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58" r:id="rId5"/>
    <p:sldId id="384" r:id="rId6"/>
    <p:sldId id="375" r:id="rId7"/>
    <p:sldId id="297" r:id="rId8"/>
    <p:sldId id="381" r:id="rId9"/>
    <p:sldId id="377" r:id="rId10"/>
    <p:sldId id="388" r:id="rId11"/>
    <p:sldId id="369" r:id="rId12"/>
    <p:sldId id="390" r:id="rId13"/>
    <p:sldId id="380" r:id="rId14"/>
    <p:sldId id="382" r:id="rId15"/>
    <p:sldId id="383" r:id="rId16"/>
    <p:sldId id="391" r:id="rId17"/>
    <p:sldId id="392" r:id="rId18"/>
    <p:sldId id="393" r:id="rId19"/>
    <p:sldId id="396" r:id="rId20"/>
    <p:sldId id="400" r:id="rId21"/>
    <p:sldId id="397" r:id="rId22"/>
    <p:sldId id="394" r:id="rId23"/>
    <p:sldId id="398" r:id="rId24"/>
    <p:sldId id="399" r:id="rId25"/>
    <p:sldId id="379" r:id="rId26"/>
    <p:sldId id="395" r:id="rId27"/>
    <p:sldId id="372" r:id="rId28"/>
    <p:sldId id="302" r:id="rId29"/>
    <p:sldId id="4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7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7BCD0A-50A0-494C-8876-A7F79B668003}" v="89" dt="2023-03-21T08:52:52.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9"/>
    <p:restoredTop sz="94725"/>
  </p:normalViewPr>
  <p:slideViewPr>
    <p:cSldViewPr snapToGrid="0">
      <p:cViewPr varScale="1">
        <p:scale>
          <a:sx n="110" d="100"/>
          <a:sy n="110" d="100"/>
        </p:scale>
        <p:origin x="4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CE5AA-1B87-434F-A073-7100B3280830}" type="datetimeFigureOut">
              <a:rPr lang="en-US" smtClean="0"/>
              <a:t>6/3/25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BD0FC-7F58-A842-A5E8-E6673D60D44E}" type="slidenum">
              <a:rPr lang="en-US" smtClean="0"/>
              <a:t>‹#›</a:t>
            </a:fld>
            <a:endParaRPr lang="en-US"/>
          </a:p>
        </p:txBody>
      </p:sp>
    </p:spTree>
    <p:extLst>
      <p:ext uri="{BB962C8B-B14F-4D97-AF65-F5344CB8AC3E}">
        <p14:creationId xmlns:p14="http://schemas.microsoft.com/office/powerpoint/2010/main" val="320668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mins</a:t>
            </a:r>
          </a:p>
        </p:txBody>
      </p:sp>
      <p:sp>
        <p:nvSpPr>
          <p:cNvPr id="4" name="Slide Number Placeholder 3"/>
          <p:cNvSpPr>
            <a:spLocks noGrp="1"/>
          </p:cNvSpPr>
          <p:nvPr>
            <p:ph type="sldNum" sz="quarter" idx="5"/>
          </p:nvPr>
        </p:nvSpPr>
        <p:spPr/>
        <p:txBody>
          <a:bodyPr/>
          <a:lstStyle/>
          <a:p>
            <a:fld id="{652BD0FC-7F58-A842-A5E8-E6673D60D44E}" type="slidenum">
              <a:rPr lang="en-US" smtClean="0"/>
              <a:t>3</a:t>
            </a:fld>
            <a:endParaRPr lang="en-US"/>
          </a:p>
        </p:txBody>
      </p:sp>
    </p:spTree>
    <p:extLst>
      <p:ext uri="{BB962C8B-B14F-4D97-AF65-F5344CB8AC3E}">
        <p14:creationId xmlns:p14="http://schemas.microsoft.com/office/powerpoint/2010/main" val="139134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02124"/>
                </a:solidFill>
                <a:effectLst/>
                <a:latin typeface="arial" panose="020B0604020202020204" pitchFamily="34" charset="0"/>
              </a:rPr>
              <a:t>heart disease, cancer, chronic respiratory disease, and diabetes</a:t>
            </a:r>
            <a:endParaRPr lang="en-GB" sz="1200" dirty="0">
              <a:latin typeface="interfaceregular"/>
            </a:endParaRPr>
          </a:p>
          <a:p>
            <a:endParaRPr lang="en-US" dirty="0"/>
          </a:p>
        </p:txBody>
      </p:sp>
      <p:sp>
        <p:nvSpPr>
          <p:cNvPr id="4" name="Slide Number Placeholder 3"/>
          <p:cNvSpPr>
            <a:spLocks noGrp="1"/>
          </p:cNvSpPr>
          <p:nvPr>
            <p:ph type="sldNum" sz="quarter" idx="5"/>
          </p:nvPr>
        </p:nvSpPr>
        <p:spPr/>
        <p:txBody>
          <a:bodyPr/>
          <a:lstStyle/>
          <a:p>
            <a:fld id="{652BD0FC-7F58-A842-A5E8-E6673D60D44E}" type="slidenum">
              <a:rPr lang="en-US" smtClean="0"/>
              <a:t>4</a:t>
            </a:fld>
            <a:endParaRPr lang="en-US"/>
          </a:p>
        </p:txBody>
      </p:sp>
    </p:spTree>
    <p:extLst>
      <p:ext uri="{BB962C8B-B14F-4D97-AF65-F5344CB8AC3E}">
        <p14:creationId xmlns:p14="http://schemas.microsoft.com/office/powerpoint/2010/main" val="378295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p:txBody>
      </p:sp>
      <p:sp>
        <p:nvSpPr>
          <p:cNvPr id="4" name="Slide Number Placeholder 3"/>
          <p:cNvSpPr>
            <a:spLocks noGrp="1"/>
          </p:cNvSpPr>
          <p:nvPr>
            <p:ph type="sldNum" sz="quarter" idx="5"/>
          </p:nvPr>
        </p:nvSpPr>
        <p:spPr/>
        <p:txBody>
          <a:bodyPr/>
          <a:lstStyle/>
          <a:p>
            <a:fld id="{652BD0FC-7F58-A842-A5E8-E6673D60D44E}" type="slidenum">
              <a:rPr lang="en-US" smtClean="0"/>
              <a:t>5</a:t>
            </a:fld>
            <a:endParaRPr lang="en-US"/>
          </a:p>
        </p:txBody>
      </p:sp>
    </p:spTree>
    <p:extLst>
      <p:ext uri="{BB962C8B-B14F-4D97-AF65-F5344CB8AC3E}">
        <p14:creationId xmlns:p14="http://schemas.microsoft.com/office/powerpoint/2010/main" val="255156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p:txBody>
      </p:sp>
      <p:sp>
        <p:nvSpPr>
          <p:cNvPr id="4" name="Slide Number Placeholder 3"/>
          <p:cNvSpPr>
            <a:spLocks noGrp="1"/>
          </p:cNvSpPr>
          <p:nvPr>
            <p:ph type="sldNum" sz="quarter" idx="5"/>
          </p:nvPr>
        </p:nvSpPr>
        <p:spPr/>
        <p:txBody>
          <a:bodyPr/>
          <a:lstStyle/>
          <a:p>
            <a:fld id="{652BD0FC-7F58-A842-A5E8-E6673D60D44E}" type="slidenum">
              <a:rPr lang="en-US" smtClean="0"/>
              <a:t>9</a:t>
            </a:fld>
            <a:endParaRPr lang="en-US"/>
          </a:p>
        </p:txBody>
      </p:sp>
    </p:spTree>
    <p:extLst>
      <p:ext uri="{BB962C8B-B14F-4D97-AF65-F5344CB8AC3E}">
        <p14:creationId xmlns:p14="http://schemas.microsoft.com/office/powerpoint/2010/main" val="2229545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p:txBody>
      </p:sp>
      <p:sp>
        <p:nvSpPr>
          <p:cNvPr id="4" name="Slide Number Placeholder 3"/>
          <p:cNvSpPr>
            <a:spLocks noGrp="1"/>
          </p:cNvSpPr>
          <p:nvPr>
            <p:ph type="sldNum" sz="quarter" idx="5"/>
          </p:nvPr>
        </p:nvSpPr>
        <p:spPr/>
        <p:txBody>
          <a:bodyPr/>
          <a:lstStyle/>
          <a:p>
            <a:fld id="{652BD0FC-7F58-A842-A5E8-E6673D60D44E}" type="slidenum">
              <a:rPr lang="en-US" smtClean="0"/>
              <a:t>10</a:t>
            </a:fld>
            <a:endParaRPr lang="en-US"/>
          </a:p>
        </p:txBody>
      </p:sp>
    </p:spTree>
    <p:extLst>
      <p:ext uri="{BB962C8B-B14F-4D97-AF65-F5344CB8AC3E}">
        <p14:creationId xmlns:p14="http://schemas.microsoft.com/office/powerpoint/2010/main" val="264083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p:txBody>
      </p:sp>
      <p:sp>
        <p:nvSpPr>
          <p:cNvPr id="4" name="Slide Number Placeholder 3"/>
          <p:cNvSpPr>
            <a:spLocks noGrp="1"/>
          </p:cNvSpPr>
          <p:nvPr>
            <p:ph type="sldNum" sz="quarter" idx="5"/>
          </p:nvPr>
        </p:nvSpPr>
        <p:spPr/>
        <p:txBody>
          <a:bodyPr/>
          <a:lstStyle/>
          <a:p>
            <a:fld id="{652BD0FC-7F58-A842-A5E8-E6673D60D44E}" type="slidenum">
              <a:rPr lang="en-US" smtClean="0"/>
              <a:t>11</a:t>
            </a:fld>
            <a:endParaRPr lang="en-US"/>
          </a:p>
        </p:txBody>
      </p:sp>
    </p:spTree>
    <p:extLst>
      <p:ext uri="{BB962C8B-B14F-4D97-AF65-F5344CB8AC3E}">
        <p14:creationId xmlns:p14="http://schemas.microsoft.com/office/powerpoint/2010/main" val="1344778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p:txBody>
      </p:sp>
      <p:sp>
        <p:nvSpPr>
          <p:cNvPr id="4" name="Slide Number Placeholder 3"/>
          <p:cNvSpPr>
            <a:spLocks noGrp="1"/>
          </p:cNvSpPr>
          <p:nvPr>
            <p:ph type="sldNum" sz="quarter" idx="5"/>
          </p:nvPr>
        </p:nvSpPr>
        <p:spPr/>
        <p:txBody>
          <a:bodyPr/>
          <a:lstStyle/>
          <a:p>
            <a:fld id="{652BD0FC-7F58-A842-A5E8-E6673D60D44E}" type="slidenum">
              <a:rPr lang="en-US" smtClean="0"/>
              <a:t>18</a:t>
            </a:fld>
            <a:endParaRPr lang="en-US"/>
          </a:p>
        </p:txBody>
      </p:sp>
    </p:spTree>
    <p:extLst>
      <p:ext uri="{BB962C8B-B14F-4D97-AF65-F5344CB8AC3E}">
        <p14:creationId xmlns:p14="http://schemas.microsoft.com/office/powerpoint/2010/main" val="24614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mins</a:t>
            </a:r>
          </a:p>
        </p:txBody>
      </p:sp>
      <p:sp>
        <p:nvSpPr>
          <p:cNvPr id="4" name="Slide Number Placeholder 3"/>
          <p:cNvSpPr>
            <a:spLocks noGrp="1"/>
          </p:cNvSpPr>
          <p:nvPr>
            <p:ph type="sldNum" sz="quarter" idx="5"/>
          </p:nvPr>
        </p:nvSpPr>
        <p:spPr/>
        <p:txBody>
          <a:bodyPr/>
          <a:lstStyle/>
          <a:p>
            <a:fld id="{652BD0FC-7F58-A842-A5E8-E6673D60D44E}" type="slidenum">
              <a:rPr lang="en-US" smtClean="0"/>
              <a:t>26</a:t>
            </a:fld>
            <a:endParaRPr lang="en-US"/>
          </a:p>
        </p:txBody>
      </p:sp>
    </p:spTree>
    <p:extLst>
      <p:ext uri="{BB962C8B-B14F-4D97-AF65-F5344CB8AC3E}">
        <p14:creationId xmlns:p14="http://schemas.microsoft.com/office/powerpoint/2010/main" val="39791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9343-8BF5-B42C-D125-3910BC96ECE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8F3056F-056F-5632-F641-F2ED34B455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1F35377-996C-D85F-4B9C-5166F260F72D}"/>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5" name="Footer Placeholder 4">
            <a:extLst>
              <a:ext uri="{FF2B5EF4-FFF2-40B4-BE49-F238E27FC236}">
                <a16:creationId xmlns:a16="http://schemas.microsoft.com/office/drawing/2014/main" id="{F9851AE6-F50A-7EA4-FA79-BFFDF63BD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284CE-E9F0-FA00-296A-C42A1D5D3C99}"/>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4111648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CD59-F27A-C69F-EAD9-CAAAEA1FC7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DC314F-2A1E-71B3-D2C3-951F3B1323E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23409B-498F-13B0-1222-4E837DB70E89}"/>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5" name="Footer Placeholder 4">
            <a:extLst>
              <a:ext uri="{FF2B5EF4-FFF2-40B4-BE49-F238E27FC236}">
                <a16:creationId xmlns:a16="http://schemas.microsoft.com/office/drawing/2014/main" id="{DC00DAB9-CB50-1CBA-8F6B-D1799071B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C1B71-16EC-01B2-83F7-1F7624F95786}"/>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105981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496585-4CB1-82FD-B0E4-90F3F75B84A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E06FB23-AB47-8DCE-ACBA-36795A65145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87E5D1-E2E0-AD00-DA36-37A1C49C2299}"/>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5" name="Footer Placeholder 4">
            <a:extLst>
              <a:ext uri="{FF2B5EF4-FFF2-40B4-BE49-F238E27FC236}">
                <a16:creationId xmlns:a16="http://schemas.microsoft.com/office/drawing/2014/main" id="{0610D79A-19B4-C2AB-9B4A-F4EFFAB76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45BD2-FE26-EFF4-ECDB-F01DC656D8DE}"/>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365819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211A1-2334-D670-E0E4-77653010DBA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5749225-F61F-4873-7D9D-47B184D2A28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2E1B8E-0E31-6107-F1F6-8966ACBA0C06}"/>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5" name="Footer Placeholder 4">
            <a:extLst>
              <a:ext uri="{FF2B5EF4-FFF2-40B4-BE49-F238E27FC236}">
                <a16:creationId xmlns:a16="http://schemas.microsoft.com/office/drawing/2014/main" id="{B6FBAA7C-A74D-0813-A03D-53B0EC57D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C5260-9190-67A0-4DD0-BB35A3E270FA}"/>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2804843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2BC2-8495-4FA0-F24C-789058DE56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54F754B-6E76-27ED-113A-B090E99AED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1AF81E4-540F-2DDE-9644-B15347530FD2}"/>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5" name="Footer Placeholder 4">
            <a:extLst>
              <a:ext uri="{FF2B5EF4-FFF2-40B4-BE49-F238E27FC236}">
                <a16:creationId xmlns:a16="http://schemas.microsoft.com/office/drawing/2014/main" id="{CCDF10A2-008D-1226-FE01-A0F6C66D3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75A50-8D72-85D0-25E0-FBE94ED51494}"/>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306115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A553-BF1D-D930-FD34-BDF06402707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D0D0A8-6647-64DD-E123-2AE6813D031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9800AE4-16C0-7ADF-A135-879A159A043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AC3F7F4-8E6A-B6A7-A955-126DDDA5F0C8}"/>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6" name="Footer Placeholder 5">
            <a:extLst>
              <a:ext uri="{FF2B5EF4-FFF2-40B4-BE49-F238E27FC236}">
                <a16:creationId xmlns:a16="http://schemas.microsoft.com/office/drawing/2014/main" id="{40AE76BB-8CD0-2D9E-628D-728D986FD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861E0-2F43-6F6C-C5BB-9D2464932263}"/>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2094055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A8A12-5737-69E2-D668-FF3B3C3DA13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40BC9F9-13ED-BEB3-6D08-DAD1F07E6F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CE4A948-6F70-3A39-941E-3FE33F3B49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E1943B4-1D31-24AC-DBB0-87CAF8D8D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BE2957C-6794-1456-30A7-024BE3D387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D1E04DA-E02D-B4B2-9060-DC03BE261302}"/>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8" name="Footer Placeholder 7">
            <a:extLst>
              <a:ext uri="{FF2B5EF4-FFF2-40B4-BE49-F238E27FC236}">
                <a16:creationId xmlns:a16="http://schemas.microsoft.com/office/drawing/2014/main" id="{4A64029B-9B1D-CF68-818A-8EB4F53E00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71D8B0-B8A7-6850-7A3B-0A1E45072ABA}"/>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602914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6D0B-323F-A8A4-7DDC-8B63FF4B528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B43A28-B094-3F80-F8C9-9AADCD58B2F4}"/>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4" name="Footer Placeholder 3">
            <a:extLst>
              <a:ext uri="{FF2B5EF4-FFF2-40B4-BE49-F238E27FC236}">
                <a16:creationId xmlns:a16="http://schemas.microsoft.com/office/drawing/2014/main" id="{F9AA6B5A-3EF5-F1CF-7FCC-9C1581CF7E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BFE830-44C1-F385-4308-1644B096755D}"/>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978970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20AF2-EB82-BA07-6C2C-A38BCBB0DA38}"/>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3" name="Footer Placeholder 2">
            <a:extLst>
              <a:ext uri="{FF2B5EF4-FFF2-40B4-BE49-F238E27FC236}">
                <a16:creationId xmlns:a16="http://schemas.microsoft.com/office/drawing/2014/main" id="{FB32E19B-F299-3DDC-604C-DE7727CA39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0ECCD8-3D41-DA01-855E-640439586A5B}"/>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243239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4395-47B6-43B5-E2FA-7960BC2605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52090F-EF28-304D-2883-38A488594B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5AA36A3-A395-8A76-DD9B-9C56FFF76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944D81-5475-434D-F56C-364A1CF76878}"/>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6" name="Footer Placeholder 5">
            <a:extLst>
              <a:ext uri="{FF2B5EF4-FFF2-40B4-BE49-F238E27FC236}">
                <a16:creationId xmlns:a16="http://schemas.microsoft.com/office/drawing/2014/main" id="{88D8DC36-0276-94F2-F82D-2C13E5225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A47CC-2B9A-CAA6-17F3-AB9BC6CE7C12}"/>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13816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8B29-0D6E-7425-3B00-FFCB069C5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F64764A-CCA3-B802-2DBE-560216B757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4F4B75-D245-DE36-A5F4-39E3C2EAC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3F4EE6-0C2D-8ECB-1588-1168E551A05B}"/>
              </a:ext>
            </a:extLst>
          </p:cNvPr>
          <p:cNvSpPr>
            <a:spLocks noGrp="1"/>
          </p:cNvSpPr>
          <p:nvPr>
            <p:ph type="dt" sz="half" idx="10"/>
          </p:nvPr>
        </p:nvSpPr>
        <p:spPr/>
        <p:txBody>
          <a:bodyPr/>
          <a:lstStyle/>
          <a:p>
            <a:fld id="{8DCA8940-8E13-074A-88A7-C792E862F806}" type="datetimeFigureOut">
              <a:rPr lang="en-US" smtClean="0"/>
              <a:t>6/3/25</a:t>
            </a:fld>
            <a:endParaRPr lang="en-US"/>
          </a:p>
        </p:txBody>
      </p:sp>
      <p:sp>
        <p:nvSpPr>
          <p:cNvPr id="6" name="Footer Placeholder 5">
            <a:extLst>
              <a:ext uri="{FF2B5EF4-FFF2-40B4-BE49-F238E27FC236}">
                <a16:creationId xmlns:a16="http://schemas.microsoft.com/office/drawing/2014/main" id="{AF813C82-6264-A729-2B2E-952082EE4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69B11-E7D3-B745-340A-1CDE47A1F579}"/>
              </a:ext>
            </a:extLst>
          </p:cNvPr>
          <p:cNvSpPr>
            <a:spLocks noGrp="1"/>
          </p:cNvSpPr>
          <p:nvPr>
            <p:ph type="sldNum" sz="quarter" idx="12"/>
          </p:nvPr>
        </p:nvSpPr>
        <p:spPr/>
        <p:txBody>
          <a:bodyPr/>
          <a:lstStyle/>
          <a:p>
            <a:fld id="{7849746E-8424-F846-AC95-06BE00D08413}" type="slidenum">
              <a:rPr lang="en-US" smtClean="0"/>
              <a:t>‹#›</a:t>
            </a:fld>
            <a:endParaRPr lang="en-US"/>
          </a:p>
        </p:txBody>
      </p:sp>
    </p:spTree>
    <p:extLst>
      <p:ext uri="{BB962C8B-B14F-4D97-AF65-F5344CB8AC3E}">
        <p14:creationId xmlns:p14="http://schemas.microsoft.com/office/powerpoint/2010/main" val="3498464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2395A7-D5EC-19A2-8FD6-8505178278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37997F-DDDB-F5D8-3332-A6463A76C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380849-A709-3000-B1B8-DF13804EF6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A8940-8E13-074A-88A7-C792E862F806}" type="datetimeFigureOut">
              <a:rPr lang="en-US" smtClean="0"/>
              <a:t>6/3/25</a:t>
            </a:fld>
            <a:endParaRPr lang="en-US"/>
          </a:p>
        </p:txBody>
      </p:sp>
      <p:sp>
        <p:nvSpPr>
          <p:cNvPr id="5" name="Footer Placeholder 4">
            <a:extLst>
              <a:ext uri="{FF2B5EF4-FFF2-40B4-BE49-F238E27FC236}">
                <a16:creationId xmlns:a16="http://schemas.microsoft.com/office/drawing/2014/main" id="{C157C4F0-CF2E-AEF9-2ABA-5B190685A1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E290AD-E058-2982-BF39-5D73047C1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9746E-8424-F846-AC95-06BE00D08413}" type="slidenum">
              <a:rPr lang="en-US" smtClean="0"/>
              <a:t>‹#›</a:t>
            </a:fld>
            <a:endParaRPr lang="en-US"/>
          </a:p>
        </p:txBody>
      </p:sp>
    </p:spTree>
    <p:extLst>
      <p:ext uri="{BB962C8B-B14F-4D97-AF65-F5344CB8AC3E}">
        <p14:creationId xmlns:p14="http://schemas.microsoft.com/office/powerpoint/2010/main" val="1241504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SA Lo-45_edit.jpg">
            <a:extLst>
              <a:ext uri="{FF2B5EF4-FFF2-40B4-BE49-F238E27FC236}">
                <a16:creationId xmlns:a16="http://schemas.microsoft.com/office/drawing/2014/main" id="{BF98923B-E4A2-E245-13FA-52B5BC2AD6FF}"/>
              </a:ext>
            </a:extLst>
          </p:cNvPr>
          <p:cNvPicPr>
            <a:picLocks noChangeAspect="1"/>
          </p:cNvPicPr>
          <p:nvPr/>
        </p:nvPicPr>
        <p:blipFill>
          <a:blip r:embed="rId2">
            <a:alphaModFix amt="70000"/>
            <a:extLst>
              <a:ext uri="{28A0092B-C50C-407E-A947-70E740481C1C}">
                <a14:useLocalDpi xmlns:a14="http://schemas.microsoft.com/office/drawing/2010/main"/>
              </a:ext>
            </a:extLst>
          </a:blip>
          <a:stretch>
            <a:fillRect/>
          </a:stretch>
        </p:blipFill>
        <p:spPr>
          <a:xfrm>
            <a:off x="0" y="31531"/>
            <a:ext cx="12192000" cy="6858000"/>
          </a:xfrm>
          <a:prstGeom prst="rect">
            <a:avLst/>
          </a:prstGeom>
          <a:ln w="76200">
            <a:noFill/>
          </a:ln>
        </p:spPr>
      </p:pic>
      <p:sp>
        <p:nvSpPr>
          <p:cNvPr id="2" name="Title 1">
            <a:extLst>
              <a:ext uri="{FF2B5EF4-FFF2-40B4-BE49-F238E27FC236}">
                <a16:creationId xmlns:a16="http://schemas.microsoft.com/office/drawing/2014/main" id="{80C7052A-0650-2CD8-1A2D-9D6C225641FA}"/>
              </a:ext>
            </a:extLst>
          </p:cNvPr>
          <p:cNvSpPr>
            <a:spLocks noGrp="1"/>
          </p:cNvSpPr>
          <p:nvPr>
            <p:ph type="title"/>
          </p:nvPr>
        </p:nvSpPr>
        <p:spPr>
          <a:xfrm>
            <a:off x="327401" y="3105614"/>
            <a:ext cx="11537197" cy="1325563"/>
          </a:xfrm>
        </p:spPr>
        <p:txBody>
          <a:bodyPr>
            <a:noAutofit/>
            <a:scene3d>
              <a:camera prst="orthographicFront"/>
              <a:lightRig rig="threePt" dir="t"/>
            </a:scene3d>
            <a:sp3d extrusionH="57150">
              <a:bevelT w="38100" h="38100"/>
            </a:sp3d>
          </a:bodyPr>
          <a:lstStyle/>
          <a:p>
            <a:pPr algn="ctr"/>
            <a:r>
              <a:rPr lang="en-US" sz="4600" b="1" dirty="0">
                <a:ln>
                  <a:solidFill>
                    <a:schemeClr val="tx1"/>
                  </a:solidFill>
                </a:ln>
                <a:solidFill>
                  <a:schemeClr val="bg1">
                    <a:lumMod val="95000"/>
                  </a:schemeClr>
                </a:solidFill>
                <a:latin typeface="+mn-lt"/>
              </a:rPr>
              <a:t>Remote and Rural Health &amp; Wellbeing</a:t>
            </a:r>
            <a:br>
              <a:rPr lang="en-US" sz="4600" b="1" dirty="0">
                <a:ln>
                  <a:solidFill>
                    <a:schemeClr val="tx1"/>
                  </a:solidFill>
                </a:ln>
                <a:solidFill>
                  <a:schemeClr val="bg1">
                    <a:lumMod val="95000"/>
                  </a:schemeClr>
                </a:solidFill>
                <a:latin typeface="+mn-lt"/>
              </a:rPr>
            </a:br>
            <a:r>
              <a:rPr lang="en-US" sz="4600" b="1" dirty="0">
                <a:ln>
                  <a:solidFill>
                    <a:schemeClr val="tx1"/>
                  </a:solidFill>
                </a:ln>
                <a:solidFill>
                  <a:schemeClr val="bg1">
                    <a:lumMod val="95000"/>
                  </a:schemeClr>
                </a:solidFill>
                <a:latin typeface="+mn-lt"/>
              </a:rPr>
              <a:t>…and beyond</a:t>
            </a:r>
            <a:br>
              <a:rPr lang="en-US" sz="4600" b="1" dirty="0">
                <a:ln>
                  <a:solidFill>
                    <a:schemeClr val="tx1"/>
                  </a:solidFill>
                </a:ln>
                <a:solidFill>
                  <a:schemeClr val="bg1">
                    <a:lumMod val="95000"/>
                  </a:schemeClr>
                </a:solidFill>
                <a:latin typeface="+mn-lt"/>
              </a:rPr>
            </a:br>
            <a:r>
              <a:rPr lang="en-US" sz="4600" b="1" dirty="0">
                <a:ln>
                  <a:solidFill>
                    <a:schemeClr val="tx1"/>
                  </a:solidFill>
                </a:ln>
                <a:solidFill>
                  <a:schemeClr val="bg1">
                    <a:lumMod val="95000"/>
                  </a:schemeClr>
                </a:solidFill>
                <a:latin typeface="+mn-lt"/>
              </a:rPr>
              <a:t>Meeting with </a:t>
            </a:r>
            <a:r>
              <a:rPr lang="en-US" sz="4600" b="1" dirty="0" err="1">
                <a:ln>
                  <a:solidFill>
                    <a:schemeClr val="tx1"/>
                  </a:solidFill>
                </a:ln>
                <a:solidFill>
                  <a:schemeClr val="bg1">
                    <a:lumMod val="95000"/>
                  </a:schemeClr>
                </a:solidFill>
                <a:latin typeface="+mn-lt"/>
              </a:rPr>
              <a:t>Ms</a:t>
            </a:r>
            <a:r>
              <a:rPr lang="en-US" sz="4600" b="1" dirty="0">
                <a:ln>
                  <a:solidFill>
                    <a:schemeClr val="tx1"/>
                  </a:solidFill>
                </a:ln>
                <a:solidFill>
                  <a:schemeClr val="bg1">
                    <a:lumMod val="95000"/>
                  </a:schemeClr>
                </a:solidFill>
                <a:latin typeface="+mn-lt"/>
              </a:rPr>
              <a:t> Jenni Minto MSP</a:t>
            </a:r>
          </a:p>
        </p:txBody>
      </p:sp>
      <p:pic>
        <p:nvPicPr>
          <p:cNvPr id="3" name="Picture 2">
            <a:extLst>
              <a:ext uri="{FF2B5EF4-FFF2-40B4-BE49-F238E27FC236}">
                <a16:creationId xmlns:a16="http://schemas.microsoft.com/office/drawing/2014/main" id="{2F1912EE-A444-A6EF-921E-9FEBE4D008F4}"/>
              </a:ext>
            </a:extLst>
          </p:cNvPr>
          <p:cNvPicPr>
            <a:picLocks noChangeAspect="1"/>
          </p:cNvPicPr>
          <p:nvPr/>
        </p:nvPicPr>
        <p:blipFill>
          <a:blip r:embed="rId3">
            <a:lum bright="70000" contrast="-70000"/>
          </a:blip>
          <a:stretch>
            <a:fillRect/>
          </a:stretch>
        </p:blipFill>
        <p:spPr>
          <a:xfrm>
            <a:off x="9040995" y="5709423"/>
            <a:ext cx="2823603" cy="630805"/>
          </a:xfrm>
          <a:prstGeom prst="rect">
            <a:avLst/>
          </a:prstGeom>
        </p:spPr>
      </p:pic>
      <p:sp>
        <p:nvSpPr>
          <p:cNvPr id="7" name="TextBox 6">
            <a:extLst>
              <a:ext uri="{FF2B5EF4-FFF2-40B4-BE49-F238E27FC236}">
                <a16:creationId xmlns:a16="http://schemas.microsoft.com/office/drawing/2014/main" id="{00130AB9-F605-E3AB-D3B5-955614AC9207}"/>
              </a:ext>
            </a:extLst>
          </p:cNvPr>
          <p:cNvSpPr txBox="1"/>
          <p:nvPr/>
        </p:nvSpPr>
        <p:spPr>
          <a:xfrm>
            <a:off x="103149" y="5506108"/>
            <a:ext cx="6183350" cy="1320361"/>
          </a:xfrm>
          <a:prstGeom prst="rect">
            <a:avLst/>
          </a:prstGeom>
          <a:noFill/>
        </p:spPr>
        <p:txBody>
          <a:bodyPr wrap="square">
            <a:spAutoFit/>
          </a:bodyPr>
          <a:lstStyle/>
          <a:p>
            <a:pPr>
              <a:lnSpc>
                <a:spcPct val="90000"/>
              </a:lnSpc>
              <a:spcAft>
                <a:spcPts val="600"/>
              </a:spcAft>
            </a:pPr>
            <a:r>
              <a:rPr lang="en-US" dirty="0">
                <a:solidFill>
                  <a:srgbClr val="FFFFFF"/>
                </a:solidFill>
              </a:rPr>
              <a:t>Dr Linda Shore</a:t>
            </a:r>
            <a:endParaRPr lang="en-US" b="0" i="0" dirty="0">
              <a:solidFill>
                <a:srgbClr val="FFFFFF"/>
              </a:solidFill>
              <a:effectLst/>
            </a:endParaRPr>
          </a:p>
          <a:p>
            <a:pPr>
              <a:lnSpc>
                <a:spcPct val="90000"/>
              </a:lnSpc>
              <a:spcAft>
                <a:spcPts val="600"/>
              </a:spcAft>
            </a:pPr>
            <a:r>
              <a:rPr lang="en-US" dirty="0">
                <a:solidFill>
                  <a:srgbClr val="FFFFFF"/>
                </a:solidFill>
              </a:rPr>
              <a:t>Research Fellow – Rural Lab</a:t>
            </a:r>
            <a:endParaRPr lang="en-US" b="0" i="0" dirty="0">
              <a:solidFill>
                <a:srgbClr val="FFFFFF"/>
              </a:solidFill>
              <a:effectLst/>
            </a:endParaRPr>
          </a:p>
          <a:p>
            <a:pPr>
              <a:lnSpc>
                <a:spcPct val="90000"/>
              </a:lnSpc>
              <a:spcAft>
                <a:spcPts val="600"/>
              </a:spcAft>
            </a:pPr>
            <a:r>
              <a:rPr lang="en-US" b="0" i="0" dirty="0">
                <a:solidFill>
                  <a:srgbClr val="FFFFFF"/>
                </a:solidFill>
                <a:effectLst/>
              </a:rPr>
              <a:t>GSA Highlands and Islands </a:t>
            </a:r>
          </a:p>
          <a:p>
            <a:pPr>
              <a:lnSpc>
                <a:spcPct val="90000"/>
              </a:lnSpc>
              <a:spcAft>
                <a:spcPts val="600"/>
              </a:spcAft>
            </a:pPr>
            <a:r>
              <a:rPr lang="en-US" b="0" i="0" dirty="0">
                <a:solidFill>
                  <a:srgbClr val="FFFFFF"/>
                </a:solidFill>
                <a:effectLst/>
              </a:rPr>
              <a:t>The Glasgow School of Art</a:t>
            </a:r>
          </a:p>
        </p:txBody>
      </p:sp>
    </p:spTree>
    <p:extLst>
      <p:ext uri="{BB962C8B-B14F-4D97-AF65-F5344CB8AC3E}">
        <p14:creationId xmlns:p14="http://schemas.microsoft.com/office/powerpoint/2010/main" val="2942399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CD128FB6-2592-AD53-6CBF-07C308E96D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201" r="4" b="4"/>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2F38A62-0F81-213B-A5EE-7EF8443471B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096" r="14315" b="1"/>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D2590E8-92DC-67D8-2DB7-891E333A229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227" r="26259" b="-1"/>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 name="Freeform: Shape 19">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A1C424-E68A-82F8-F45C-0C716591D1D0}"/>
              </a:ext>
            </a:extLst>
          </p:cNvPr>
          <p:cNvSpPr>
            <a:spLocks noGrp="1"/>
          </p:cNvSpPr>
          <p:nvPr>
            <p:ph type="title"/>
          </p:nvPr>
        </p:nvSpPr>
        <p:spPr>
          <a:xfrm>
            <a:off x="448056" y="685800"/>
            <a:ext cx="4922338" cy="1325563"/>
          </a:xfrm>
        </p:spPr>
        <p:txBody>
          <a:bodyPr>
            <a:normAutofit/>
          </a:bodyPr>
          <a:lstStyle/>
          <a:p>
            <a:r>
              <a:rPr lang="en-US" sz="3400"/>
              <a:t>The future of healthcare is NOT in clinical settings</a:t>
            </a:r>
          </a:p>
        </p:txBody>
      </p:sp>
      <p:sp>
        <p:nvSpPr>
          <p:cNvPr id="24" name="Rectangle 23">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BF1DA3-6020-153C-47FA-681EDB7C22B1}"/>
              </a:ext>
            </a:extLst>
          </p:cNvPr>
          <p:cNvSpPr>
            <a:spLocks noGrp="1"/>
          </p:cNvSpPr>
          <p:nvPr>
            <p:ph idx="1"/>
          </p:nvPr>
        </p:nvSpPr>
        <p:spPr>
          <a:xfrm>
            <a:off x="397468" y="2011363"/>
            <a:ext cx="5122216" cy="3666744"/>
          </a:xfrm>
        </p:spPr>
        <p:txBody>
          <a:bodyPr>
            <a:noAutofit/>
          </a:bodyPr>
          <a:lstStyle/>
          <a:p>
            <a:pPr marL="0" indent="0">
              <a:lnSpc>
                <a:spcPct val="150000"/>
              </a:lnSpc>
              <a:buNone/>
            </a:pPr>
            <a:r>
              <a:rPr lang="en-GB" sz="2000" dirty="0">
                <a:effectLst/>
              </a:rPr>
              <a:t>This programme of research is generated from the Glasgow School of Art’s Rural Lab, which is located at the </a:t>
            </a:r>
            <a:r>
              <a:rPr lang="en-GB" sz="2000" dirty="0" err="1">
                <a:effectLst/>
              </a:rPr>
              <a:t>Altyre</a:t>
            </a:r>
            <a:r>
              <a:rPr lang="en-GB" sz="2000" dirty="0">
                <a:effectLst/>
              </a:rPr>
              <a:t> Estate in </a:t>
            </a:r>
            <a:r>
              <a:rPr lang="en-GB" sz="2000" dirty="0" err="1">
                <a:effectLst/>
              </a:rPr>
              <a:t>Forres</a:t>
            </a:r>
            <a:r>
              <a:rPr lang="en-GB" sz="2000" dirty="0">
                <a:effectLst/>
              </a:rPr>
              <a:t>, Moray. The aim of this research is to ensure that quality of life and day to day life within Moray can offer optimised health and wellbeing experiences.  </a:t>
            </a:r>
          </a:p>
          <a:p>
            <a:pPr marL="0" indent="0">
              <a:lnSpc>
                <a:spcPct val="150000"/>
              </a:lnSpc>
              <a:buNone/>
            </a:pPr>
            <a:r>
              <a:rPr lang="en-GB" sz="2000" dirty="0">
                <a:effectLst/>
              </a:rPr>
              <a:t>The ambition is that by demonstrating this successfully, </a:t>
            </a:r>
            <a:r>
              <a:rPr lang="en-GB" sz="2000" dirty="0"/>
              <a:t>it </a:t>
            </a:r>
            <a:r>
              <a:rPr lang="en-GB" sz="2000" dirty="0">
                <a:effectLst/>
              </a:rPr>
              <a:t>can be exemplified Nationally and </a:t>
            </a:r>
            <a:r>
              <a:rPr lang="en-GB" sz="2000" dirty="0"/>
              <a:t>I</a:t>
            </a:r>
            <a:r>
              <a:rPr lang="en-GB" sz="2000" dirty="0">
                <a:effectLst/>
              </a:rPr>
              <a:t>nternationally.</a:t>
            </a:r>
            <a:endParaRPr lang="en-US" sz="2000" dirty="0"/>
          </a:p>
        </p:txBody>
      </p:sp>
      <p:pic>
        <p:nvPicPr>
          <p:cNvPr id="9" name="Picture 8" descr="person holding green apple">
            <a:extLst>
              <a:ext uri="{FF2B5EF4-FFF2-40B4-BE49-F238E27FC236}">
                <a16:creationId xmlns:a16="http://schemas.microsoft.com/office/drawing/2014/main" id="{590E8DF7-43F5-3A8C-D064-DAD4F067D75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415" r="8906" b="2"/>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176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CD128FB6-2592-AD53-6CBF-07C308E96D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201" r="4" b="4"/>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2F38A62-0F81-213B-A5EE-7EF8443471B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096" r="14315" b="1"/>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D2590E8-92DC-67D8-2DB7-891E333A229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227" r="26259" b="-1"/>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 name="Freeform: Shape 19">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A1C424-E68A-82F8-F45C-0C716591D1D0}"/>
              </a:ext>
            </a:extLst>
          </p:cNvPr>
          <p:cNvSpPr>
            <a:spLocks noGrp="1"/>
          </p:cNvSpPr>
          <p:nvPr>
            <p:ph type="title"/>
          </p:nvPr>
        </p:nvSpPr>
        <p:spPr>
          <a:xfrm>
            <a:off x="448056" y="685800"/>
            <a:ext cx="4922338" cy="1325563"/>
          </a:xfrm>
        </p:spPr>
        <p:txBody>
          <a:bodyPr>
            <a:normAutofit/>
          </a:bodyPr>
          <a:lstStyle/>
          <a:p>
            <a:r>
              <a:rPr lang="en-US" sz="3400"/>
              <a:t>The future of healthcare is NOT in clinical settings</a:t>
            </a:r>
          </a:p>
        </p:txBody>
      </p:sp>
      <p:sp>
        <p:nvSpPr>
          <p:cNvPr id="24" name="Rectangle 23">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BF1DA3-6020-153C-47FA-681EDB7C22B1}"/>
              </a:ext>
            </a:extLst>
          </p:cNvPr>
          <p:cNvSpPr>
            <a:spLocks noGrp="1"/>
          </p:cNvSpPr>
          <p:nvPr>
            <p:ph idx="1"/>
          </p:nvPr>
        </p:nvSpPr>
        <p:spPr>
          <a:xfrm>
            <a:off x="448055" y="2267922"/>
            <a:ext cx="5315435" cy="4352324"/>
          </a:xfrm>
        </p:spPr>
        <p:txBody>
          <a:bodyPr>
            <a:noAutofit/>
          </a:bodyPr>
          <a:lstStyle/>
          <a:p>
            <a:pPr marL="0" indent="0">
              <a:lnSpc>
                <a:spcPct val="150000"/>
              </a:lnSpc>
              <a:buNone/>
            </a:pPr>
            <a:r>
              <a:rPr lang="en-GB" sz="2000" dirty="0">
                <a:effectLst/>
                <a:latin typeface="+mj-lt"/>
              </a:rPr>
              <a:t>A future of healthcare beyond clinical settings conceptualises – </a:t>
            </a:r>
          </a:p>
          <a:p>
            <a:pPr marL="0" indent="0">
              <a:lnSpc>
                <a:spcPct val="150000"/>
              </a:lnSpc>
              <a:buNone/>
            </a:pPr>
            <a:r>
              <a:rPr lang="en-GB" sz="2000" dirty="0">
                <a:effectLst/>
              </a:rPr>
              <a:t>Breathe, Eat, Sleep, Move &amp; GROW! </a:t>
            </a:r>
          </a:p>
          <a:p>
            <a:pPr marL="0" indent="0">
              <a:lnSpc>
                <a:spcPct val="150000"/>
              </a:lnSpc>
              <a:buNone/>
            </a:pPr>
            <a:r>
              <a:rPr lang="en-GB" sz="2000" dirty="0">
                <a:effectLst/>
                <a:latin typeface="+mj-lt"/>
              </a:rPr>
              <a:t>that becomes a kinetic chain of health experienced in a region at intuitive</a:t>
            </a:r>
            <a:br>
              <a:rPr lang="en-GB" sz="2000" dirty="0">
                <a:latin typeface="+mj-lt"/>
              </a:rPr>
            </a:br>
            <a:r>
              <a:rPr lang="en-GB" sz="2000" dirty="0">
                <a:effectLst/>
                <a:latin typeface="+mj-lt"/>
              </a:rPr>
              <a:t>touchpoints we encounter throughout our daily life, e.g., supermarket, library, Post Office, bus stop workplace, and leisure centre. </a:t>
            </a:r>
            <a:endParaRPr lang="en-US" sz="2000" dirty="0">
              <a:latin typeface="+mj-lt"/>
            </a:endParaRPr>
          </a:p>
        </p:txBody>
      </p:sp>
      <p:pic>
        <p:nvPicPr>
          <p:cNvPr id="9" name="Picture 8" descr="person holding green apple">
            <a:extLst>
              <a:ext uri="{FF2B5EF4-FFF2-40B4-BE49-F238E27FC236}">
                <a16:creationId xmlns:a16="http://schemas.microsoft.com/office/drawing/2014/main" id="{590E8DF7-43F5-3A8C-D064-DAD4F067D75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415" r="8906" b="2"/>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30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CD128FB6-2592-AD53-6CBF-07C308E96DE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201" r="4" b="4"/>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2F38A62-0F81-213B-A5EE-7EF8443471B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096" r="14315" b="1"/>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D2590E8-92DC-67D8-2DB7-891E333A229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227" r="26259" b="-1"/>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 name="Freeform: Shape 19">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A1C424-E68A-82F8-F45C-0C716591D1D0}"/>
              </a:ext>
            </a:extLst>
          </p:cNvPr>
          <p:cNvSpPr>
            <a:spLocks noGrp="1"/>
          </p:cNvSpPr>
          <p:nvPr>
            <p:ph type="title"/>
          </p:nvPr>
        </p:nvSpPr>
        <p:spPr>
          <a:xfrm>
            <a:off x="448056" y="685800"/>
            <a:ext cx="4922338" cy="1325563"/>
          </a:xfrm>
        </p:spPr>
        <p:txBody>
          <a:bodyPr>
            <a:normAutofit/>
          </a:bodyPr>
          <a:lstStyle/>
          <a:p>
            <a:r>
              <a:rPr lang="en-US" sz="3400"/>
              <a:t>The future of healthcare is NOT in clinical settings</a:t>
            </a:r>
          </a:p>
        </p:txBody>
      </p:sp>
      <p:sp>
        <p:nvSpPr>
          <p:cNvPr id="24" name="Rectangle 23">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BF1DA3-6020-153C-47FA-681EDB7C22B1}"/>
              </a:ext>
            </a:extLst>
          </p:cNvPr>
          <p:cNvSpPr>
            <a:spLocks noGrp="1"/>
          </p:cNvSpPr>
          <p:nvPr>
            <p:ph idx="1"/>
          </p:nvPr>
        </p:nvSpPr>
        <p:spPr>
          <a:xfrm>
            <a:off x="448056" y="2267922"/>
            <a:ext cx="4922338" cy="3666744"/>
          </a:xfrm>
        </p:spPr>
        <p:txBody>
          <a:bodyPr>
            <a:noAutofit/>
          </a:bodyPr>
          <a:lstStyle/>
          <a:p>
            <a:pPr marL="0" indent="0">
              <a:lnSpc>
                <a:spcPct val="150000"/>
              </a:lnSpc>
              <a:buNone/>
            </a:pPr>
            <a:r>
              <a:rPr lang="en-GB" sz="2000" dirty="0">
                <a:effectLst/>
                <a:latin typeface="+mj-lt"/>
              </a:rPr>
              <a:t>We know that none of these elements, work without the other e.g., if we don’t breathe; we die, if we don’t eat; we die...etc., hence the kinetic chain of health becomes a public health approach similar to the body and its own biomechanics and kinetic chain. </a:t>
            </a:r>
          </a:p>
          <a:p>
            <a:pPr marL="0" indent="0">
              <a:lnSpc>
                <a:spcPct val="150000"/>
              </a:lnSpc>
              <a:buNone/>
            </a:pPr>
            <a:r>
              <a:rPr lang="en-GB" sz="2000" dirty="0">
                <a:effectLst/>
                <a:latin typeface="+mj-lt"/>
              </a:rPr>
              <a:t>We need a whole systems innovation to optimise health management &amp; care.</a:t>
            </a:r>
            <a:endParaRPr lang="en-US" sz="2000" dirty="0">
              <a:latin typeface="+mj-lt"/>
            </a:endParaRPr>
          </a:p>
          <a:p>
            <a:pPr marL="0" indent="0">
              <a:buNone/>
            </a:pPr>
            <a:endParaRPr lang="en-US" sz="2000" dirty="0"/>
          </a:p>
        </p:txBody>
      </p:sp>
      <p:pic>
        <p:nvPicPr>
          <p:cNvPr id="9" name="Picture 8" descr="person holding green apple">
            <a:extLst>
              <a:ext uri="{FF2B5EF4-FFF2-40B4-BE49-F238E27FC236}">
                <a16:creationId xmlns:a16="http://schemas.microsoft.com/office/drawing/2014/main" id="{590E8DF7-43F5-3A8C-D064-DAD4F067D75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1415" r="8906" b="2"/>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242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CD128FB6-2592-AD53-6CBF-07C308E96DE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201" r="4" b="4"/>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2F38A62-0F81-213B-A5EE-7EF8443471B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096" r="14315" b="1"/>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D2590E8-92DC-67D8-2DB7-891E333A229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227" r="26259" b="-1"/>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 name="Freeform: Shape 19">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A1C424-E68A-82F8-F45C-0C716591D1D0}"/>
              </a:ext>
            </a:extLst>
          </p:cNvPr>
          <p:cNvSpPr>
            <a:spLocks noGrp="1"/>
          </p:cNvSpPr>
          <p:nvPr>
            <p:ph type="title"/>
          </p:nvPr>
        </p:nvSpPr>
        <p:spPr>
          <a:xfrm>
            <a:off x="448056" y="685800"/>
            <a:ext cx="4922338" cy="1325563"/>
          </a:xfrm>
        </p:spPr>
        <p:txBody>
          <a:bodyPr>
            <a:normAutofit/>
          </a:bodyPr>
          <a:lstStyle/>
          <a:p>
            <a:r>
              <a:rPr lang="en-US" sz="3400"/>
              <a:t>The future of healthcare is NOT in clinical settings</a:t>
            </a:r>
          </a:p>
        </p:txBody>
      </p:sp>
      <p:sp>
        <p:nvSpPr>
          <p:cNvPr id="24" name="Rectangle 23">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BF1DA3-6020-153C-47FA-681EDB7C22B1}"/>
              </a:ext>
            </a:extLst>
          </p:cNvPr>
          <p:cNvSpPr>
            <a:spLocks noGrp="1"/>
          </p:cNvSpPr>
          <p:nvPr>
            <p:ph idx="1"/>
          </p:nvPr>
        </p:nvSpPr>
        <p:spPr>
          <a:xfrm>
            <a:off x="438912" y="2267922"/>
            <a:ext cx="5494054" cy="3666744"/>
          </a:xfrm>
        </p:spPr>
        <p:txBody>
          <a:bodyPr>
            <a:noAutofit/>
          </a:bodyPr>
          <a:lstStyle/>
          <a:p>
            <a:pPr marL="0" indent="0">
              <a:lnSpc>
                <a:spcPct val="150000"/>
              </a:lnSpc>
              <a:buNone/>
            </a:pPr>
            <a:r>
              <a:rPr lang="en-GB" sz="2000" dirty="0">
                <a:effectLst/>
                <a:latin typeface="+mj-lt"/>
              </a:rPr>
              <a:t>The Moray Leisure Centre is currently a traditional 20th Century Leisure Centre (MLC), I have been working with them as we future focus and envision  a hub that provides more than a traditional</a:t>
            </a:r>
            <a:br>
              <a:rPr lang="en-GB" sz="2000" dirty="0">
                <a:effectLst/>
                <a:latin typeface="+mj-lt"/>
              </a:rPr>
            </a:br>
            <a:r>
              <a:rPr lang="en-GB" sz="2000" dirty="0">
                <a:effectLst/>
                <a:latin typeface="+mj-lt"/>
              </a:rPr>
              <a:t>leisure centre message. </a:t>
            </a:r>
          </a:p>
          <a:p>
            <a:pPr marL="0" indent="0">
              <a:lnSpc>
                <a:spcPct val="150000"/>
              </a:lnSpc>
              <a:buNone/>
            </a:pPr>
            <a:r>
              <a:rPr lang="en-GB" sz="2000" dirty="0">
                <a:effectLst/>
                <a:latin typeface="+mj-lt"/>
              </a:rPr>
              <a:t>The redeveloped MLC would incorporate the </a:t>
            </a:r>
            <a:r>
              <a:rPr lang="en-GB" sz="2000" b="1" dirty="0">
                <a:effectLst/>
                <a:latin typeface="+mj-lt"/>
              </a:rPr>
              <a:t>Breathe, Eat,</a:t>
            </a:r>
            <a:r>
              <a:rPr lang="en-GB" sz="2000" b="1" dirty="0">
                <a:latin typeface="+mj-lt"/>
              </a:rPr>
              <a:t> </a:t>
            </a:r>
            <a:r>
              <a:rPr lang="en-GB" sz="2000" b="1" dirty="0">
                <a:effectLst/>
                <a:latin typeface="+mj-lt"/>
              </a:rPr>
              <a:t>Sleep, Move, GROW! </a:t>
            </a:r>
            <a:r>
              <a:rPr lang="en-GB" sz="2000" dirty="0">
                <a:effectLst/>
                <a:latin typeface="+mj-lt"/>
              </a:rPr>
              <a:t>kinetic chain </a:t>
            </a:r>
            <a:r>
              <a:rPr lang="en-GB" sz="2000" dirty="0">
                <a:latin typeface="+mj-lt"/>
              </a:rPr>
              <a:t>approach to healthcare</a:t>
            </a:r>
            <a:r>
              <a:rPr lang="en-GB" sz="2000" dirty="0">
                <a:effectLst/>
                <a:latin typeface="+mj-lt"/>
              </a:rPr>
              <a:t> in the form of Labs within the footprint space. </a:t>
            </a:r>
            <a:endParaRPr lang="en-US" sz="2000" dirty="0">
              <a:latin typeface="+mj-lt"/>
            </a:endParaRPr>
          </a:p>
        </p:txBody>
      </p:sp>
      <p:pic>
        <p:nvPicPr>
          <p:cNvPr id="9" name="Picture 8" descr="person holding green apple">
            <a:extLst>
              <a:ext uri="{FF2B5EF4-FFF2-40B4-BE49-F238E27FC236}">
                <a16:creationId xmlns:a16="http://schemas.microsoft.com/office/drawing/2014/main" id="{590E8DF7-43F5-3A8C-D064-DAD4F067D75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1415" r="8906" b="2"/>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68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CD128FB6-2592-AD53-6CBF-07C308E96DE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201" r="4" b="4"/>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2F38A62-0F81-213B-A5EE-7EF8443471B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096" r="14315" b="1"/>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D2590E8-92DC-67D8-2DB7-891E333A229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227" r="26259" b="-1"/>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 name="Freeform: Shape 19">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A1C424-E68A-82F8-F45C-0C716591D1D0}"/>
              </a:ext>
            </a:extLst>
          </p:cNvPr>
          <p:cNvSpPr>
            <a:spLocks noGrp="1"/>
          </p:cNvSpPr>
          <p:nvPr>
            <p:ph type="title"/>
          </p:nvPr>
        </p:nvSpPr>
        <p:spPr>
          <a:xfrm>
            <a:off x="448056" y="685800"/>
            <a:ext cx="4922338" cy="1325563"/>
          </a:xfrm>
        </p:spPr>
        <p:txBody>
          <a:bodyPr>
            <a:normAutofit/>
          </a:bodyPr>
          <a:lstStyle/>
          <a:p>
            <a:r>
              <a:rPr lang="en-US" sz="3400"/>
              <a:t>The future of healthcare is NOT in clinical settings</a:t>
            </a:r>
          </a:p>
        </p:txBody>
      </p:sp>
      <p:sp>
        <p:nvSpPr>
          <p:cNvPr id="24" name="Rectangle 23">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BF1DA3-6020-153C-47FA-681EDB7C22B1}"/>
              </a:ext>
            </a:extLst>
          </p:cNvPr>
          <p:cNvSpPr>
            <a:spLocks noGrp="1"/>
          </p:cNvSpPr>
          <p:nvPr>
            <p:ph idx="1"/>
          </p:nvPr>
        </p:nvSpPr>
        <p:spPr>
          <a:xfrm>
            <a:off x="448055" y="2267922"/>
            <a:ext cx="5474277" cy="3666744"/>
          </a:xfrm>
        </p:spPr>
        <p:txBody>
          <a:bodyPr>
            <a:noAutofit/>
          </a:bodyPr>
          <a:lstStyle/>
          <a:p>
            <a:pPr marL="0" indent="0">
              <a:lnSpc>
                <a:spcPct val="150000"/>
              </a:lnSpc>
              <a:buNone/>
            </a:pPr>
            <a:r>
              <a:rPr lang="en-GB" sz="2000" dirty="0">
                <a:effectLst/>
              </a:rPr>
              <a:t>Breathe - provision of an Altitude Lab, </a:t>
            </a:r>
          </a:p>
          <a:p>
            <a:pPr marL="0" indent="0">
              <a:lnSpc>
                <a:spcPct val="150000"/>
              </a:lnSpc>
              <a:buNone/>
            </a:pPr>
            <a:r>
              <a:rPr lang="en-GB" sz="2000" dirty="0">
                <a:effectLst/>
              </a:rPr>
              <a:t>Eat - inclusion of a Nutrition Lab, </a:t>
            </a:r>
          </a:p>
          <a:p>
            <a:pPr marL="0" indent="0">
              <a:lnSpc>
                <a:spcPct val="150000"/>
              </a:lnSpc>
              <a:buNone/>
            </a:pPr>
            <a:r>
              <a:rPr lang="en-GB" sz="2000" dirty="0">
                <a:effectLst/>
              </a:rPr>
              <a:t>Sleep - a Sleep Lab, </a:t>
            </a:r>
          </a:p>
          <a:p>
            <a:pPr marL="0" indent="0">
              <a:lnSpc>
                <a:spcPct val="150000"/>
              </a:lnSpc>
              <a:buNone/>
            </a:pPr>
            <a:r>
              <a:rPr lang="en-GB" sz="2000" dirty="0">
                <a:effectLst/>
              </a:rPr>
              <a:t>Move a Gait Lab. </a:t>
            </a:r>
          </a:p>
          <a:p>
            <a:pPr marL="0" indent="0">
              <a:lnSpc>
                <a:spcPct val="150000"/>
              </a:lnSpc>
              <a:buNone/>
            </a:pPr>
            <a:endParaRPr lang="en-US" sz="2000" dirty="0"/>
          </a:p>
        </p:txBody>
      </p:sp>
      <p:pic>
        <p:nvPicPr>
          <p:cNvPr id="9" name="Picture 8" descr="person holding green apple">
            <a:extLst>
              <a:ext uri="{FF2B5EF4-FFF2-40B4-BE49-F238E27FC236}">
                <a16:creationId xmlns:a16="http://schemas.microsoft.com/office/drawing/2014/main" id="{590E8DF7-43F5-3A8C-D064-DAD4F067D75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1415" r="8906" b="2"/>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991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Slide Background">
            <a:extLst>
              <a:ext uri="{FF2B5EF4-FFF2-40B4-BE49-F238E27FC236}">
                <a16:creationId xmlns:a16="http://schemas.microsoft.com/office/drawing/2014/main" id="{90D0877E-6CD0-4206-8A18-56CEE73EF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5" name="Rectangle 54">
            <a:extLst>
              <a:ext uri="{FF2B5EF4-FFF2-40B4-BE49-F238E27FC236}">
                <a16:creationId xmlns:a16="http://schemas.microsoft.com/office/drawing/2014/main" id="{E18AC0D4-F32D-4067-9F63-E553F4AFF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2806021"/>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A1C424-E68A-82F8-F45C-0C716591D1D0}"/>
              </a:ext>
            </a:extLst>
          </p:cNvPr>
          <p:cNvSpPr>
            <a:spLocks noGrp="1"/>
          </p:cNvSpPr>
          <p:nvPr>
            <p:ph type="title"/>
          </p:nvPr>
        </p:nvSpPr>
        <p:spPr>
          <a:xfrm>
            <a:off x="962595" y="-595929"/>
            <a:ext cx="10266416" cy="2121408"/>
          </a:xfrm>
        </p:spPr>
        <p:txBody>
          <a:bodyPr anchor="ctr">
            <a:normAutofit/>
          </a:bodyPr>
          <a:lstStyle/>
          <a:p>
            <a:r>
              <a:rPr lang="en-US" sz="4000" dirty="0"/>
              <a:t>The future of healthcare is NOT in clinical settings</a:t>
            </a:r>
          </a:p>
        </p:txBody>
      </p:sp>
      <p:sp>
        <p:nvSpPr>
          <p:cNvPr id="3" name="Content Placeholder 2">
            <a:extLst>
              <a:ext uri="{FF2B5EF4-FFF2-40B4-BE49-F238E27FC236}">
                <a16:creationId xmlns:a16="http://schemas.microsoft.com/office/drawing/2014/main" id="{A5BF1DA3-6020-153C-47FA-681EDB7C22B1}"/>
              </a:ext>
            </a:extLst>
          </p:cNvPr>
          <p:cNvSpPr>
            <a:spLocks noGrp="1"/>
          </p:cNvSpPr>
          <p:nvPr>
            <p:ph idx="1"/>
          </p:nvPr>
        </p:nvSpPr>
        <p:spPr>
          <a:xfrm>
            <a:off x="166058" y="735770"/>
            <a:ext cx="11859489" cy="2488438"/>
          </a:xfrm>
        </p:spPr>
        <p:txBody>
          <a:bodyPr anchor="ctr">
            <a:noAutofit/>
          </a:bodyPr>
          <a:lstStyle/>
          <a:p>
            <a:pPr marL="0" indent="0">
              <a:buNone/>
            </a:pPr>
            <a:endParaRPr lang="en-GB" sz="2000" dirty="0">
              <a:effectLst/>
              <a:latin typeface="+mj-lt"/>
            </a:endParaRPr>
          </a:p>
          <a:p>
            <a:pPr marL="457200" indent="-457200">
              <a:buAutoNum type="alphaLcParenR"/>
            </a:pPr>
            <a:r>
              <a:rPr lang="en-GB" sz="2000" dirty="0">
                <a:effectLst/>
                <a:latin typeface="+mj-lt"/>
              </a:rPr>
              <a:t>Citizens and people requiring health management support, </a:t>
            </a:r>
          </a:p>
          <a:p>
            <a:pPr marL="457200" indent="-457200">
              <a:buAutoNum type="alphaLcParenR"/>
            </a:pPr>
            <a:r>
              <a:rPr lang="en-GB" sz="2000" dirty="0">
                <a:latin typeface="+mj-lt"/>
              </a:rPr>
              <a:t>E</a:t>
            </a:r>
            <a:r>
              <a:rPr lang="en-GB" sz="2000" dirty="0">
                <a:effectLst/>
                <a:latin typeface="+mj-lt"/>
              </a:rPr>
              <a:t>lite athletes to prepare and train for</a:t>
            </a:r>
            <a:br>
              <a:rPr lang="en-GB" sz="2000" dirty="0">
                <a:latin typeface="+mj-lt"/>
              </a:rPr>
            </a:br>
            <a:r>
              <a:rPr lang="en-GB" sz="2000" dirty="0">
                <a:effectLst/>
                <a:latin typeface="+mj-lt"/>
              </a:rPr>
              <a:t>competition </a:t>
            </a:r>
          </a:p>
          <a:p>
            <a:pPr marL="457200" indent="-457200">
              <a:buAutoNum type="alphaLcParenR" startAt="3"/>
            </a:pPr>
            <a:r>
              <a:rPr lang="en-GB" sz="2000" dirty="0">
                <a:latin typeface="+mj-lt"/>
              </a:rPr>
              <a:t>R</a:t>
            </a:r>
            <a:r>
              <a:rPr lang="en-GB" sz="2000" dirty="0">
                <a:effectLst/>
                <a:latin typeface="+mj-lt"/>
              </a:rPr>
              <a:t>esearch and knowledge exchange opportunity with industry and academic, health collaborative potential.</a:t>
            </a:r>
          </a:p>
          <a:p>
            <a:pPr marL="457200" indent="-457200">
              <a:buAutoNum type="alphaLcParenR" startAt="3"/>
            </a:pPr>
            <a:r>
              <a:rPr lang="en-GB" sz="2000" dirty="0">
                <a:effectLst/>
                <a:latin typeface="+mj-lt"/>
              </a:rPr>
              <a:t>Leisure Centres and other spaces that cannot offer the Labs, can still hold true to the mantra and message of </a:t>
            </a:r>
            <a:r>
              <a:rPr lang="en-GB" sz="2000" b="1" dirty="0">
                <a:effectLst/>
                <a:latin typeface="+mj-lt"/>
              </a:rPr>
              <a:t>Breathe, Eat, Sleep, Move &amp; GROW! </a:t>
            </a:r>
            <a:r>
              <a:rPr lang="en-GB" sz="2000" dirty="0">
                <a:effectLst/>
                <a:latin typeface="+mj-lt"/>
              </a:rPr>
              <a:t>through the provision of activities, events or literature and</a:t>
            </a:r>
            <a:br>
              <a:rPr lang="en-GB" sz="2000" dirty="0">
                <a:latin typeface="+mj-lt"/>
              </a:rPr>
            </a:br>
            <a:r>
              <a:rPr lang="en-GB" sz="2000" dirty="0">
                <a:effectLst/>
                <a:latin typeface="+mj-lt"/>
              </a:rPr>
              <a:t>digital supports.</a:t>
            </a:r>
            <a:endParaRPr lang="en-US" sz="2000" dirty="0">
              <a:latin typeface="+mj-lt"/>
            </a:endParaRPr>
          </a:p>
          <a:p>
            <a:pPr marL="0" indent="0">
              <a:buNone/>
            </a:pPr>
            <a:endParaRPr lang="en-US" sz="2000" dirty="0">
              <a:latin typeface="+mj-lt"/>
            </a:endParaRPr>
          </a:p>
        </p:txBody>
      </p:sp>
      <p:pic>
        <p:nvPicPr>
          <p:cNvPr id="4" name="Content Placeholder 3" descr="A close-up of several informational charts&#10;&#10;Description automatically generated">
            <a:extLst>
              <a:ext uri="{FF2B5EF4-FFF2-40B4-BE49-F238E27FC236}">
                <a16:creationId xmlns:a16="http://schemas.microsoft.com/office/drawing/2014/main" id="{69726E25-7E9D-4394-47D5-664449BAD8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61802" y="3195020"/>
            <a:ext cx="10668003" cy="3067051"/>
          </a:xfrm>
          <a:prstGeom prst="rect">
            <a:avLst/>
          </a:prstGeom>
          <a:noFill/>
          <a:effectLst/>
        </p:spPr>
      </p:pic>
    </p:spTree>
    <p:extLst>
      <p:ext uri="{BB962C8B-B14F-4D97-AF65-F5344CB8AC3E}">
        <p14:creationId xmlns:p14="http://schemas.microsoft.com/office/powerpoint/2010/main" val="2160201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a grassy area&#10;&#10;Description automatically generated">
            <a:extLst>
              <a:ext uri="{FF2B5EF4-FFF2-40B4-BE49-F238E27FC236}">
                <a16:creationId xmlns:a16="http://schemas.microsoft.com/office/drawing/2014/main" id="{E3D9D106-3438-8B5D-6C50-29386C674365}"/>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1584" b="36229"/>
          <a:stretch/>
        </p:blipFill>
        <p:spPr bwMode="auto">
          <a:xfrm>
            <a:off x="20" y="10"/>
            <a:ext cx="12191979" cy="6857990"/>
          </a:xfrm>
          <a:prstGeom prst="rect">
            <a:avLst/>
          </a:prstGeom>
          <a:noFill/>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E647F47-D021-DD07-30E1-2A60D3F3FE4A}"/>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latin typeface="+mn-lt"/>
              </a:rPr>
              <a:t>Design Your Menopause Life!</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2614A2-FA8B-1948-24E7-3462CAFBAC9B}"/>
              </a:ext>
            </a:extLst>
          </p:cNvPr>
          <p:cNvSpPr>
            <a:spLocks noGrp="1"/>
          </p:cNvSpPr>
          <p:nvPr>
            <p:ph idx="1"/>
          </p:nvPr>
        </p:nvSpPr>
        <p:spPr>
          <a:xfrm>
            <a:off x="841248" y="2999232"/>
            <a:ext cx="11032097" cy="2670048"/>
          </a:xfrm>
        </p:spPr>
        <p:txBody>
          <a:bodyPr>
            <a:noAutofit/>
          </a:bodyPr>
          <a:lstStyle/>
          <a:p>
            <a:pPr marL="0" indent="0">
              <a:lnSpc>
                <a:spcPct val="200000"/>
              </a:lnSpc>
              <a:buNone/>
            </a:pPr>
            <a:r>
              <a:rPr lang="en-US" sz="2000" dirty="0">
                <a:solidFill>
                  <a:schemeClr val="bg1"/>
                </a:solidFill>
                <a:effectLst/>
                <a:latin typeface="+mj-lt"/>
                <a:ea typeface="Arial Unicode MS" panose="020B0604020202020204" pitchFamily="34" charset="-128"/>
                <a:cs typeface="Calibri" panose="020F0502020204030204" pitchFamily="34" charset="0"/>
              </a:rPr>
              <a:t>This research focusses on a time in a typical female’s lifespan whereby they are managing life, career or family responsibilities while experiencing symptoms of peri-menopause and menopause. It is well documented how exercise and health awareness can </a:t>
            </a:r>
            <a:r>
              <a:rPr lang="en-US" sz="2000" dirty="0" err="1">
                <a:solidFill>
                  <a:schemeClr val="bg1"/>
                </a:solidFill>
                <a:effectLst/>
                <a:latin typeface="+mj-lt"/>
                <a:ea typeface="Arial Unicode MS" panose="020B0604020202020204" pitchFamily="34" charset="-128"/>
                <a:cs typeface="Calibri" panose="020F0502020204030204" pitchFamily="34" charset="0"/>
              </a:rPr>
              <a:t>optimise</a:t>
            </a:r>
            <a:r>
              <a:rPr lang="en-US" sz="2000" dirty="0">
                <a:solidFill>
                  <a:schemeClr val="bg1"/>
                </a:solidFill>
                <a:effectLst/>
                <a:latin typeface="+mj-lt"/>
                <a:ea typeface="Arial Unicode MS" panose="020B0604020202020204" pitchFamily="34" charset="-128"/>
                <a:cs typeface="Calibri" panose="020F0502020204030204" pitchFamily="34" charset="0"/>
              </a:rPr>
              <a:t> and affect our health and wellbeing - our Physical, Emotional and Mental (</a:t>
            </a:r>
            <a:r>
              <a:rPr lang="en-US" sz="2000" dirty="0" err="1">
                <a:solidFill>
                  <a:schemeClr val="bg1"/>
                </a:solidFill>
                <a:effectLst/>
                <a:latin typeface="+mj-lt"/>
                <a:ea typeface="Arial Unicode MS" panose="020B0604020202020204" pitchFamily="34" charset="-128"/>
                <a:cs typeface="Calibri" panose="020F0502020204030204" pitchFamily="34" charset="0"/>
              </a:rPr>
              <a:t>PhEM</a:t>
            </a:r>
            <a:r>
              <a:rPr lang="en-US" sz="2000" dirty="0">
                <a:solidFill>
                  <a:schemeClr val="bg1"/>
                </a:solidFill>
                <a:effectLst/>
                <a:latin typeface="+mj-lt"/>
                <a:ea typeface="Arial Unicode MS" panose="020B0604020202020204" pitchFamily="34" charset="-128"/>
                <a:cs typeface="Calibri" panose="020F0502020204030204" pitchFamily="34" charset="0"/>
              </a:rPr>
              <a:t>) health can be supported through activity, exercise, social engagement, and education. The ‘Design your Menopause life’ (DYML) solution is envisioned as a digital and physical solution that empowers women as they experience peri and menopause symptoms.</a:t>
            </a:r>
            <a:endParaRPr lang="en-GB" sz="2000" dirty="0">
              <a:solidFill>
                <a:schemeClr val="bg1"/>
              </a:solidFill>
              <a:effectLst/>
              <a:latin typeface="+mj-lt"/>
            </a:endParaRPr>
          </a:p>
        </p:txBody>
      </p:sp>
    </p:spTree>
    <p:extLst>
      <p:ext uri="{BB962C8B-B14F-4D97-AF65-F5344CB8AC3E}">
        <p14:creationId xmlns:p14="http://schemas.microsoft.com/office/powerpoint/2010/main" val="89373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a grassy area&#10;&#10;Description automatically generated">
            <a:extLst>
              <a:ext uri="{FF2B5EF4-FFF2-40B4-BE49-F238E27FC236}">
                <a16:creationId xmlns:a16="http://schemas.microsoft.com/office/drawing/2014/main" id="{E3D9D106-3438-8B5D-6C50-29386C674365}"/>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1584" b="36229"/>
          <a:stretch/>
        </p:blipFill>
        <p:spPr bwMode="auto">
          <a:xfrm>
            <a:off x="20" y="10"/>
            <a:ext cx="12191979" cy="6857990"/>
          </a:xfrm>
          <a:prstGeom prst="rect">
            <a:avLst/>
          </a:prstGeom>
          <a:noFill/>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E647F47-D021-DD07-30E1-2A60D3F3FE4A}"/>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latin typeface="+mn-lt"/>
              </a:rPr>
              <a:t>Design Your Menopause Life!</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2614A2-FA8B-1948-24E7-3462CAFBAC9B}"/>
              </a:ext>
            </a:extLst>
          </p:cNvPr>
          <p:cNvSpPr>
            <a:spLocks noGrp="1"/>
          </p:cNvSpPr>
          <p:nvPr>
            <p:ph idx="1"/>
          </p:nvPr>
        </p:nvSpPr>
        <p:spPr>
          <a:xfrm>
            <a:off x="841248" y="2999232"/>
            <a:ext cx="11032097" cy="2670048"/>
          </a:xfrm>
        </p:spPr>
        <p:txBody>
          <a:bodyPr>
            <a:noAutofit/>
          </a:bodyPr>
          <a:lstStyle/>
          <a:p>
            <a:pPr marL="0" indent="0">
              <a:lnSpc>
                <a:spcPct val="200000"/>
              </a:lnSpc>
              <a:buNone/>
            </a:pPr>
            <a:r>
              <a:rPr lang="en-GB" sz="2000" dirty="0">
                <a:solidFill>
                  <a:schemeClr val="bg1">
                    <a:lumMod val="95000"/>
                  </a:schemeClr>
                </a:solidFill>
              </a:rPr>
              <a:t>Menopause is a life stage of uncertainty and can potentially be a challenge to successful ageing, whereby hormonal changes can impact and affect self-esteem, energy levels and motivation </a:t>
            </a:r>
            <a:br>
              <a:rPr lang="en-GB" sz="2000" dirty="0">
                <a:solidFill>
                  <a:schemeClr val="bg1">
                    <a:lumMod val="95000"/>
                  </a:schemeClr>
                </a:solidFill>
              </a:rPr>
            </a:br>
            <a:r>
              <a:rPr lang="en-GB" sz="2000" dirty="0">
                <a:solidFill>
                  <a:schemeClr val="bg1">
                    <a:lumMod val="95000"/>
                  </a:schemeClr>
                </a:solidFill>
              </a:rPr>
              <a:t>to exercise. As we age, exercise and training  e.g., strength and weights can support </a:t>
            </a:r>
            <a:r>
              <a:rPr lang="en-GB" sz="2000" dirty="0" err="1">
                <a:solidFill>
                  <a:schemeClr val="bg1">
                    <a:lumMod val="95000"/>
                  </a:schemeClr>
                </a:solidFill>
              </a:rPr>
              <a:t>muscoskeletal</a:t>
            </a:r>
            <a:r>
              <a:rPr lang="en-GB" sz="2000" dirty="0">
                <a:solidFill>
                  <a:schemeClr val="bg1">
                    <a:lumMod val="95000"/>
                  </a:schemeClr>
                </a:solidFill>
              </a:rPr>
              <a:t> and physical changes – in turn helping with emotional and mental outlook and wellbeing. </a:t>
            </a:r>
            <a:br>
              <a:rPr lang="en-GB" sz="2000" dirty="0">
                <a:solidFill>
                  <a:schemeClr val="bg1">
                    <a:lumMod val="95000"/>
                  </a:schemeClr>
                </a:solidFill>
              </a:rPr>
            </a:br>
            <a:r>
              <a:rPr lang="en-GB" sz="2000" dirty="0">
                <a:solidFill>
                  <a:schemeClr val="bg1">
                    <a:lumMod val="95000"/>
                  </a:schemeClr>
                </a:solidFill>
              </a:rPr>
              <a:t>However, if menopause symptoms affect us emotionally,  physically and mentally we may stop and become more sedentary, physically inactive which in turn impacts on our ageing experience.</a:t>
            </a:r>
            <a:r>
              <a:rPr lang="en-US" sz="2000" dirty="0">
                <a:solidFill>
                  <a:schemeClr val="bg1">
                    <a:lumMod val="95000"/>
                  </a:schemeClr>
                </a:solidFill>
                <a:effectLst/>
                <a:latin typeface="+mj-lt"/>
                <a:ea typeface="Arial Unicode MS" panose="020B0604020202020204" pitchFamily="34" charset="-128"/>
                <a:cs typeface="Calibri" panose="020F0502020204030204" pitchFamily="34" charset="0"/>
              </a:rPr>
              <a:t>.</a:t>
            </a:r>
            <a:endParaRPr lang="en-GB" sz="2000" dirty="0">
              <a:solidFill>
                <a:schemeClr val="bg1">
                  <a:lumMod val="95000"/>
                </a:schemeClr>
              </a:solidFill>
              <a:effectLst/>
              <a:latin typeface="+mj-lt"/>
            </a:endParaRPr>
          </a:p>
        </p:txBody>
      </p:sp>
    </p:spTree>
    <p:extLst>
      <p:ext uri="{BB962C8B-B14F-4D97-AF65-F5344CB8AC3E}">
        <p14:creationId xmlns:p14="http://schemas.microsoft.com/office/powerpoint/2010/main" val="1526225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B9A8D6-E291-E9AB-CDE9-93D08AC4FA98}"/>
              </a:ext>
            </a:extLst>
          </p:cNvPr>
          <p:cNvPicPr>
            <a:picLocks noGrp="1" noChangeAspect="1"/>
          </p:cNvPicPr>
          <p:nvPr>
            <p:ph idx="1"/>
          </p:nvPr>
        </p:nvPicPr>
        <p:blipFill>
          <a:blip r:embed="rId3"/>
          <a:stretch>
            <a:fillRect/>
          </a:stretch>
        </p:blipFill>
        <p:spPr>
          <a:xfrm>
            <a:off x="1288472" y="57803"/>
            <a:ext cx="9615055" cy="6800197"/>
          </a:xfrm>
          <a:prstGeom prst="rect">
            <a:avLst/>
          </a:prstGeom>
        </p:spPr>
      </p:pic>
    </p:spTree>
    <p:extLst>
      <p:ext uri="{BB962C8B-B14F-4D97-AF65-F5344CB8AC3E}">
        <p14:creationId xmlns:p14="http://schemas.microsoft.com/office/powerpoint/2010/main" val="3370904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a grassy area&#10;&#10;Description automatically generated">
            <a:extLst>
              <a:ext uri="{FF2B5EF4-FFF2-40B4-BE49-F238E27FC236}">
                <a16:creationId xmlns:a16="http://schemas.microsoft.com/office/drawing/2014/main" id="{E3D9D106-3438-8B5D-6C50-29386C674365}"/>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1584" b="36229"/>
          <a:stretch/>
        </p:blipFill>
        <p:spPr bwMode="auto">
          <a:xfrm>
            <a:off x="20" y="10"/>
            <a:ext cx="12191979" cy="6857990"/>
          </a:xfrm>
          <a:prstGeom prst="rect">
            <a:avLst/>
          </a:prstGeom>
          <a:noFill/>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E647F47-D021-DD07-30E1-2A60D3F3FE4A}"/>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latin typeface="+mn-lt"/>
              </a:rPr>
              <a:t>Design Your Menopause Life!</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2614A2-FA8B-1948-24E7-3462CAFBAC9B}"/>
              </a:ext>
            </a:extLst>
          </p:cNvPr>
          <p:cNvSpPr>
            <a:spLocks noGrp="1"/>
          </p:cNvSpPr>
          <p:nvPr>
            <p:ph idx="1"/>
          </p:nvPr>
        </p:nvSpPr>
        <p:spPr>
          <a:xfrm>
            <a:off x="841248" y="2999232"/>
            <a:ext cx="11032097" cy="2670048"/>
          </a:xfrm>
        </p:spPr>
        <p:txBody>
          <a:bodyPr>
            <a:noAutofit/>
          </a:bodyPr>
          <a:lstStyle/>
          <a:p>
            <a:pPr marL="0" indent="0">
              <a:lnSpc>
                <a:spcPct val="200000"/>
              </a:lnSpc>
              <a:buNone/>
            </a:pPr>
            <a:r>
              <a:rPr lang="en-GB" sz="2000" dirty="0">
                <a:solidFill>
                  <a:schemeClr val="bg1"/>
                </a:solidFill>
                <a:effectLst/>
                <a:latin typeface="+mj-lt"/>
              </a:rPr>
              <a:t>Design Your Menopause Life – an exemplar case study service – we know that GP practice and care has witnessed increased demand of 400% for menopause support. This research exemplifies how we can design solution that can offset some of this demand by encouraging curiosity and self-awareness as part of a journey rather than a waiting list. </a:t>
            </a:r>
            <a:r>
              <a:rPr lang="en-GB" sz="2000" dirty="0">
                <a:solidFill>
                  <a:schemeClr val="bg1"/>
                </a:solidFill>
                <a:latin typeface="+mj-lt"/>
              </a:rPr>
              <a:t> </a:t>
            </a:r>
            <a:r>
              <a:rPr lang="en-GB" sz="2000" dirty="0">
                <a:solidFill>
                  <a:schemeClr val="bg1"/>
                </a:solidFill>
                <a:effectLst/>
                <a:latin typeface="+mj-lt"/>
              </a:rPr>
              <a:t>It is conceptualised as </a:t>
            </a:r>
          </a:p>
          <a:p>
            <a:pPr marL="0" indent="0">
              <a:lnSpc>
                <a:spcPct val="100000"/>
              </a:lnSpc>
              <a:buNone/>
            </a:pPr>
            <a:r>
              <a:rPr lang="en-GB" sz="2000" dirty="0">
                <a:solidFill>
                  <a:schemeClr val="bg1"/>
                </a:solidFill>
                <a:effectLst/>
                <a:latin typeface="+mj-lt"/>
              </a:rPr>
              <a:t>1) an immersive event to attend (in person or online) for employees and or citizen groupings.</a:t>
            </a:r>
          </a:p>
          <a:p>
            <a:pPr marL="0" indent="0">
              <a:lnSpc>
                <a:spcPct val="100000"/>
              </a:lnSpc>
              <a:buNone/>
            </a:pPr>
            <a:r>
              <a:rPr lang="en-GB" sz="2000" dirty="0">
                <a:solidFill>
                  <a:schemeClr val="bg1"/>
                </a:solidFill>
                <a:effectLst/>
                <a:latin typeface="+mj-lt"/>
              </a:rPr>
              <a:t>2) as a Digital Holistic </a:t>
            </a:r>
            <a:r>
              <a:rPr lang="en-GB" sz="2000" dirty="0">
                <a:solidFill>
                  <a:schemeClr val="bg1"/>
                </a:solidFill>
                <a:latin typeface="+mj-lt"/>
              </a:rPr>
              <a:t>H</a:t>
            </a:r>
            <a:r>
              <a:rPr lang="en-GB" sz="2000" dirty="0">
                <a:solidFill>
                  <a:schemeClr val="bg1"/>
                </a:solidFill>
                <a:effectLst/>
                <a:latin typeface="+mj-lt"/>
              </a:rPr>
              <a:t>ealth </a:t>
            </a:r>
            <a:r>
              <a:rPr lang="en-GB" sz="2000" dirty="0">
                <a:solidFill>
                  <a:schemeClr val="bg1"/>
                </a:solidFill>
                <a:latin typeface="+mj-lt"/>
              </a:rPr>
              <a:t>T</a:t>
            </a:r>
            <a:r>
              <a:rPr lang="en-GB" sz="2000" dirty="0">
                <a:solidFill>
                  <a:schemeClr val="bg1"/>
                </a:solidFill>
                <a:effectLst/>
                <a:latin typeface="+mj-lt"/>
              </a:rPr>
              <a:t>ool that is provided through GP Practice and engaged with by the person. </a:t>
            </a:r>
          </a:p>
        </p:txBody>
      </p:sp>
    </p:spTree>
    <p:extLst>
      <p:ext uri="{BB962C8B-B14F-4D97-AF65-F5344CB8AC3E}">
        <p14:creationId xmlns:p14="http://schemas.microsoft.com/office/powerpoint/2010/main" val="963066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SA Lo-45_edit.jpg">
            <a:extLst>
              <a:ext uri="{FF2B5EF4-FFF2-40B4-BE49-F238E27FC236}">
                <a16:creationId xmlns:a16="http://schemas.microsoft.com/office/drawing/2014/main" id="{BF98923B-E4A2-E245-13FA-52B5BC2AD6FF}"/>
              </a:ext>
            </a:extLst>
          </p:cNvPr>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0" y="31531"/>
            <a:ext cx="12192000" cy="6858000"/>
          </a:xfrm>
          <a:prstGeom prst="rect">
            <a:avLst/>
          </a:prstGeom>
          <a:ln w="76200">
            <a:noFill/>
          </a:ln>
        </p:spPr>
      </p:pic>
      <p:sp>
        <p:nvSpPr>
          <p:cNvPr id="8" name="Content Placeholder 2">
            <a:extLst>
              <a:ext uri="{FF2B5EF4-FFF2-40B4-BE49-F238E27FC236}">
                <a16:creationId xmlns:a16="http://schemas.microsoft.com/office/drawing/2014/main" id="{CF19E2BD-52AD-9F1E-B4F7-2680C78F82D7}"/>
              </a:ext>
            </a:extLst>
          </p:cNvPr>
          <p:cNvSpPr>
            <a:spLocks noGrp="1"/>
          </p:cNvSpPr>
          <p:nvPr>
            <p:ph idx="1"/>
          </p:nvPr>
        </p:nvSpPr>
        <p:spPr>
          <a:xfrm>
            <a:off x="422564" y="342900"/>
            <a:ext cx="10515600" cy="4351338"/>
          </a:xfrm>
        </p:spPr>
        <p:txBody>
          <a:bodyPr>
            <a:noAutofit/>
          </a:bodyPr>
          <a:lstStyle/>
          <a:p>
            <a:pPr mar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Meeting at Holyrood between Ms. Jenni Minto MSP and Dr Linda Shore, Rural Lab, Glasgow School of Art</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29.02.2024 @ 09:45-10:30am</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Draft Agenda</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09:45 - 09:50am Introductions and research background and common interests</a:t>
            </a:r>
          </a:p>
          <a:p>
            <a:pPr marL="0" indent="0">
              <a:buNone/>
            </a:pP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09:50 - 10:05am Overview of The future of healthcare is NOT in clinical settings (Public Health)</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GP Practice &amp; Experiences reimagined in Moray</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Breathe, Eat, Sleep, Move &amp; GROW! – a kinetic chain approach to </a:t>
            </a:r>
            <a:r>
              <a:rPr lang="en-US" sz="2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a:t>
            </a: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ealthcare futures and self-management of life - including case study re Moray Leisure Centre</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Design Your Menopause Life – a case study exemplifying holistic health management introduction and rationale</a:t>
            </a:r>
          </a:p>
          <a:p>
            <a:pPr marL="0" lvl="0" indent="0">
              <a:buNone/>
            </a:pP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10:05 - 10:20am Design Your Menopause Life (DYML) (women’s health)</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concept of a) Physical Immersive Event and b) Developing a Digital Holistic Health Tool</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10:20 - 10:30am Wrap up discussion and next steps</a:t>
            </a:r>
            <a:endParaRPr lang="en-GB"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bg1"/>
              </a:solidFill>
            </a:endParaRPr>
          </a:p>
        </p:txBody>
      </p:sp>
    </p:spTree>
    <p:extLst>
      <p:ext uri="{BB962C8B-B14F-4D97-AF65-F5344CB8AC3E}">
        <p14:creationId xmlns:p14="http://schemas.microsoft.com/office/powerpoint/2010/main" val="1068001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up of a poster&#10;&#10;Description automatically generated">
            <a:extLst>
              <a:ext uri="{FF2B5EF4-FFF2-40B4-BE49-F238E27FC236}">
                <a16:creationId xmlns:a16="http://schemas.microsoft.com/office/drawing/2014/main" id="{E5123A1F-1660-7147-7A7C-5C94B061A5BF}"/>
              </a:ext>
            </a:extLst>
          </p:cNvPr>
          <p:cNvPicPr>
            <a:picLocks noChangeAspect="1"/>
          </p:cNvPicPr>
          <p:nvPr/>
        </p:nvPicPr>
        <p:blipFill rotWithShape="1">
          <a:blip r:embed="rId2"/>
          <a:srcRect l="2046" t="9840" r="24548" b="12232"/>
          <a:stretch/>
        </p:blipFill>
        <p:spPr>
          <a:xfrm>
            <a:off x="127376" y="183283"/>
            <a:ext cx="5705388" cy="4059382"/>
          </a:xfrm>
          <a:prstGeom prst="rect">
            <a:avLst/>
          </a:prstGeom>
        </p:spPr>
      </p:pic>
      <p:pic>
        <p:nvPicPr>
          <p:cNvPr id="12" name="Picture 11">
            <a:extLst>
              <a:ext uri="{FF2B5EF4-FFF2-40B4-BE49-F238E27FC236}">
                <a16:creationId xmlns:a16="http://schemas.microsoft.com/office/drawing/2014/main" id="{15954AA7-0014-0BEF-BDAA-9C37AE62C8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9923" y="3549938"/>
            <a:ext cx="2036440" cy="2715026"/>
          </a:xfrm>
          <a:prstGeom prst="rect">
            <a:avLst/>
          </a:prstGeom>
          <a:noFill/>
          <a:ln>
            <a:noFill/>
          </a:ln>
        </p:spPr>
      </p:pic>
      <p:pic>
        <p:nvPicPr>
          <p:cNvPr id="13" name="Picture 12">
            <a:extLst>
              <a:ext uri="{FF2B5EF4-FFF2-40B4-BE49-F238E27FC236}">
                <a16:creationId xmlns:a16="http://schemas.microsoft.com/office/drawing/2014/main" id="{6CAA7A4E-D714-2338-EA41-919D751363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019" b="15269"/>
          <a:stretch/>
        </p:blipFill>
        <p:spPr bwMode="auto">
          <a:xfrm>
            <a:off x="8062223" y="3549938"/>
            <a:ext cx="3811149" cy="2733476"/>
          </a:xfrm>
          <a:prstGeom prst="rect">
            <a:avLst/>
          </a:prstGeom>
          <a:noFill/>
          <a:ln>
            <a:noFill/>
          </a:ln>
          <a:extLst>
            <a:ext uri="{53640926-AAD7-44D8-BBD7-CCE9431645EC}">
              <a14:shadowObscured xmlns:a14="http://schemas.microsoft.com/office/drawing/2010/main"/>
            </a:ext>
          </a:extLst>
        </p:spPr>
      </p:pic>
      <p:pic>
        <p:nvPicPr>
          <p:cNvPr id="15" name="Picture 14" descr="A table with food on it&#10;&#10;Description automatically generated">
            <a:extLst>
              <a:ext uri="{FF2B5EF4-FFF2-40B4-BE49-F238E27FC236}">
                <a16:creationId xmlns:a16="http://schemas.microsoft.com/office/drawing/2014/main" id="{7AB7DF11-EBF6-84E1-F98A-1169F22394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551" r="5847" b="11423"/>
          <a:stretch/>
        </p:blipFill>
        <p:spPr bwMode="auto">
          <a:xfrm>
            <a:off x="127376" y="3788287"/>
            <a:ext cx="5677429" cy="2476677"/>
          </a:xfrm>
          <a:prstGeom prst="rect">
            <a:avLst/>
          </a:prstGeom>
          <a:noFill/>
          <a:ln>
            <a:noFill/>
          </a:ln>
        </p:spPr>
      </p:pic>
      <p:pic>
        <p:nvPicPr>
          <p:cNvPr id="16" name="Picture 15">
            <a:extLst>
              <a:ext uri="{FF2B5EF4-FFF2-40B4-BE49-F238E27FC236}">
                <a16:creationId xmlns:a16="http://schemas.microsoft.com/office/drawing/2014/main" id="{94796346-8CC3-7A74-30A0-01462AA188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880" r="7829" b="18677"/>
          <a:stretch/>
        </p:blipFill>
        <p:spPr bwMode="auto">
          <a:xfrm>
            <a:off x="6169923" y="183283"/>
            <a:ext cx="5703449" cy="2712317"/>
          </a:xfrm>
          <a:prstGeom prst="rect">
            <a:avLst/>
          </a:prstGeom>
          <a:noFill/>
          <a:ln>
            <a:noFill/>
          </a:ln>
        </p:spPr>
      </p:pic>
    </p:spTree>
    <p:extLst>
      <p:ext uri="{BB962C8B-B14F-4D97-AF65-F5344CB8AC3E}">
        <p14:creationId xmlns:p14="http://schemas.microsoft.com/office/powerpoint/2010/main" val="1491596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666018-22C1-1995-94E9-393FC98725C3}"/>
              </a:ext>
            </a:extLst>
          </p:cNvPr>
          <p:cNvPicPr>
            <a:picLocks noGrp="1" noChangeAspect="1"/>
          </p:cNvPicPr>
          <p:nvPr>
            <p:ph idx="1"/>
          </p:nvPr>
        </p:nvPicPr>
        <p:blipFill>
          <a:blip r:embed="rId2"/>
          <a:stretch>
            <a:fillRect/>
          </a:stretch>
        </p:blipFill>
        <p:spPr>
          <a:xfrm>
            <a:off x="1160511" y="305698"/>
            <a:ext cx="4638574" cy="3280606"/>
          </a:xfrm>
        </p:spPr>
      </p:pic>
      <p:pic>
        <p:nvPicPr>
          <p:cNvPr id="8" name="Picture 7" descr="A screenshot of a computer&#10;&#10;Description automatically generated">
            <a:extLst>
              <a:ext uri="{FF2B5EF4-FFF2-40B4-BE49-F238E27FC236}">
                <a16:creationId xmlns:a16="http://schemas.microsoft.com/office/drawing/2014/main" id="{AD25100E-9D0D-F601-D89A-3F9F831916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226"/>
          <a:stretch/>
        </p:blipFill>
        <p:spPr>
          <a:xfrm>
            <a:off x="6392916" y="3429000"/>
            <a:ext cx="4059385" cy="3123302"/>
          </a:xfrm>
          <a:prstGeom prst="rect">
            <a:avLst/>
          </a:prstGeom>
        </p:spPr>
      </p:pic>
      <p:pic>
        <p:nvPicPr>
          <p:cNvPr id="2" name="Picture 1">
            <a:extLst>
              <a:ext uri="{FF2B5EF4-FFF2-40B4-BE49-F238E27FC236}">
                <a16:creationId xmlns:a16="http://schemas.microsoft.com/office/drawing/2014/main" id="{59D61EFD-EF02-68FA-08A4-132A32C69B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2916" y="305698"/>
            <a:ext cx="4186765" cy="2962463"/>
          </a:xfrm>
          <a:prstGeom prst="rect">
            <a:avLst/>
          </a:prstGeom>
          <a:noFill/>
          <a:ln>
            <a:noFill/>
          </a:ln>
        </p:spPr>
      </p:pic>
      <p:pic>
        <p:nvPicPr>
          <p:cNvPr id="3" name="Picture 2">
            <a:extLst>
              <a:ext uri="{FF2B5EF4-FFF2-40B4-BE49-F238E27FC236}">
                <a16:creationId xmlns:a16="http://schemas.microsoft.com/office/drawing/2014/main" id="{04123C8A-0389-5AD5-0757-C1957322E922}"/>
              </a:ext>
            </a:extLst>
          </p:cNvPr>
          <p:cNvPicPr>
            <a:picLocks noChangeAspect="1"/>
          </p:cNvPicPr>
          <p:nvPr/>
        </p:nvPicPr>
        <p:blipFill rotWithShape="1">
          <a:blip r:embed="rId5">
            <a:extLst>
              <a:ext uri="{28A0092B-C50C-407E-A947-70E740481C1C}">
                <a14:useLocalDpi xmlns:a14="http://schemas.microsoft.com/office/drawing/2010/main" val="0"/>
              </a:ext>
            </a:extLst>
          </a:blip>
          <a:srcRect l="3040" t="26455" r="5071" b="31468"/>
          <a:stretch/>
        </p:blipFill>
        <p:spPr bwMode="auto">
          <a:xfrm>
            <a:off x="1160511" y="3586304"/>
            <a:ext cx="4638574" cy="3005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9591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a grassy area&#10;&#10;Description automatically generated">
            <a:extLst>
              <a:ext uri="{FF2B5EF4-FFF2-40B4-BE49-F238E27FC236}">
                <a16:creationId xmlns:a16="http://schemas.microsoft.com/office/drawing/2014/main" id="{E3D9D106-3438-8B5D-6C50-29386C674365}"/>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1584" b="36229"/>
          <a:stretch/>
        </p:blipFill>
        <p:spPr bwMode="auto">
          <a:xfrm>
            <a:off x="20" y="10"/>
            <a:ext cx="12191979" cy="6857990"/>
          </a:xfrm>
          <a:prstGeom prst="rect">
            <a:avLst/>
          </a:prstGeom>
          <a:noFill/>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E647F47-D021-DD07-30E1-2A60D3F3FE4A}"/>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latin typeface="+mn-lt"/>
              </a:rPr>
              <a:t>Design Your Menopause Life!</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2614A2-FA8B-1948-24E7-3462CAFBAC9B}"/>
              </a:ext>
            </a:extLst>
          </p:cNvPr>
          <p:cNvSpPr>
            <a:spLocks noGrp="1"/>
          </p:cNvSpPr>
          <p:nvPr>
            <p:ph idx="1"/>
          </p:nvPr>
        </p:nvSpPr>
        <p:spPr>
          <a:xfrm>
            <a:off x="827393" y="3065166"/>
            <a:ext cx="11032097" cy="2670048"/>
          </a:xfrm>
        </p:spPr>
        <p:txBody>
          <a:bodyPr>
            <a:noAutofit/>
          </a:bodyPr>
          <a:lstStyle/>
          <a:p>
            <a:pPr marL="0" indent="0">
              <a:lnSpc>
                <a:spcPct val="200000"/>
              </a:lnSpc>
              <a:buNone/>
            </a:pPr>
            <a:r>
              <a:rPr lang="en-GB" sz="2000" dirty="0">
                <a:solidFill>
                  <a:schemeClr val="bg1"/>
                </a:solidFill>
                <a:effectLst/>
                <a:latin typeface="+mj-lt"/>
              </a:rPr>
              <a:t>The Digital Holistic Health Tool once adopted can be utilised to self-diarise but also receive information as a part of the journey. It would document the story of the person and identify through AI recurring themes that once the person does attend an appointment with the menopause specialist in the practice there is a clear view of an individual’s menopause experience and provision to probe or enquire to tailoring solutions that assist e.g., HRT or lifestyle changes/planning. It identifies this through ‘</a:t>
            </a:r>
            <a:r>
              <a:rPr lang="en-GB" sz="2000" dirty="0" err="1">
                <a:solidFill>
                  <a:schemeClr val="bg1"/>
                </a:solidFill>
                <a:effectLst/>
                <a:latin typeface="+mj-lt"/>
              </a:rPr>
              <a:t>PhEMiniNe</a:t>
            </a:r>
            <a:r>
              <a:rPr lang="en-GB" sz="2000" dirty="0">
                <a:solidFill>
                  <a:schemeClr val="bg1"/>
                </a:solidFill>
                <a:effectLst/>
                <a:latin typeface="+mj-lt"/>
              </a:rPr>
              <a:t> Reflections’ (Ph – Physical Wellbeing, E – Emotional Wellbeing, M – Mental wellbeing, N – Nutrition wellbeing) </a:t>
            </a:r>
            <a:endParaRPr lang="en-GB" sz="2000" dirty="0">
              <a:solidFill>
                <a:schemeClr val="bg1"/>
              </a:solidFill>
              <a:latin typeface="+mj-lt"/>
            </a:endParaRPr>
          </a:p>
        </p:txBody>
      </p:sp>
    </p:spTree>
    <p:extLst>
      <p:ext uri="{BB962C8B-B14F-4D97-AF65-F5344CB8AC3E}">
        <p14:creationId xmlns:p14="http://schemas.microsoft.com/office/powerpoint/2010/main" val="204252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a grassy area&#10;&#10;Description automatically generated">
            <a:extLst>
              <a:ext uri="{FF2B5EF4-FFF2-40B4-BE49-F238E27FC236}">
                <a16:creationId xmlns:a16="http://schemas.microsoft.com/office/drawing/2014/main" id="{E3D9D106-3438-8B5D-6C50-29386C674365}"/>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1584" b="36229"/>
          <a:stretch/>
        </p:blipFill>
        <p:spPr bwMode="auto">
          <a:xfrm>
            <a:off x="20" y="10"/>
            <a:ext cx="12191979" cy="6857990"/>
          </a:xfrm>
          <a:prstGeom prst="rect">
            <a:avLst/>
          </a:prstGeom>
          <a:noFill/>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E647F47-D021-DD07-30E1-2A60D3F3FE4A}"/>
              </a:ext>
            </a:extLst>
          </p:cNvPr>
          <p:cNvSpPr>
            <a:spLocks noGrp="1"/>
          </p:cNvSpPr>
          <p:nvPr>
            <p:ph type="title"/>
          </p:nvPr>
        </p:nvSpPr>
        <p:spPr>
          <a:xfrm>
            <a:off x="841248" y="941832"/>
            <a:ext cx="10699587" cy="2057400"/>
          </a:xfrm>
        </p:spPr>
        <p:txBody>
          <a:bodyPr anchor="b">
            <a:normAutofit/>
          </a:bodyPr>
          <a:lstStyle/>
          <a:p>
            <a:r>
              <a:rPr lang="en-US" sz="5000" dirty="0">
                <a:solidFill>
                  <a:schemeClr val="bg1"/>
                </a:solidFill>
                <a:latin typeface="+mn-lt"/>
              </a:rPr>
              <a:t>Innovation Opportunity – </a:t>
            </a:r>
            <a:br>
              <a:rPr lang="en-US" sz="5000" dirty="0">
                <a:solidFill>
                  <a:schemeClr val="bg1"/>
                </a:solidFill>
                <a:latin typeface="+mn-lt"/>
              </a:rPr>
            </a:br>
            <a:r>
              <a:rPr lang="en-US" sz="5000" dirty="0">
                <a:solidFill>
                  <a:schemeClr val="bg1"/>
                </a:solidFill>
                <a:latin typeface="+mn-lt"/>
              </a:rPr>
              <a:t>Digital Holistic Health Tool</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2614A2-FA8B-1948-24E7-3462CAFBAC9B}"/>
              </a:ext>
            </a:extLst>
          </p:cNvPr>
          <p:cNvSpPr>
            <a:spLocks noGrp="1"/>
          </p:cNvSpPr>
          <p:nvPr>
            <p:ph idx="1"/>
          </p:nvPr>
        </p:nvSpPr>
        <p:spPr>
          <a:xfrm>
            <a:off x="841247" y="3197346"/>
            <a:ext cx="11032097" cy="2670048"/>
          </a:xfrm>
        </p:spPr>
        <p:txBody>
          <a:bodyPr>
            <a:noAutofit/>
          </a:bodyPr>
          <a:lstStyle/>
          <a:p>
            <a:pPr marL="0" indent="0">
              <a:lnSpc>
                <a:spcPct val="200000"/>
              </a:lnSpc>
              <a:buNone/>
            </a:pPr>
            <a:r>
              <a:rPr lang="en-GB" sz="2000" dirty="0">
                <a:solidFill>
                  <a:schemeClr val="bg1"/>
                </a:solidFill>
                <a:latin typeface="+mj-lt"/>
              </a:rPr>
              <a:t>T</a:t>
            </a:r>
            <a:r>
              <a:rPr lang="en-GB" sz="2000" dirty="0">
                <a:solidFill>
                  <a:schemeClr val="bg1"/>
                </a:solidFill>
                <a:effectLst/>
                <a:latin typeface="+mj-lt"/>
              </a:rPr>
              <a:t>his Digital Holistic Health Tool could be adapted to include other conditions that do not always require to be medicalised and can often be supported as part of a person’s </a:t>
            </a:r>
            <a:r>
              <a:rPr lang="en-GB" sz="2000" dirty="0" err="1">
                <a:solidFill>
                  <a:schemeClr val="bg1"/>
                </a:solidFill>
                <a:effectLst/>
                <a:latin typeface="+mj-lt"/>
              </a:rPr>
              <a:t>healthspan</a:t>
            </a:r>
            <a:r>
              <a:rPr lang="en-GB" sz="2000" dirty="0">
                <a:solidFill>
                  <a:schemeClr val="bg1"/>
                </a:solidFill>
                <a:effectLst/>
                <a:latin typeface="+mj-lt"/>
              </a:rPr>
              <a:t> and journey, e.g., low level mental health, pregnancy, pre-diabetes, post-stroke recovery, endometriosis.</a:t>
            </a:r>
          </a:p>
          <a:p>
            <a:pPr marL="0" indent="0">
              <a:lnSpc>
                <a:spcPct val="200000"/>
              </a:lnSpc>
              <a:buNone/>
            </a:pPr>
            <a:r>
              <a:rPr lang="en-GB" sz="2000" dirty="0">
                <a:solidFill>
                  <a:schemeClr val="bg1"/>
                </a:solidFill>
                <a:effectLst/>
                <a:latin typeface="+mj-lt"/>
              </a:rPr>
              <a:t>By understanding over a period, how someone experiences symptoms, motivations challenges etc, we may more efficiently support recovery or direction to autonomous health management that can be supported.</a:t>
            </a:r>
            <a:endParaRPr lang="en-US" sz="2000" dirty="0">
              <a:solidFill>
                <a:schemeClr val="bg1"/>
              </a:solidFill>
              <a:latin typeface="+mj-lt"/>
            </a:endParaRPr>
          </a:p>
        </p:txBody>
      </p:sp>
    </p:spTree>
    <p:extLst>
      <p:ext uri="{BB962C8B-B14F-4D97-AF65-F5344CB8AC3E}">
        <p14:creationId xmlns:p14="http://schemas.microsoft.com/office/powerpoint/2010/main" val="2170113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1E474F41-201F-E36E-19D2-310AC93CC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1" r="1065" b="1819"/>
          <a:stretch/>
        </p:blipFill>
        <p:spPr bwMode="auto">
          <a:xfrm>
            <a:off x="1343891" y="130883"/>
            <a:ext cx="9504218" cy="65962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6007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sitting in chairs&#10;&#10;Description automatically generated">
            <a:extLst>
              <a:ext uri="{FF2B5EF4-FFF2-40B4-BE49-F238E27FC236}">
                <a16:creationId xmlns:a16="http://schemas.microsoft.com/office/drawing/2014/main" id="{B9F374FE-3E89-2DD4-647C-7402417BCA90}"/>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colorTemperature colorTemp="8800"/>
                    </a14:imgEffect>
                  </a14:imgLayer>
                </a14:imgProps>
              </a:ext>
            </a:extLst>
          </a:blip>
          <a:srcRect t="5081"/>
          <a:stretch/>
        </p:blipFill>
        <p:spPr>
          <a:xfrm>
            <a:off x="20" y="1282"/>
            <a:ext cx="12191980" cy="6856718"/>
          </a:xfrm>
          <a:prstGeom prst="rect">
            <a:avLst/>
          </a:prstGeom>
        </p:spPr>
      </p:pic>
      <p:sp>
        <p:nvSpPr>
          <p:cNvPr id="2" name="Title 1">
            <a:extLst>
              <a:ext uri="{FF2B5EF4-FFF2-40B4-BE49-F238E27FC236}">
                <a16:creationId xmlns:a16="http://schemas.microsoft.com/office/drawing/2014/main" id="{93369CD6-F060-1D1B-4AC4-C117785E8A5D}"/>
              </a:ext>
            </a:extLst>
          </p:cNvPr>
          <p:cNvSpPr>
            <a:spLocks noGrp="1"/>
          </p:cNvSpPr>
          <p:nvPr>
            <p:ph type="title"/>
          </p:nvPr>
        </p:nvSpPr>
        <p:spPr>
          <a:xfrm>
            <a:off x="171450" y="-1325563"/>
            <a:ext cx="12858750" cy="1325563"/>
          </a:xfrm>
          <a:solidFill>
            <a:schemeClr val="bg1">
              <a:lumMod val="95000"/>
            </a:schemeClr>
          </a:solidFill>
        </p:spPr>
        <p:txBody>
          <a:bodyPr anchor="t">
            <a:normAutofit fontScale="90000"/>
          </a:bodyPr>
          <a:lstStyle/>
          <a:p>
            <a:pPr>
              <a:lnSpc>
                <a:spcPct val="200000"/>
              </a:lnSpc>
            </a:pPr>
            <a:br>
              <a:rPr lang="en-US" sz="4600" dirty="0">
                <a:latin typeface="+mn-lt"/>
              </a:rPr>
            </a:br>
            <a:r>
              <a:rPr lang="en-GB" sz="4600" dirty="0">
                <a:solidFill>
                  <a:schemeClr val="tx1">
                    <a:lumMod val="85000"/>
                    <a:lumOff val="15000"/>
                  </a:schemeClr>
                </a:solidFill>
                <a:latin typeface="+mn-lt"/>
              </a:rPr>
              <a:t>Menopause</a:t>
            </a:r>
            <a:r>
              <a:rPr lang="en-GB" sz="4600" b="1" dirty="0">
                <a:solidFill>
                  <a:schemeClr val="tx1">
                    <a:lumMod val="85000"/>
                    <a:lumOff val="15000"/>
                  </a:schemeClr>
                </a:solidFill>
                <a:latin typeface="+mn-lt"/>
              </a:rPr>
              <a:t> </a:t>
            </a:r>
            <a:r>
              <a:rPr lang="en-GB" sz="4600" dirty="0">
                <a:solidFill>
                  <a:schemeClr val="tx1">
                    <a:lumMod val="85000"/>
                    <a:lumOff val="15000"/>
                  </a:schemeClr>
                </a:solidFill>
                <a:latin typeface="+mn-lt"/>
              </a:rPr>
              <a:t>- </a:t>
            </a:r>
            <a:r>
              <a:rPr lang="en-GB" sz="4600" spc="-150" dirty="0">
                <a:solidFill>
                  <a:schemeClr val="tx1">
                    <a:lumMod val="85000"/>
                    <a:lumOff val="15000"/>
                  </a:schemeClr>
                </a:solidFill>
              </a:rPr>
              <a:t>a pathway to successful ageing (or not)</a:t>
            </a:r>
            <a:br>
              <a:rPr lang="en-GB" sz="4600" spc="-150" dirty="0">
                <a:solidFill>
                  <a:schemeClr val="tx1">
                    <a:lumMod val="85000"/>
                    <a:lumOff val="15000"/>
                  </a:schemeClr>
                </a:solidFill>
              </a:rPr>
            </a:br>
            <a:r>
              <a:rPr lang="en-GB" sz="2000" dirty="0">
                <a:solidFill>
                  <a:schemeClr val="tx1">
                    <a:lumMod val="85000"/>
                    <a:lumOff val="15000"/>
                  </a:schemeClr>
                </a:solidFill>
              </a:rPr>
              <a:t>Menopause is a life stage of uncertainty and can potentially be a challenge to successful ageing, whereby hormonal </a:t>
            </a:r>
            <a:br>
              <a:rPr lang="en-GB" sz="2000" dirty="0">
                <a:solidFill>
                  <a:schemeClr val="tx1">
                    <a:lumMod val="85000"/>
                    <a:lumOff val="15000"/>
                  </a:schemeClr>
                </a:solidFill>
              </a:rPr>
            </a:br>
            <a:r>
              <a:rPr lang="en-GB" sz="2000" dirty="0">
                <a:solidFill>
                  <a:schemeClr val="tx1">
                    <a:lumMod val="85000"/>
                    <a:lumOff val="15000"/>
                  </a:schemeClr>
                </a:solidFill>
              </a:rPr>
              <a:t>changes can impact and affect self-esteem, energy levels and motivation to exercise</a:t>
            </a:r>
            <a:br>
              <a:rPr lang="en-GB" sz="2000" dirty="0">
                <a:solidFill>
                  <a:schemeClr val="tx1">
                    <a:lumMod val="85000"/>
                    <a:lumOff val="15000"/>
                  </a:schemeClr>
                </a:solidFill>
              </a:rPr>
            </a:br>
            <a:br>
              <a:rPr lang="en-GB" sz="2000" dirty="0">
                <a:solidFill>
                  <a:schemeClr val="tx1">
                    <a:lumMod val="85000"/>
                    <a:lumOff val="15000"/>
                  </a:schemeClr>
                </a:solidFill>
              </a:rPr>
            </a:br>
            <a:r>
              <a:rPr lang="en-GB" sz="2000" dirty="0">
                <a:solidFill>
                  <a:schemeClr val="tx1">
                    <a:lumMod val="85000"/>
                    <a:lumOff val="15000"/>
                  </a:schemeClr>
                </a:solidFill>
              </a:rPr>
              <a:t>As we age, exercise and training  e.g., strength and weights can support </a:t>
            </a:r>
            <a:r>
              <a:rPr lang="en-GB" sz="2000" dirty="0" err="1">
                <a:solidFill>
                  <a:schemeClr val="tx1">
                    <a:lumMod val="85000"/>
                    <a:lumOff val="15000"/>
                  </a:schemeClr>
                </a:solidFill>
              </a:rPr>
              <a:t>muscoskeletal</a:t>
            </a:r>
            <a:r>
              <a:rPr lang="en-GB" sz="2000" dirty="0">
                <a:solidFill>
                  <a:schemeClr val="tx1">
                    <a:lumMod val="85000"/>
                    <a:lumOff val="15000"/>
                  </a:schemeClr>
                </a:solidFill>
              </a:rPr>
              <a:t> and physical changes – </a:t>
            </a:r>
            <a:br>
              <a:rPr lang="en-GB" sz="2000" dirty="0">
                <a:solidFill>
                  <a:schemeClr val="tx1">
                    <a:lumMod val="85000"/>
                    <a:lumOff val="15000"/>
                  </a:schemeClr>
                </a:solidFill>
              </a:rPr>
            </a:br>
            <a:r>
              <a:rPr lang="en-GB" sz="2000" dirty="0">
                <a:solidFill>
                  <a:schemeClr val="tx1">
                    <a:lumMod val="85000"/>
                    <a:lumOff val="15000"/>
                  </a:schemeClr>
                </a:solidFill>
              </a:rPr>
              <a:t>in turn helping with emotional and mental outlook and wellbeing. </a:t>
            </a:r>
            <a:br>
              <a:rPr lang="en-GB" sz="2000" dirty="0">
                <a:solidFill>
                  <a:schemeClr val="tx1">
                    <a:lumMod val="85000"/>
                    <a:lumOff val="15000"/>
                  </a:schemeClr>
                </a:solidFill>
              </a:rPr>
            </a:br>
            <a:r>
              <a:rPr lang="en-GB" sz="2000" dirty="0">
                <a:solidFill>
                  <a:schemeClr val="tx1">
                    <a:lumMod val="85000"/>
                    <a:lumOff val="15000"/>
                  </a:schemeClr>
                </a:solidFill>
              </a:rPr>
              <a:t>However, if menopause symptoms affect us emotionally, physically and mentally we may stop and become more </a:t>
            </a:r>
            <a:br>
              <a:rPr lang="en-GB" sz="2000" dirty="0">
                <a:solidFill>
                  <a:schemeClr val="tx1">
                    <a:lumMod val="85000"/>
                    <a:lumOff val="15000"/>
                  </a:schemeClr>
                </a:solidFill>
              </a:rPr>
            </a:br>
            <a:r>
              <a:rPr lang="en-GB" sz="2000" dirty="0">
                <a:solidFill>
                  <a:schemeClr val="tx1">
                    <a:lumMod val="85000"/>
                    <a:lumOff val="15000"/>
                  </a:schemeClr>
                </a:solidFill>
              </a:rPr>
              <a:t>sedentary, physically inactive which in turn impacts on our ageing experience.</a:t>
            </a:r>
            <a:br>
              <a:rPr lang="en-GB" sz="2000" dirty="0">
                <a:solidFill>
                  <a:schemeClr val="tx1">
                    <a:lumMod val="85000"/>
                    <a:lumOff val="15000"/>
                  </a:schemeClr>
                </a:solidFill>
              </a:rPr>
            </a:br>
            <a:br>
              <a:rPr lang="en-GB" sz="2000" dirty="0">
                <a:solidFill>
                  <a:schemeClr val="tx1">
                    <a:lumMod val="85000"/>
                    <a:lumOff val="15000"/>
                  </a:schemeClr>
                </a:solidFill>
              </a:rPr>
            </a:br>
            <a:r>
              <a:rPr lang="en-GB" sz="1800" i="1" dirty="0">
                <a:solidFill>
                  <a:schemeClr val="tx1">
                    <a:lumMod val="85000"/>
                    <a:lumOff val="15000"/>
                  </a:schemeClr>
                </a:solidFill>
                <a:effectLst/>
                <a:latin typeface="Calibri" panose="020F0502020204030204" pitchFamily="34" charset="0"/>
                <a:ea typeface="Times New Roman" panose="02020603050405020304" pitchFamily="18" charset="0"/>
              </a:rPr>
              <a:t>“I was delighted to hear about this initiative in Moray and surprised it is not used anywhere else. I have taken elements of this to introduce to </a:t>
            </a:r>
            <a:br>
              <a:rPr lang="en-GB" sz="1800" i="1" dirty="0">
                <a:solidFill>
                  <a:schemeClr val="tx1">
                    <a:lumMod val="85000"/>
                    <a:lumOff val="15000"/>
                  </a:schemeClr>
                </a:solidFill>
                <a:effectLst/>
                <a:latin typeface="Calibri" panose="020F0502020204030204" pitchFamily="34" charset="0"/>
                <a:ea typeface="Times New Roman" panose="02020603050405020304" pitchFamily="18" charset="0"/>
              </a:rPr>
            </a:br>
            <a:r>
              <a:rPr lang="en-GB" sz="1800" i="1" dirty="0">
                <a:solidFill>
                  <a:schemeClr val="tx1">
                    <a:lumMod val="85000"/>
                    <a:lumOff val="15000"/>
                  </a:schemeClr>
                </a:solidFill>
                <a:effectLst/>
                <a:latin typeface="Calibri" panose="020F0502020204030204" pitchFamily="34" charset="0"/>
                <a:ea typeface="Times New Roman" panose="02020603050405020304" pitchFamily="18" charset="0"/>
              </a:rPr>
              <a:t>my fitness to improve fitness and wellbeing; Can we see more of this in other areas of Scotland?” </a:t>
            </a:r>
            <a:r>
              <a:rPr lang="en-GB" sz="1800" dirty="0">
                <a:solidFill>
                  <a:schemeClr val="tx1">
                    <a:lumMod val="85000"/>
                    <a:lumOff val="15000"/>
                  </a:schemeClr>
                </a:solidFill>
                <a:effectLst/>
                <a:latin typeface="Calibri" panose="020F0502020204030204" pitchFamily="34" charset="0"/>
                <a:ea typeface="Times New Roman" panose="02020603050405020304" pitchFamily="18" charset="0"/>
              </a:rPr>
              <a:t>[online event attendee]</a:t>
            </a:r>
            <a:br>
              <a:rPr lang="en-GB" sz="1800" dirty="0">
                <a:solidFill>
                  <a:schemeClr val="tx1">
                    <a:lumMod val="85000"/>
                    <a:lumOff val="15000"/>
                  </a:schemeClr>
                </a:solidFill>
                <a:effectLst/>
                <a:latin typeface="Times New Roman" panose="02020603050405020304" pitchFamily="18" charset="0"/>
                <a:ea typeface="Times New Roman" panose="02020603050405020304" pitchFamily="18" charset="0"/>
              </a:rPr>
            </a:br>
            <a:endParaRPr lang="en-US" sz="4600" spc="-150" dirty="0">
              <a:solidFill>
                <a:schemeClr val="tx1">
                  <a:lumMod val="85000"/>
                  <a:lumOff val="15000"/>
                </a:schemeClr>
              </a:solidFill>
            </a:endParaRPr>
          </a:p>
        </p:txBody>
      </p:sp>
    </p:spTree>
    <p:extLst>
      <p:ext uri="{BB962C8B-B14F-4D97-AF65-F5344CB8AC3E}">
        <p14:creationId xmlns:p14="http://schemas.microsoft.com/office/powerpoint/2010/main" val="733750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3556C0-AA54-B804-BCE5-88E0448844A7}"/>
              </a:ext>
            </a:extLst>
          </p:cNvPr>
          <p:cNvSpPr>
            <a:spLocks noGrp="1"/>
          </p:cNvSpPr>
          <p:nvPr>
            <p:ph idx="1"/>
          </p:nvPr>
        </p:nvSpPr>
        <p:spPr>
          <a:xfrm>
            <a:off x="255270" y="253516"/>
            <a:ext cx="6537960" cy="3769835"/>
          </a:xfrm>
        </p:spPr>
        <p:txBody>
          <a:bodyPr anchor="ctr">
            <a:noAutofit/>
          </a:bodyPr>
          <a:lstStyle/>
          <a:p>
            <a:pPr marL="0" indent="0">
              <a:lnSpc>
                <a:spcPct val="200000"/>
              </a:lnSpc>
              <a:buNone/>
            </a:pPr>
            <a:endParaRPr lang="en-US" sz="4400" dirty="0"/>
          </a:p>
          <a:p>
            <a:pPr marL="0" indent="0">
              <a:lnSpc>
                <a:spcPct val="200000"/>
              </a:lnSpc>
              <a:buNone/>
            </a:pPr>
            <a:endParaRPr lang="en-US" sz="4400" dirty="0"/>
          </a:p>
          <a:p>
            <a:pPr marL="0" indent="0">
              <a:lnSpc>
                <a:spcPct val="200000"/>
              </a:lnSpc>
              <a:buNone/>
            </a:pPr>
            <a:endParaRPr lang="en-US" sz="4400" dirty="0"/>
          </a:p>
          <a:p>
            <a:pPr marL="0" indent="0">
              <a:lnSpc>
                <a:spcPct val="200000"/>
              </a:lnSpc>
              <a:buNone/>
            </a:pPr>
            <a:r>
              <a:rPr lang="en-US" sz="4400" dirty="0"/>
              <a:t>Thank You</a:t>
            </a:r>
          </a:p>
          <a:p>
            <a:pPr marL="0" indent="0">
              <a:lnSpc>
                <a:spcPct val="200000"/>
              </a:lnSpc>
              <a:buNone/>
            </a:pPr>
            <a:r>
              <a:rPr lang="en-US" sz="2000" dirty="0">
                <a:solidFill>
                  <a:schemeClr val="tx1">
                    <a:lumMod val="85000"/>
                    <a:lumOff val="15000"/>
                  </a:schemeClr>
                </a:solidFill>
              </a:rPr>
              <a:t>Upcoming publications:</a:t>
            </a:r>
          </a:p>
          <a:p>
            <a:pPr marL="0" indent="0">
              <a:lnSpc>
                <a:spcPct val="200000"/>
              </a:lnSpc>
              <a:buNone/>
            </a:pPr>
            <a:r>
              <a:rPr lang="en-US" sz="2000" b="1" kern="0" dirty="0">
                <a:solidFill>
                  <a:schemeClr val="tx1">
                    <a:lumMod val="85000"/>
                    <a:lumOff val="15000"/>
                  </a:schemeClr>
                </a:solidFill>
                <a:effectLst/>
                <a:ea typeface="Times New Roman" panose="02020603050405020304" pitchFamily="18" charset="0"/>
                <a:cs typeface="Helvetica Neue" panose="02000503000000020004" pitchFamily="2" charset="0"/>
              </a:rPr>
              <a:t>'Design Your Menopause Life' as a Pathway to Successful Ageing </a:t>
            </a:r>
            <a:r>
              <a:rPr lang="en-US" sz="2000" kern="0" dirty="0">
                <a:solidFill>
                  <a:schemeClr val="tx1">
                    <a:lumMod val="85000"/>
                    <a:lumOff val="15000"/>
                  </a:schemeClr>
                </a:solidFill>
                <a:effectLst/>
                <a:ea typeface="Times New Roman" panose="02020603050405020304" pitchFamily="18" charset="0"/>
                <a:cs typeface="Helvetica Neue" panose="02000503000000020004" pitchFamily="2" charset="0"/>
              </a:rPr>
              <a:t> (due to be presented at DRS 24 in Boston, USA)</a:t>
            </a:r>
          </a:p>
          <a:p>
            <a:pPr marL="0" indent="0">
              <a:lnSpc>
                <a:spcPct val="200000"/>
              </a:lnSpc>
              <a:buNone/>
            </a:pPr>
            <a:r>
              <a:rPr lang="en-GB" sz="2000" b="1" dirty="0">
                <a:effectLst/>
                <a:ea typeface="Times New Roman" panose="02020603050405020304" pitchFamily="18" charset="0"/>
              </a:rPr>
              <a:t>Breathe, Eat, Sleep, Move &amp; GROW! – a kinetic chain approach to designing for healthcare futures. </a:t>
            </a:r>
          </a:p>
          <a:p>
            <a:pPr marL="0" indent="0">
              <a:lnSpc>
                <a:spcPct val="200000"/>
              </a:lnSpc>
              <a:buNone/>
            </a:pPr>
            <a:endParaRPr lang="en-US" sz="2000" kern="0" dirty="0">
              <a:solidFill>
                <a:schemeClr val="tx1">
                  <a:lumMod val="85000"/>
                  <a:lumOff val="15000"/>
                </a:schemeClr>
              </a:solidFill>
              <a:effectLst/>
              <a:ea typeface="Times New Roman" panose="02020603050405020304" pitchFamily="18" charset="0"/>
              <a:cs typeface="Helvetica Neue" panose="02000503000000020004" pitchFamily="2" charset="0"/>
            </a:endParaRPr>
          </a:p>
          <a:p>
            <a:pPr marL="0" indent="0">
              <a:lnSpc>
                <a:spcPct val="200000"/>
              </a:lnSpc>
              <a:buNone/>
            </a:pPr>
            <a:endParaRPr lang="en-US" sz="2000" b="1" kern="0" dirty="0">
              <a:solidFill>
                <a:schemeClr val="tx1">
                  <a:lumMod val="85000"/>
                  <a:lumOff val="15000"/>
                </a:schemeClr>
              </a:solidFill>
              <a:effectLst/>
              <a:ea typeface="Times New Roman" panose="02020603050405020304" pitchFamily="18" charset="0"/>
              <a:cs typeface="Helvetica Neue" panose="02000503000000020004" pitchFamily="2" charset="0"/>
            </a:endParaRPr>
          </a:p>
          <a:p>
            <a:pPr marL="0" indent="0">
              <a:lnSpc>
                <a:spcPct val="200000"/>
              </a:lnSpc>
              <a:buNone/>
            </a:pPr>
            <a:endParaRPr lang="en-GB" sz="2000" b="1" kern="0" dirty="0">
              <a:solidFill>
                <a:schemeClr val="tx1">
                  <a:lumMod val="85000"/>
                  <a:lumOff val="15000"/>
                </a:schemeClr>
              </a:solidFill>
              <a:effectLst/>
              <a:ea typeface="Times New Roman" panose="02020603050405020304" pitchFamily="18" charset="0"/>
              <a:cs typeface="Helvetica Neue" panose="02000503000000020004" pitchFamily="2" charset="0"/>
            </a:endParaRPr>
          </a:p>
          <a:p>
            <a:pPr marL="0" indent="0">
              <a:lnSpc>
                <a:spcPct val="200000"/>
              </a:lnSpc>
              <a:buNone/>
            </a:pPr>
            <a:endParaRPr lang="en-US" sz="4400" dirty="0"/>
          </a:p>
        </p:txBody>
      </p:sp>
      <p:pic>
        <p:nvPicPr>
          <p:cNvPr id="4" name="Picture 3" descr="A group of women posing for a picture&#10;&#10;Description automatically generated">
            <a:extLst>
              <a:ext uri="{FF2B5EF4-FFF2-40B4-BE49-F238E27FC236}">
                <a16:creationId xmlns:a16="http://schemas.microsoft.com/office/drawing/2014/main" id="{E8E0C0E1-A077-6CC4-3B90-44E3560100F4}"/>
              </a:ext>
            </a:extLst>
          </p:cNvPr>
          <p:cNvPicPr>
            <a:picLocks noChangeAspect="1"/>
          </p:cNvPicPr>
          <p:nvPr/>
        </p:nvPicPr>
        <p:blipFill>
          <a:blip r:embed="rId3"/>
          <a:stretch>
            <a:fillRect/>
          </a:stretch>
        </p:blipFill>
        <p:spPr>
          <a:xfrm>
            <a:off x="7048500" y="0"/>
            <a:ext cx="5143500" cy="6858000"/>
          </a:xfrm>
          <a:prstGeom prst="rect">
            <a:avLst/>
          </a:prstGeom>
        </p:spPr>
      </p:pic>
      <p:pic>
        <p:nvPicPr>
          <p:cNvPr id="6" name="Picture 5">
            <a:extLst>
              <a:ext uri="{FF2B5EF4-FFF2-40B4-BE49-F238E27FC236}">
                <a16:creationId xmlns:a16="http://schemas.microsoft.com/office/drawing/2014/main" id="{82B470AF-78F0-6CCB-98BF-9A7856CCDFA1}"/>
              </a:ext>
            </a:extLst>
          </p:cNvPr>
          <p:cNvPicPr>
            <a:picLocks noChangeAspect="1"/>
          </p:cNvPicPr>
          <p:nvPr/>
        </p:nvPicPr>
        <p:blipFill>
          <a:blip r:embed="rId4">
            <a:lum bright="70000" contrast="-70000"/>
          </a:blip>
          <a:stretch>
            <a:fillRect/>
          </a:stretch>
        </p:blipFill>
        <p:spPr>
          <a:xfrm>
            <a:off x="9040995" y="5709423"/>
            <a:ext cx="2823603" cy="630805"/>
          </a:xfrm>
          <a:prstGeom prst="rect">
            <a:avLst/>
          </a:prstGeom>
        </p:spPr>
      </p:pic>
      <p:sp>
        <p:nvSpPr>
          <p:cNvPr id="7" name="TextBox 6">
            <a:extLst>
              <a:ext uri="{FF2B5EF4-FFF2-40B4-BE49-F238E27FC236}">
                <a16:creationId xmlns:a16="http://schemas.microsoft.com/office/drawing/2014/main" id="{AA787EF8-EDA8-5CDD-C5E3-D204C00E54C6}"/>
              </a:ext>
            </a:extLst>
          </p:cNvPr>
          <p:cNvSpPr txBox="1"/>
          <p:nvPr/>
        </p:nvSpPr>
        <p:spPr>
          <a:xfrm>
            <a:off x="103149" y="5506108"/>
            <a:ext cx="6183350" cy="1320361"/>
          </a:xfrm>
          <a:prstGeom prst="rect">
            <a:avLst/>
          </a:prstGeom>
          <a:noFill/>
        </p:spPr>
        <p:txBody>
          <a:bodyPr wrap="square">
            <a:spAutoFit/>
          </a:bodyPr>
          <a:lstStyle/>
          <a:p>
            <a:pPr>
              <a:lnSpc>
                <a:spcPct val="90000"/>
              </a:lnSpc>
              <a:spcAft>
                <a:spcPts val="600"/>
              </a:spcAft>
            </a:pPr>
            <a:r>
              <a:rPr lang="en-US" dirty="0">
                <a:solidFill>
                  <a:schemeClr val="tx1">
                    <a:lumMod val="85000"/>
                    <a:lumOff val="15000"/>
                  </a:schemeClr>
                </a:solidFill>
              </a:rPr>
              <a:t>Dr Linda Shore</a:t>
            </a:r>
            <a:endParaRPr lang="en-US" b="0" i="0" dirty="0">
              <a:solidFill>
                <a:schemeClr val="tx1">
                  <a:lumMod val="85000"/>
                  <a:lumOff val="15000"/>
                </a:schemeClr>
              </a:solidFill>
              <a:effectLst/>
            </a:endParaRPr>
          </a:p>
          <a:p>
            <a:pPr>
              <a:lnSpc>
                <a:spcPct val="90000"/>
              </a:lnSpc>
              <a:spcAft>
                <a:spcPts val="600"/>
              </a:spcAft>
            </a:pPr>
            <a:r>
              <a:rPr lang="en-US" dirty="0">
                <a:solidFill>
                  <a:schemeClr val="tx1">
                    <a:lumMod val="85000"/>
                    <a:lumOff val="15000"/>
                  </a:schemeClr>
                </a:solidFill>
              </a:rPr>
              <a:t>Research Fellow – Rural Lab</a:t>
            </a:r>
            <a:endParaRPr lang="en-US" b="0" i="0" dirty="0">
              <a:solidFill>
                <a:schemeClr val="tx1">
                  <a:lumMod val="85000"/>
                  <a:lumOff val="15000"/>
                </a:schemeClr>
              </a:solidFill>
              <a:effectLst/>
            </a:endParaRPr>
          </a:p>
          <a:p>
            <a:pPr>
              <a:lnSpc>
                <a:spcPct val="90000"/>
              </a:lnSpc>
              <a:spcAft>
                <a:spcPts val="600"/>
              </a:spcAft>
            </a:pPr>
            <a:r>
              <a:rPr lang="en-US" b="0" i="0" dirty="0">
                <a:solidFill>
                  <a:schemeClr val="tx1">
                    <a:lumMod val="85000"/>
                    <a:lumOff val="15000"/>
                  </a:schemeClr>
                </a:solidFill>
                <a:effectLst/>
              </a:rPr>
              <a:t>GSA Highlands and Islands </a:t>
            </a:r>
          </a:p>
          <a:p>
            <a:pPr>
              <a:lnSpc>
                <a:spcPct val="90000"/>
              </a:lnSpc>
              <a:spcAft>
                <a:spcPts val="600"/>
              </a:spcAft>
            </a:pPr>
            <a:r>
              <a:rPr lang="en-US" b="0" i="0" dirty="0">
                <a:solidFill>
                  <a:schemeClr val="tx1">
                    <a:lumMod val="85000"/>
                    <a:lumOff val="15000"/>
                  </a:schemeClr>
                </a:solidFill>
                <a:effectLst/>
              </a:rPr>
              <a:t>The Glasgow School of Art</a:t>
            </a:r>
          </a:p>
        </p:txBody>
      </p:sp>
    </p:spTree>
    <p:extLst>
      <p:ext uri="{BB962C8B-B14F-4D97-AF65-F5344CB8AC3E}">
        <p14:creationId xmlns:p14="http://schemas.microsoft.com/office/powerpoint/2010/main" val="265807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3556C0-AA54-B804-BCE5-88E0448844A7}"/>
              </a:ext>
            </a:extLst>
          </p:cNvPr>
          <p:cNvSpPr>
            <a:spLocks noGrp="1"/>
          </p:cNvSpPr>
          <p:nvPr>
            <p:ph idx="1"/>
          </p:nvPr>
        </p:nvSpPr>
        <p:spPr>
          <a:xfrm>
            <a:off x="217170" y="1070935"/>
            <a:ext cx="6537960" cy="3769835"/>
          </a:xfrm>
        </p:spPr>
        <p:txBody>
          <a:bodyPr anchor="ctr">
            <a:noAutofit/>
          </a:bodyPr>
          <a:lstStyle/>
          <a:p>
            <a:pPr marL="0" indent="0">
              <a:lnSpc>
                <a:spcPct val="200000"/>
              </a:lnSpc>
              <a:buNone/>
            </a:pPr>
            <a:r>
              <a:rPr lang="en-GB" sz="2000" dirty="0">
                <a:effectLst/>
              </a:rPr>
              <a:t>Dr Linda Shore is a UX (User </a:t>
            </a:r>
            <a:r>
              <a:rPr lang="en-GB" sz="2000" dirty="0" err="1">
                <a:effectLst/>
              </a:rPr>
              <a:t>eXperience</a:t>
            </a:r>
            <a:r>
              <a:rPr lang="en-GB" sz="2000" dirty="0">
                <a:effectLst/>
              </a:rPr>
              <a:t>) designer/researcher, specialising in methodologies and approaches in research, lifespan and health design, design tools to optimise the lived experience and interactions with emerging technologies and speculative/futures design. </a:t>
            </a:r>
          </a:p>
          <a:p>
            <a:pPr marL="0" indent="0">
              <a:lnSpc>
                <a:spcPct val="200000"/>
              </a:lnSpc>
              <a:buNone/>
            </a:pPr>
            <a:r>
              <a:rPr lang="en-GB" sz="2000" dirty="0">
                <a:effectLst/>
              </a:rPr>
              <a:t>She has published and disseminated her research, nationally and internationally.</a:t>
            </a:r>
            <a:endParaRPr lang="en-US" sz="2000" dirty="0"/>
          </a:p>
        </p:txBody>
      </p:sp>
      <p:pic>
        <p:nvPicPr>
          <p:cNvPr id="5" name="Picture 4" descr="A person pointing at a poster&#10;&#10;Description automatically generated">
            <a:extLst>
              <a:ext uri="{FF2B5EF4-FFF2-40B4-BE49-F238E27FC236}">
                <a16:creationId xmlns:a16="http://schemas.microsoft.com/office/drawing/2014/main" id="{FB818857-6CCA-F472-49B4-FAB2CAE5F9A7}"/>
              </a:ext>
            </a:extLst>
          </p:cNvPr>
          <p:cNvPicPr>
            <a:picLocks noChangeAspect="1"/>
          </p:cNvPicPr>
          <p:nvPr/>
        </p:nvPicPr>
        <p:blipFill rotWithShape="1">
          <a:blip r:embed="rId3"/>
          <a:srcRect t="17587"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896412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Indoor plants in blue background">
            <a:extLst>
              <a:ext uri="{FF2B5EF4-FFF2-40B4-BE49-F238E27FC236}">
                <a16:creationId xmlns:a16="http://schemas.microsoft.com/office/drawing/2014/main" id="{E45C871D-3A0A-59B2-D169-D5CFFC57F384}"/>
              </a:ext>
            </a:extLst>
          </p:cNvPr>
          <p:cNvPicPr>
            <a:picLocks noGrp="1" noChangeAspect="1"/>
          </p:cNvPicPr>
          <p:nvPr>
            <p:ph idx="1"/>
          </p:nvPr>
        </p:nvPicPr>
        <p:blipFill>
          <a:blip r:embed="rId3" cstate="screen">
            <a:alphaModFix amt="50000"/>
            <a:extLst>
              <a:ext uri="{BEBA8EAE-BF5A-486C-A8C5-ECC9F3942E4B}">
                <a14:imgProps xmlns:a14="http://schemas.microsoft.com/office/drawing/2010/main">
                  <a14:imgLayer r:embed="rId4">
                    <a14:imgEffect>
                      <a14:colorTemperature colorTemp="112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flipH="1">
            <a:off x="0" y="0"/>
            <a:ext cx="12192000" cy="6858000"/>
          </a:xfrm>
        </p:spPr>
      </p:pic>
      <p:sp>
        <p:nvSpPr>
          <p:cNvPr id="2" name="Title 1">
            <a:extLst>
              <a:ext uri="{FF2B5EF4-FFF2-40B4-BE49-F238E27FC236}">
                <a16:creationId xmlns:a16="http://schemas.microsoft.com/office/drawing/2014/main" id="{A07F81A5-C2FA-19A1-9F75-33304F4BF61F}"/>
              </a:ext>
            </a:extLst>
          </p:cNvPr>
          <p:cNvSpPr>
            <a:spLocks noGrp="1"/>
          </p:cNvSpPr>
          <p:nvPr>
            <p:ph type="title"/>
          </p:nvPr>
        </p:nvSpPr>
        <p:spPr>
          <a:xfrm>
            <a:off x="214312" y="0"/>
            <a:ext cx="10515600" cy="1325563"/>
          </a:xfrm>
        </p:spPr>
        <p:txBody>
          <a:bodyPr anchor="t">
            <a:normAutofit/>
          </a:bodyPr>
          <a:lstStyle/>
          <a:p>
            <a:r>
              <a:rPr lang="en-US" sz="4600" dirty="0">
                <a:solidFill>
                  <a:schemeClr val="bg1"/>
                </a:solidFill>
                <a:latin typeface="+mn-lt"/>
              </a:rPr>
              <a:t>Healthcare, Education &amp; Economy</a:t>
            </a:r>
          </a:p>
        </p:txBody>
      </p:sp>
      <p:sp>
        <p:nvSpPr>
          <p:cNvPr id="6" name="Content Placeholder 2">
            <a:extLst>
              <a:ext uri="{FF2B5EF4-FFF2-40B4-BE49-F238E27FC236}">
                <a16:creationId xmlns:a16="http://schemas.microsoft.com/office/drawing/2014/main" id="{9801624D-DF5B-836B-98AF-224EEB2A5FCB}"/>
              </a:ext>
            </a:extLst>
          </p:cNvPr>
          <p:cNvSpPr txBox="1">
            <a:spLocks/>
          </p:cNvSpPr>
          <p:nvPr/>
        </p:nvSpPr>
        <p:spPr>
          <a:xfrm>
            <a:off x="214312" y="353903"/>
            <a:ext cx="12192000" cy="4895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solidFill>
                <a:schemeClr val="bg1">
                  <a:lumMod val="95000"/>
                </a:schemeClr>
              </a:solidFill>
            </a:endParaRPr>
          </a:p>
          <a:p>
            <a:pPr marL="0" indent="0">
              <a:lnSpc>
                <a:spcPct val="200000"/>
              </a:lnSpc>
              <a:buNone/>
            </a:pPr>
            <a:r>
              <a:rPr lang="en-GB" sz="2000" dirty="0">
                <a:solidFill>
                  <a:schemeClr val="bg1">
                    <a:lumMod val="95000"/>
                  </a:schemeClr>
                </a:solidFill>
                <a:effectLst/>
              </a:rPr>
              <a:t>“Globally, there are inequalities in levels of physical activity between women and men, girls and boys, old and young, and the socio-economically advantaged and disadvantaged – </a:t>
            </a:r>
            <a:r>
              <a:rPr lang="en-GB" sz="2000" b="1" dirty="0">
                <a:solidFill>
                  <a:schemeClr val="bg1">
                    <a:lumMod val="95000"/>
                  </a:schemeClr>
                </a:solidFill>
                <a:effectLst/>
              </a:rPr>
              <a:t>this is unfair and unjust</a:t>
            </a:r>
            <a:r>
              <a:rPr lang="en-GB" sz="2000" dirty="0">
                <a:solidFill>
                  <a:schemeClr val="bg1">
                    <a:lumMod val="95000"/>
                  </a:schemeClr>
                </a:solidFill>
                <a:effectLst/>
              </a:rPr>
              <a:t>” </a:t>
            </a:r>
          </a:p>
          <a:p>
            <a:pPr marL="0" indent="0">
              <a:buNone/>
            </a:pPr>
            <a:r>
              <a:rPr lang="en-GB" sz="2000" dirty="0">
                <a:solidFill>
                  <a:schemeClr val="bg1">
                    <a:lumMod val="95000"/>
                  </a:schemeClr>
                </a:solidFill>
                <a:effectLst/>
              </a:rPr>
              <a:t>WHO, 2022</a:t>
            </a:r>
          </a:p>
          <a:p>
            <a:pPr marL="0" indent="0">
              <a:buNone/>
            </a:pPr>
            <a:endParaRPr lang="en-GB" sz="2000" dirty="0">
              <a:solidFill>
                <a:schemeClr val="bg1">
                  <a:lumMod val="95000"/>
                </a:schemeClr>
              </a:solidFill>
            </a:endParaRPr>
          </a:p>
          <a:p>
            <a:pPr marL="0" indent="0">
              <a:buNone/>
            </a:pPr>
            <a:r>
              <a:rPr lang="en-GB" sz="2000" dirty="0">
                <a:solidFill>
                  <a:schemeClr val="bg1">
                    <a:lumMod val="95000"/>
                  </a:schemeClr>
                </a:solidFill>
              </a:rPr>
              <a:t>*N</a:t>
            </a:r>
            <a:r>
              <a:rPr lang="en-GB" sz="2000" dirty="0">
                <a:solidFill>
                  <a:schemeClr val="bg1">
                    <a:lumMod val="95000"/>
                  </a:schemeClr>
                </a:solidFill>
                <a:effectLst/>
              </a:rPr>
              <a:t>early half of new **NCD cases (47%) will result from hypertension</a:t>
            </a:r>
          </a:p>
          <a:p>
            <a:pPr marL="0" indent="0">
              <a:buNone/>
            </a:pPr>
            <a:r>
              <a:rPr lang="en-GB" sz="2000" dirty="0">
                <a:solidFill>
                  <a:schemeClr val="bg1">
                    <a:lumMod val="95000"/>
                  </a:schemeClr>
                </a:solidFill>
              </a:rPr>
              <a:t> </a:t>
            </a:r>
            <a:r>
              <a:rPr lang="en-GB" sz="2000" dirty="0">
                <a:solidFill>
                  <a:schemeClr val="bg1">
                    <a:lumMod val="95000"/>
                  </a:schemeClr>
                </a:solidFill>
                <a:effectLst/>
              </a:rPr>
              <a:t>43% will result from depression</a:t>
            </a:r>
          </a:p>
          <a:p>
            <a:pPr marL="0" indent="0">
              <a:buNone/>
            </a:pPr>
            <a:r>
              <a:rPr lang="en-GB" sz="2000" dirty="0">
                <a:solidFill>
                  <a:schemeClr val="bg1">
                    <a:lumMod val="95000"/>
                  </a:schemeClr>
                </a:solidFill>
              </a:rPr>
              <a:t>*P</a:t>
            </a:r>
            <a:r>
              <a:rPr lang="en-GB" sz="2000" dirty="0">
                <a:solidFill>
                  <a:schemeClr val="bg1">
                    <a:lumMod val="95000"/>
                  </a:schemeClr>
                </a:solidFill>
                <a:effectLst/>
              </a:rPr>
              <a:t>hysical inactivity costs health systems US$ 27 billion a year and by 2030, US$ 300 billion. </a:t>
            </a:r>
          </a:p>
          <a:p>
            <a:pPr marL="0" indent="0">
              <a:buNone/>
            </a:pPr>
            <a:endParaRPr lang="en-GB" sz="2000" dirty="0">
              <a:solidFill>
                <a:schemeClr val="bg1">
                  <a:lumMod val="95000"/>
                </a:schemeClr>
              </a:solidFill>
            </a:endParaRPr>
          </a:p>
          <a:p>
            <a:pPr marL="0" indent="0">
              <a:buNone/>
            </a:pPr>
            <a:r>
              <a:rPr lang="en-GB" sz="4600" b="1" dirty="0">
                <a:solidFill>
                  <a:schemeClr val="bg1">
                    <a:lumMod val="95000"/>
                  </a:schemeClr>
                </a:solidFill>
                <a:effectLst/>
              </a:rPr>
              <a:t>– if we do nothing</a:t>
            </a:r>
          </a:p>
          <a:p>
            <a:pPr marL="0" indent="0">
              <a:buNone/>
            </a:pPr>
            <a:endParaRPr lang="en-GB" sz="2000" dirty="0">
              <a:solidFill>
                <a:schemeClr val="bg1">
                  <a:lumMod val="95000"/>
                </a:schemeClr>
              </a:solidFill>
              <a:effectLst/>
            </a:endParaRPr>
          </a:p>
          <a:p>
            <a:pPr marL="0" indent="0">
              <a:buNone/>
            </a:pPr>
            <a:r>
              <a:rPr lang="en-GB" sz="2000" dirty="0">
                <a:solidFill>
                  <a:schemeClr val="bg1">
                    <a:lumMod val="95000"/>
                  </a:schemeClr>
                </a:solidFill>
              </a:rPr>
              <a:t>WHO, 2022</a:t>
            </a:r>
          </a:p>
          <a:p>
            <a:pPr marL="0" indent="0">
              <a:buNone/>
            </a:pPr>
            <a:endParaRPr lang="en-GB" sz="2000" dirty="0">
              <a:effectLst/>
            </a:endParaRPr>
          </a:p>
          <a:p>
            <a:pPr marL="0" indent="0">
              <a:buNone/>
            </a:pPr>
            <a:endParaRPr lang="en-GB" sz="2000" dirty="0">
              <a:effectLst/>
            </a:endParaRPr>
          </a:p>
          <a:p>
            <a:pPr marL="0" indent="0">
              <a:buNone/>
            </a:pPr>
            <a:endParaRPr lang="en-GB" sz="2000" dirty="0">
              <a:effectLst/>
            </a:endParaRPr>
          </a:p>
          <a:p>
            <a:pPr marL="0" indent="0">
              <a:buNone/>
            </a:pPr>
            <a:r>
              <a:rPr lang="en-GB" sz="2000" dirty="0">
                <a:solidFill>
                  <a:schemeClr val="bg1">
                    <a:lumMod val="95000"/>
                  </a:schemeClr>
                </a:solidFill>
              </a:rPr>
              <a:t> </a:t>
            </a:r>
          </a:p>
          <a:p>
            <a:pPr marL="0" indent="0">
              <a:buNone/>
            </a:pPr>
            <a:endParaRPr lang="en-GB" sz="2000" dirty="0">
              <a:solidFill>
                <a:schemeClr val="bg1">
                  <a:lumMod val="95000"/>
                </a:schemeClr>
              </a:solidFill>
            </a:endParaRPr>
          </a:p>
        </p:txBody>
      </p:sp>
      <p:sp>
        <p:nvSpPr>
          <p:cNvPr id="8" name="TextBox 7">
            <a:extLst>
              <a:ext uri="{FF2B5EF4-FFF2-40B4-BE49-F238E27FC236}">
                <a16:creationId xmlns:a16="http://schemas.microsoft.com/office/drawing/2014/main" id="{C7554522-5DAE-2C5F-C4D4-DF66EA684B40}"/>
              </a:ext>
            </a:extLst>
          </p:cNvPr>
          <p:cNvSpPr txBox="1"/>
          <p:nvPr/>
        </p:nvSpPr>
        <p:spPr>
          <a:xfrm>
            <a:off x="0" y="6157803"/>
            <a:ext cx="11772901" cy="646331"/>
          </a:xfrm>
          <a:prstGeom prst="rect">
            <a:avLst/>
          </a:prstGeom>
          <a:noFill/>
        </p:spPr>
        <p:txBody>
          <a:bodyPr wrap="square">
            <a:spAutoFit/>
          </a:bodyPr>
          <a:lstStyle/>
          <a:p>
            <a:pPr marL="0" indent="0">
              <a:buNone/>
            </a:pPr>
            <a:r>
              <a:rPr lang="en-GB" dirty="0">
                <a:solidFill>
                  <a:schemeClr val="bg1">
                    <a:lumMod val="95000"/>
                  </a:schemeClr>
                </a:solidFill>
                <a:effectLst/>
              </a:rPr>
              <a:t>*Global stats</a:t>
            </a:r>
          </a:p>
          <a:p>
            <a:pPr marL="0" indent="0">
              <a:buNone/>
            </a:pPr>
            <a:r>
              <a:rPr lang="en-GB" dirty="0">
                <a:solidFill>
                  <a:schemeClr val="bg1">
                    <a:lumMod val="95000"/>
                  </a:schemeClr>
                </a:solidFill>
              </a:rPr>
              <a:t>**</a:t>
            </a:r>
            <a:r>
              <a:rPr lang="en-GB" b="0" i="0" dirty="0">
                <a:solidFill>
                  <a:schemeClr val="bg1">
                    <a:lumMod val="95000"/>
                  </a:schemeClr>
                </a:solidFill>
                <a:effectLst/>
              </a:rPr>
              <a:t>Noncommunicable diseases (NCDs) – heart disease, cancer, chronic respiratory disease, diabetes</a:t>
            </a:r>
          </a:p>
        </p:txBody>
      </p:sp>
    </p:spTree>
    <p:extLst>
      <p:ext uri="{BB962C8B-B14F-4D97-AF65-F5344CB8AC3E}">
        <p14:creationId xmlns:p14="http://schemas.microsoft.com/office/powerpoint/2010/main" val="186065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B9A8D6-E291-E9AB-CDE9-93D08AC4FA98}"/>
              </a:ext>
            </a:extLst>
          </p:cNvPr>
          <p:cNvPicPr>
            <a:picLocks noGrp="1" noChangeAspect="1"/>
          </p:cNvPicPr>
          <p:nvPr>
            <p:ph idx="1"/>
          </p:nvPr>
        </p:nvPicPr>
        <p:blipFill>
          <a:blip r:embed="rId3"/>
          <a:stretch>
            <a:fillRect/>
          </a:stretch>
        </p:blipFill>
        <p:spPr>
          <a:xfrm>
            <a:off x="1288472" y="57803"/>
            <a:ext cx="9615055" cy="6800197"/>
          </a:xfrm>
          <a:prstGeom prst="rect">
            <a:avLst/>
          </a:prstGeom>
        </p:spPr>
      </p:pic>
    </p:spTree>
    <p:extLst>
      <p:ext uri="{BB962C8B-B14F-4D97-AF65-F5344CB8AC3E}">
        <p14:creationId xmlns:p14="http://schemas.microsoft.com/office/powerpoint/2010/main" val="143587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ity skyline with a tall tower&#10;&#10;Description automatically generated">
            <a:extLst>
              <a:ext uri="{FF2B5EF4-FFF2-40B4-BE49-F238E27FC236}">
                <a16:creationId xmlns:a16="http://schemas.microsoft.com/office/drawing/2014/main" id="{FD6D1477-B577-AC13-1FB2-B6FB81DD6223}"/>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7243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tethoscope">
            <a:extLst>
              <a:ext uri="{FF2B5EF4-FFF2-40B4-BE49-F238E27FC236}">
                <a16:creationId xmlns:a16="http://schemas.microsoft.com/office/drawing/2014/main" id="{79AEFE01-8C80-9D3F-A59B-AE9A86D4E157}"/>
              </a:ext>
            </a:extLst>
          </p:cNvPr>
          <p:cNvPicPr>
            <a:picLocks noChangeAspect="1"/>
          </p:cNvPicPr>
          <p:nvPr/>
        </p:nvPicPr>
        <p:blipFill rotWithShape="1">
          <a:blip r:embed="rId2"/>
          <a:srcRect l="5705" r="177"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A65BB-317B-FE42-2CDB-3B9E5D4BB34F}"/>
              </a:ext>
            </a:extLst>
          </p:cNvPr>
          <p:cNvSpPr>
            <a:spLocks noGrp="1"/>
          </p:cNvSpPr>
          <p:nvPr>
            <p:ph type="title"/>
          </p:nvPr>
        </p:nvSpPr>
        <p:spPr>
          <a:xfrm>
            <a:off x="224566" y="0"/>
            <a:ext cx="9566564" cy="1899912"/>
          </a:xfrm>
        </p:spPr>
        <p:txBody>
          <a:bodyPr>
            <a:normAutofit/>
          </a:bodyPr>
          <a:lstStyle/>
          <a:p>
            <a:r>
              <a:rPr lang="en-US" sz="3100" dirty="0">
                <a:latin typeface="+mn-lt"/>
              </a:rPr>
              <a:t>GP Practice &amp; experiences reimagined in Moray</a:t>
            </a:r>
          </a:p>
        </p:txBody>
      </p:sp>
      <p:sp>
        <p:nvSpPr>
          <p:cNvPr id="3" name="Content Placeholder 2">
            <a:extLst>
              <a:ext uri="{FF2B5EF4-FFF2-40B4-BE49-F238E27FC236}">
                <a16:creationId xmlns:a16="http://schemas.microsoft.com/office/drawing/2014/main" id="{283A48B6-3B26-2AB3-94AA-DB912954AA6F}"/>
              </a:ext>
            </a:extLst>
          </p:cNvPr>
          <p:cNvSpPr>
            <a:spLocks noGrp="1"/>
          </p:cNvSpPr>
          <p:nvPr>
            <p:ph idx="1"/>
          </p:nvPr>
        </p:nvSpPr>
        <p:spPr>
          <a:xfrm>
            <a:off x="325581" y="1280527"/>
            <a:ext cx="6227619" cy="5037145"/>
          </a:xfrm>
        </p:spPr>
        <p:txBody>
          <a:bodyPr>
            <a:noAutofit/>
          </a:bodyPr>
          <a:lstStyle/>
          <a:p>
            <a:pPr marL="0" indent="0">
              <a:lnSpc>
                <a:spcPct val="150000"/>
              </a:lnSpc>
              <a:buNone/>
            </a:pPr>
            <a:r>
              <a:rPr lang="en-GB" sz="2000" dirty="0">
                <a:effectLst/>
              </a:rPr>
              <a:t>GPs and Primary </a:t>
            </a:r>
            <a:r>
              <a:rPr lang="en-GB" sz="2000" dirty="0"/>
              <a:t>C</a:t>
            </a:r>
            <a:r>
              <a:rPr lang="en-GB" sz="2000" dirty="0">
                <a:effectLst/>
              </a:rPr>
              <a:t>are in Moray through Moray Health &amp; Social Care partnership and GP vision/groups (clinical and medicalised setting).</a:t>
            </a:r>
          </a:p>
          <a:p>
            <a:pPr marL="0" indent="0">
              <a:lnSpc>
                <a:spcPct val="150000"/>
              </a:lnSpc>
              <a:buNone/>
            </a:pPr>
            <a:r>
              <a:rPr lang="en-GB" sz="2000" dirty="0"/>
              <a:t>C</a:t>
            </a:r>
            <a:r>
              <a:rPr lang="en-GB" sz="2000" dirty="0">
                <a:effectLst/>
              </a:rPr>
              <a:t>urrently planning some research and innovation work </a:t>
            </a:r>
            <a:r>
              <a:rPr lang="en-GB" sz="2000" dirty="0"/>
              <a:t>funded by</a:t>
            </a:r>
            <a:r>
              <a:rPr lang="en-GB" sz="2000" dirty="0">
                <a:effectLst/>
              </a:rPr>
              <a:t> Moray Health &amp; Social Care Partnership as we reimagine GP primary care &amp; user experience (UX) in a remote/rural setting. </a:t>
            </a:r>
          </a:p>
        </p:txBody>
      </p:sp>
    </p:spTree>
    <p:extLst>
      <p:ext uri="{BB962C8B-B14F-4D97-AF65-F5344CB8AC3E}">
        <p14:creationId xmlns:p14="http://schemas.microsoft.com/office/powerpoint/2010/main" val="4102901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2C8306-B509-E3E1-FE10-A3B3ACC96D04}"/>
              </a:ext>
            </a:extLst>
          </p:cNvPr>
          <p:cNvPicPr>
            <a:picLocks noGrp="1" noChangeAspect="1"/>
          </p:cNvPicPr>
          <p:nvPr>
            <p:ph idx="1"/>
          </p:nvPr>
        </p:nvPicPr>
        <p:blipFill>
          <a:blip r:embed="rId2"/>
          <a:stretch>
            <a:fillRect/>
          </a:stretch>
        </p:blipFill>
        <p:spPr>
          <a:xfrm>
            <a:off x="1243955" y="41565"/>
            <a:ext cx="9704090" cy="6858000"/>
          </a:xfrm>
          <a:prstGeom prst="rect">
            <a:avLst/>
          </a:prstGeom>
        </p:spPr>
      </p:pic>
    </p:spTree>
    <p:extLst>
      <p:ext uri="{BB962C8B-B14F-4D97-AF65-F5344CB8AC3E}">
        <p14:creationId xmlns:p14="http://schemas.microsoft.com/office/powerpoint/2010/main" val="125222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B9A8D6-E291-E9AB-CDE9-93D08AC4FA98}"/>
              </a:ext>
            </a:extLst>
          </p:cNvPr>
          <p:cNvPicPr>
            <a:picLocks noGrp="1" noChangeAspect="1"/>
          </p:cNvPicPr>
          <p:nvPr>
            <p:ph idx="1"/>
          </p:nvPr>
        </p:nvPicPr>
        <p:blipFill>
          <a:blip r:embed="rId3"/>
          <a:stretch>
            <a:fillRect/>
          </a:stretch>
        </p:blipFill>
        <p:spPr>
          <a:xfrm>
            <a:off x="1288472" y="57803"/>
            <a:ext cx="9615055" cy="6800197"/>
          </a:xfrm>
          <a:prstGeom prst="rect">
            <a:avLst/>
          </a:prstGeom>
        </p:spPr>
      </p:pic>
    </p:spTree>
    <p:extLst>
      <p:ext uri="{BB962C8B-B14F-4D97-AF65-F5344CB8AC3E}">
        <p14:creationId xmlns:p14="http://schemas.microsoft.com/office/powerpoint/2010/main" val="1380930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7CAAFA7892DE40961D1DB8CAE9502C" ma:contentTypeVersion="12" ma:contentTypeDescription="Create a new document." ma:contentTypeScope="" ma:versionID="f013fc5678202246c8a6d2595312d9e9">
  <xsd:schema xmlns:xsd="http://www.w3.org/2001/XMLSchema" xmlns:xs="http://www.w3.org/2001/XMLSchema" xmlns:p="http://schemas.microsoft.com/office/2006/metadata/properties" xmlns:ns2="b689ba5e-d1f3-445f-b43b-72ac510f1911" xmlns:ns3="cf602435-fefc-4f30-b1e1-48cbd027ea3a" targetNamespace="http://schemas.microsoft.com/office/2006/metadata/properties" ma:root="true" ma:fieldsID="254e53ac7e1d7c13d25e11b3dc53c556" ns2:_="" ns3:_="">
    <xsd:import namespace="b689ba5e-d1f3-445f-b43b-72ac510f1911"/>
    <xsd:import namespace="cf602435-fefc-4f30-b1e1-48cbd027ea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89ba5e-d1f3-445f-b43b-72ac510f19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d13a8cc-cbab-4a25-bdc7-c65b55aa605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602435-fefc-4f30-b1e1-48cbd027ea3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6629ff3-6d2f-429d-8d2c-199d29766192}" ma:internalName="TaxCatchAll" ma:showField="CatchAllData" ma:web="cf602435-fefc-4f30-b1e1-48cbd027ea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f602435-fefc-4f30-b1e1-48cbd027ea3a" xsi:nil="true"/>
    <lcf76f155ced4ddcb4097134ff3c332f xmlns="b689ba5e-d1f3-445f-b43b-72ac510f191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B71AD6-AF3E-4C5A-AEA0-617ECF6C80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89ba5e-d1f3-445f-b43b-72ac510f1911"/>
    <ds:schemaRef ds:uri="cf602435-fefc-4f30-b1e1-48cbd027ea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BDC87A-2E72-4C96-9DDE-8C2433583D66}">
  <ds:schemaRefs>
    <ds:schemaRef ds:uri="http://www.w3.org/XML/1998/namespace"/>
    <ds:schemaRef ds:uri="http://purl.org/dc/terms/"/>
    <ds:schemaRef ds:uri="cf602435-fefc-4f30-b1e1-48cbd027ea3a"/>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b689ba5e-d1f3-445f-b43b-72ac510f1911"/>
  </ds:schemaRefs>
</ds:datastoreItem>
</file>

<file path=customXml/itemProps3.xml><?xml version="1.0" encoding="utf-8"?>
<ds:datastoreItem xmlns:ds="http://schemas.openxmlformats.org/officeDocument/2006/customXml" ds:itemID="{AC199379-8043-4D64-8739-481FB5BECA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23525</TotalTime>
  <Words>1649</Words>
  <Application>Microsoft Macintosh PowerPoint</Application>
  <PresentationFormat>Widescreen</PresentationFormat>
  <Paragraphs>109</Paragraphs>
  <Slides>26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vt:lpstr>
      <vt:lpstr>Calibri</vt:lpstr>
      <vt:lpstr>Calibri Light</vt:lpstr>
      <vt:lpstr>interfaceregular</vt:lpstr>
      <vt:lpstr>Times New Roman</vt:lpstr>
      <vt:lpstr>Office Theme</vt:lpstr>
      <vt:lpstr>Remote and Rural Health &amp; Wellbeing …and beyond Meeting with Ms Jenni Minto MSP</vt:lpstr>
      <vt:lpstr>PowerPoint Presentation</vt:lpstr>
      <vt:lpstr>PowerPoint Presentation</vt:lpstr>
      <vt:lpstr>Healthcare, Education &amp; Economy</vt:lpstr>
      <vt:lpstr>PowerPoint Presentation</vt:lpstr>
      <vt:lpstr>PowerPoint Presentation</vt:lpstr>
      <vt:lpstr>GP Practice &amp; experiences reimagined in Moray</vt:lpstr>
      <vt:lpstr>PowerPoint Presentation</vt:lpstr>
      <vt:lpstr>PowerPoint Presentation</vt:lpstr>
      <vt:lpstr>The future of healthcare is NOT in clinical settings</vt:lpstr>
      <vt:lpstr>The future of healthcare is NOT in clinical settings</vt:lpstr>
      <vt:lpstr>The future of healthcare is NOT in clinical settings</vt:lpstr>
      <vt:lpstr>The future of healthcare is NOT in clinical settings</vt:lpstr>
      <vt:lpstr>The future of healthcare is NOT in clinical settings</vt:lpstr>
      <vt:lpstr>The future of healthcare is NOT in clinical settings</vt:lpstr>
      <vt:lpstr>Design Your Menopause Life!</vt:lpstr>
      <vt:lpstr>Design Your Menopause Life!</vt:lpstr>
      <vt:lpstr>PowerPoint Presentation</vt:lpstr>
      <vt:lpstr>Design Your Menopause Life!</vt:lpstr>
      <vt:lpstr>PowerPoint Presentation</vt:lpstr>
      <vt:lpstr>PowerPoint Presentation</vt:lpstr>
      <vt:lpstr>Design Your Menopause Life!</vt:lpstr>
      <vt:lpstr>Innovation Opportunity –  Digital Holistic Health Tool</vt:lpstr>
      <vt:lpstr>PowerPoint Presentation</vt:lpstr>
      <vt:lpstr> Menopause - a pathway to successful ageing (or not) Menopause is a life stage of uncertainty and can potentially be a challenge to successful ageing, whereby hormonal  changes can impact and affect self-esteem, energy levels and motivation to exercise  As we age, exercise and training  e.g., strength and weights can support muscoskeletal and physical changes –  in turn helping with emotional and mental outlook and wellbeing.  However, if menopause symptoms affect us emotionally, physically and mentally we may stop and become more  sedentary, physically inactive which in turn impacts on our ageing experience.  “I was delighted to hear about this initiative in Moray and surprised it is not used anywhere else. I have taken elements of this to introduce to  my fitness to improve fitness and wellbeing; Can we see more of this in other areas of Scotland?” [online event attendee]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healthcare is NOT in clinical settings</dc:title>
  <dc:creator>Shore, Linda</dc:creator>
  <cp:lastModifiedBy>Shore, Linda</cp:lastModifiedBy>
  <cp:revision>54</cp:revision>
  <dcterms:created xsi:type="dcterms:W3CDTF">2023-02-18T16:40:10Z</dcterms:created>
  <dcterms:modified xsi:type="dcterms:W3CDTF">2025-06-03T10:22:02Z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0x010100BE7CAAFA7892DE40961D1DB8CAE9502C</vt:lpwstr>
  </property>
</Properties>
</file>