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309" r:id="rId3"/>
    <p:sldId id="312" r:id="rId4"/>
    <p:sldId id="313" r:id="rId5"/>
    <p:sldId id="256" r:id="rId6"/>
    <p:sldId id="263" r:id="rId7"/>
    <p:sldId id="259" r:id="rId8"/>
    <p:sldId id="261" r:id="rId9"/>
    <p:sldId id="262" r:id="rId10"/>
    <p:sldId id="264" r:id="rId11"/>
    <p:sldId id="294" r:id="rId12"/>
    <p:sldId id="265" r:id="rId13"/>
    <p:sldId id="266" r:id="rId14"/>
    <p:sldId id="268" r:id="rId15"/>
    <p:sldId id="295" r:id="rId16"/>
    <p:sldId id="269" r:id="rId17"/>
    <p:sldId id="271" r:id="rId18"/>
    <p:sldId id="296" r:id="rId19"/>
    <p:sldId id="273" r:id="rId20"/>
    <p:sldId id="274" r:id="rId21"/>
    <p:sldId id="275" r:id="rId22"/>
    <p:sldId id="297" r:id="rId23"/>
    <p:sldId id="276" r:id="rId24"/>
    <p:sldId id="278" r:id="rId25"/>
    <p:sldId id="281" r:id="rId26"/>
    <p:sldId id="314" r:id="rId27"/>
    <p:sldId id="283" r:id="rId28"/>
    <p:sldId id="282" r:id="rId29"/>
    <p:sldId id="284" r:id="rId30"/>
    <p:sldId id="299" r:id="rId31"/>
    <p:sldId id="285" r:id="rId32"/>
    <p:sldId id="286" r:id="rId33"/>
    <p:sldId id="287" r:id="rId34"/>
    <p:sldId id="300" r:id="rId35"/>
    <p:sldId id="288" r:id="rId36"/>
    <p:sldId id="289" r:id="rId37"/>
    <p:sldId id="290" r:id="rId38"/>
    <p:sldId id="301" r:id="rId39"/>
    <p:sldId id="291"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A42326B9-25E8-3D44-A7A0-87A4E94AA0F9}" type="datetimeFigureOut">
              <a:rPr lang="en-US" smtClean="0"/>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42326B9-25E8-3D44-A7A0-87A4E94AA0F9}" type="datetimeFigureOut">
              <a:rPr lang="en-US" smtClean="0"/>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A42326B9-25E8-3D44-A7A0-87A4E94AA0F9}" type="datetimeFigureOut">
              <a:rPr lang="en-US" smtClean="0"/>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A42326B9-25E8-3D44-A7A0-87A4E94AA0F9}" type="datetimeFigureOut">
              <a:rPr lang="en-US" smtClean="0"/>
              <a:t>7/24/2013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A42326B9-25E8-3D44-A7A0-87A4E94AA0F9}" type="datetimeFigureOut">
              <a:rPr lang="en-US" smtClean="0"/>
              <a:t>7/24/2013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A42326B9-25E8-3D44-A7A0-87A4E94AA0F9}" type="datetimeFigureOut">
              <a:rPr lang="en-US" smtClean="0"/>
              <a:t>7/24/2013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326B9-25E8-3D44-A7A0-87A4E94AA0F9}" type="datetimeFigureOut">
              <a:rPr lang="en-US" smtClean="0"/>
              <a:t>7/24/2013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A42326B9-25E8-3D44-A7A0-87A4E94AA0F9}" type="datetimeFigureOut">
              <a:rPr lang="en-US" smtClean="0"/>
              <a:t>7/24/2013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A42326B9-25E8-3D44-A7A0-87A4E94AA0F9}" type="datetimeFigureOut">
              <a:rPr lang="en-US" smtClean="0"/>
              <a:t>7/24/2013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42326B9-25E8-3D44-A7A0-87A4E94AA0F9}" type="datetimeFigureOut">
              <a:rPr lang="en-US" smtClean="0"/>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42326B9-25E8-3D44-A7A0-87A4E94AA0F9}" type="datetimeFigureOut">
              <a:rPr lang="en-US" smtClean="0"/>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F83AA-9209-1E46-BFE2-3A764D2CE49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2326B9-25E8-3D44-A7A0-87A4E94AA0F9}" type="datetimeFigureOut">
              <a:rPr lang="en-US" smtClean="0"/>
              <a:t>7/24/2013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EF83AA-9209-1E46-BFE2-3A764D2CE49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oulisnotprettydoor.jpg"/>
          <p:cNvPicPr>
            <a:picLocks noGrp="1" noChangeAspect="1"/>
          </p:cNvPicPr>
          <p:nvPr>
            <p:ph idx="1"/>
          </p:nvPr>
        </p:nvPicPr>
        <p:blipFill>
          <a:blip r:embed="rId2"/>
          <a:srcRect l="-10449" r="-10449"/>
          <a:stretch>
            <a:fillRect/>
          </a:stretch>
        </p:blipFill>
        <p:spPr>
          <a:xfrm>
            <a:off x="457200" y="1434572"/>
            <a:ext cx="8229600" cy="4525963"/>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47654"/>
            <a:ext cx="8229600" cy="3828438"/>
          </a:xfrm>
        </p:spPr>
        <p:txBody>
          <a:bodyPr>
            <a:normAutofit/>
          </a:bodyPr>
          <a:lstStyle/>
          <a:p>
            <a:pPr marL="342900" lvl="0" indent="-342900">
              <a:spcBef>
                <a:spcPct val="20000"/>
              </a:spcBef>
            </a:pPr>
            <a:r>
              <a:rPr lang="en-GB" sz="1600" dirty="0"/>
              <a:t>a</a:t>
            </a:r>
            <a:r>
              <a:rPr lang="en-GB" sz="1600" dirty="0" smtClean="0"/>
              <a:t> snapshot of </a:t>
            </a:r>
            <a:br>
              <a:rPr lang="en-GB" sz="1600" dirty="0" smtClean="0"/>
            </a:br>
            <a:r>
              <a:rPr lang="en-GB" sz="1600" dirty="0" smtClean="0"/>
              <a:t>contemporary jewellery </a:t>
            </a:r>
            <a:br>
              <a:rPr lang="en-GB" sz="1600" dirty="0" smtClean="0"/>
            </a:br>
            <a:r>
              <a:rPr lang="en-GB" sz="1600" dirty="0" smtClean="0"/>
              <a:t>practice by male designer/makers</a:t>
            </a:r>
            <a:br>
              <a:rPr lang="en-GB" sz="1600" dirty="0" smtClean="0"/>
            </a:br>
            <a:r>
              <a:rPr lang="en-US" sz="1600" dirty="0" smtClean="0">
                <a:solidFill>
                  <a:prstClr val="black"/>
                </a:solidFill>
                <a:ea typeface="+mn-ea"/>
                <a:cs typeface="+mn-cs"/>
              </a:rPr>
              <a:t>from </a:t>
            </a:r>
            <a:r>
              <a:rPr lang="en-US" sz="1600" dirty="0">
                <a:solidFill>
                  <a:prstClr val="black"/>
                </a:solidFill>
                <a:ea typeface="+mn-ea"/>
                <a:cs typeface="+mn-cs"/>
              </a:rPr>
              <a:t>Scotland and Australia.</a:t>
            </a:r>
            <a:br>
              <a:rPr lang="en-US" sz="1600" dirty="0">
                <a:solidFill>
                  <a:prstClr val="black"/>
                </a:solidFill>
                <a:ea typeface="+mn-ea"/>
                <a:cs typeface="+mn-cs"/>
              </a:rPr>
            </a:br>
            <a:r>
              <a:rPr lang="en-US" sz="1600" dirty="0">
                <a:solidFill>
                  <a:prstClr val="black"/>
                </a:solidFill>
                <a:ea typeface="+mn-ea"/>
                <a:cs typeface="+mn-cs"/>
              </a:rPr>
              <a:t/>
            </a:r>
            <a:br>
              <a:rPr lang="en-US" sz="1600" dirty="0">
                <a:solidFill>
                  <a:prstClr val="black"/>
                </a:solidFill>
                <a:ea typeface="+mn-ea"/>
                <a:cs typeface="+mn-cs"/>
              </a:rPr>
            </a:br>
            <a:r>
              <a:rPr lang="en-US" sz="1600" dirty="0">
                <a:solidFill>
                  <a:prstClr val="black"/>
                </a:solidFill>
                <a:ea typeface="+mn-ea"/>
                <a:cs typeface="+mn-cs"/>
              </a:rPr>
              <a:t>Glasgow- Atrium Gallery, April 2011</a:t>
            </a:r>
            <a:br>
              <a:rPr lang="en-US" sz="1600" dirty="0">
                <a:solidFill>
                  <a:prstClr val="black"/>
                </a:solidFill>
                <a:ea typeface="+mn-ea"/>
                <a:cs typeface="+mn-cs"/>
              </a:rPr>
            </a:br>
            <a:r>
              <a:rPr lang="en-US" sz="1600" dirty="0">
                <a:solidFill>
                  <a:prstClr val="black"/>
                </a:solidFill>
                <a:ea typeface="+mn-ea"/>
                <a:cs typeface="+mn-cs"/>
              </a:rPr>
              <a:t>Edinburgh- SH Jewellery Gallery, July 2011</a:t>
            </a:r>
            <a:br>
              <a:rPr lang="en-US" sz="1600" dirty="0">
                <a:solidFill>
                  <a:prstClr val="black"/>
                </a:solidFill>
                <a:ea typeface="+mn-ea"/>
                <a:cs typeface="+mn-cs"/>
              </a:rPr>
            </a:br>
            <a:r>
              <a:rPr lang="en-US" sz="1600" dirty="0">
                <a:solidFill>
                  <a:prstClr val="black"/>
                </a:solidFill>
                <a:ea typeface="+mn-ea"/>
                <a:cs typeface="+mn-cs"/>
              </a:rPr>
              <a:t>Sydney- </a:t>
            </a:r>
            <a:r>
              <a:rPr lang="en-US" sz="1600" dirty="0" err="1">
                <a:solidFill>
                  <a:prstClr val="black"/>
                </a:solidFill>
                <a:ea typeface="+mn-ea"/>
                <a:cs typeface="+mn-cs"/>
              </a:rPr>
              <a:t>metalab</a:t>
            </a:r>
            <a:r>
              <a:rPr lang="en-US" sz="1600" dirty="0">
                <a:solidFill>
                  <a:prstClr val="black"/>
                </a:solidFill>
                <a:ea typeface="+mn-ea"/>
                <a:cs typeface="+mn-cs"/>
              </a:rPr>
              <a:t>, August 2011</a:t>
            </a:r>
            <a:br>
              <a:rPr lang="en-US" sz="1600" dirty="0">
                <a:solidFill>
                  <a:prstClr val="black"/>
                </a:solidFill>
                <a:ea typeface="+mn-ea"/>
                <a:cs typeface="+mn-cs"/>
              </a:rPr>
            </a:br>
            <a:r>
              <a:rPr lang="en-GB" sz="1600" dirty="0"/>
              <a:t/>
            </a:r>
            <a:br>
              <a:rPr lang="en-GB" sz="1600" dirty="0"/>
            </a:br>
            <a:endParaRPr lang="en-GB" sz="1600" dirty="0"/>
          </a:p>
        </p:txBody>
      </p:sp>
    </p:spTree>
    <p:extLst>
      <p:ext uri="{BB962C8B-B14F-4D97-AF65-F5344CB8AC3E}">
        <p14:creationId xmlns:p14="http://schemas.microsoft.com/office/powerpoint/2010/main" val="1247237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1600" dirty="0" smtClean="0"/>
              <a:t>Rationale for development of exhibition taken from the  press release.</a:t>
            </a:r>
            <a:endParaRPr lang="en-GB" sz="1600" dirty="0"/>
          </a:p>
        </p:txBody>
      </p:sp>
      <p:sp>
        <p:nvSpPr>
          <p:cNvPr id="3" name="Content Placeholder 2"/>
          <p:cNvSpPr>
            <a:spLocks noGrp="1"/>
          </p:cNvSpPr>
          <p:nvPr>
            <p:ph idx="1"/>
          </p:nvPr>
        </p:nvSpPr>
        <p:spPr/>
        <p:txBody>
          <a:bodyPr>
            <a:normAutofit fontScale="92500" lnSpcReduction="20000"/>
          </a:bodyPr>
          <a:lstStyle/>
          <a:p>
            <a:pPr marL="0" indent="0">
              <a:buNone/>
            </a:pPr>
            <a:r>
              <a:rPr lang="en-GB" sz="1400" dirty="0"/>
              <a:t>This exhibition of jewellery brings together a diversity of practice, experience and cultural influences from 2 countries; a unifying element is that all the makers are male.</a:t>
            </a:r>
          </a:p>
          <a:p>
            <a:pPr marL="0" indent="0">
              <a:buNone/>
            </a:pPr>
            <a:endParaRPr lang="en-GB" sz="1400" dirty="0"/>
          </a:p>
          <a:p>
            <a:pPr marL="0" indent="0">
              <a:buNone/>
            </a:pPr>
            <a:r>
              <a:rPr lang="en-GB" sz="1400" dirty="0"/>
              <a:t>Scotland is represented by Jonathan Boyd, David Goodwin, Andrew Lamb and Grant </a:t>
            </a:r>
            <a:r>
              <a:rPr lang="en-GB" sz="1400" dirty="0" err="1"/>
              <a:t>McCaig</a:t>
            </a:r>
            <a:r>
              <a:rPr lang="en-GB" sz="1400" dirty="0"/>
              <a:t>, Australia by Nicholas </a:t>
            </a:r>
            <a:r>
              <a:rPr lang="en-GB" sz="1400" dirty="0" err="1"/>
              <a:t>Bastin</a:t>
            </a:r>
            <a:r>
              <a:rPr lang="en-GB" sz="1400" dirty="0"/>
              <a:t>, Cesar </a:t>
            </a:r>
            <a:r>
              <a:rPr lang="en-GB" sz="1400" dirty="0" err="1"/>
              <a:t>Cueva</a:t>
            </a:r>
            <a:r>
              <a:rPr lang="en-GB" sz="1400" dirty="0"/>
              <a:t>, Christian Hall and Mark </a:t>
            </a:r>
            <a:r>
              <a:rPr lang="en-GB" sz="1400" dirty="0" err="1"/>
              <a:t>Vaarwerk</a:t>
            </a:r>
            <a:r>
              <a:rPr lang="en-GB" sz="1400" dirty="0"/>
              <a:t> with curator Michael Pell finding himself somewhere in the middle.</a:t>
            </a:r>
          </a:p>
          <a:p>
            <a:pPr marL="0" indent="0">
              <a:buNone/>
            </a:pPr>
            <a:endParaRPr lang="en-GB" sz="1400" dirty="0"/>
          </a:p>
          <a:p>
            <a:pPr marL="0" indent="0">
              <a:buNone/>
            </a:pPr>
            <a:r>
              <a:rPr lang="en-GB" sz="1400" dirty="0" smtClean="0"/>
              <a:t>Historically </a:t>
            </a:r>
            <a:r>
              <a:rPr lang="en-GB" sz="1400" dirty="0"/>
              <a:t>the wearing of jewellery could be considered a reasonably straight forward activity- an expression of personality, a statement of status or wealth through the acquisition and wearing of intrinsically valuable jewellery and gemstones, or perhaps a declaration of sentimentality with the romantic or decorative pieces which blossomed in the Victorian era. In the 1950’s art jewellery began appearing and things started to change. Parallel to the traditional ‘status jewellery’ market a subculture of jewellery slowly developed, losing the traditional hierarchy of precious materials and moving towards the art driven interest and integrity of considered intelligent design. Contemporary art jewellery had arrived. No longer did jewellery simply rely on being pretty or created from intrinsically expensive materials- the appeal or ‘value’ of this new work was equally in the ideas and execution of the making, together with the choice of appropriate materials. </a:t>
            </a:r>
          </a:p>
          <a:p>
            <a:pPr marL="0" indent="0">
              <a:buNone/>
            </a:pPr>
            <a:endParaRPr lang="en-GB" sz="1400" dirty="0"/>
          </a:p>
          <a:p>
            <a:pPr marL="0" indent="0">
              <a:buNone/>
            </a:pPr>
            <a:r>
              <a:rPr lang="en-GB" sz="1400" dirty="0"/>
              <a:t>In developing this exhibition Michael Pell has selected a variety of makers whose work he considers aesthetically intriguing or challenging. A parameter he set for this exhibition was gender, this first show focusing on males. He defined a further parameter of geography- as a Sydney born Australian living in Scotland for the last 6 years he chose makers from cultures he knows. The viewer is offered the opportunity to consider, interpret and enjoy this small selection of makers and interrogate the work from their own aesthetic viewpoint. This combination of artists offers a focused snapshot of contemporary male jewellers’ practice from 2 sides of the globe. This exhibition is intended as the first in a broader series of exhibitions pairing groups of artists from a variety of countries to further explore the relationships between makers of various ethnicity, gender and artistic jewellery practice. </a:t>
            </a:r>
          </a:p>
          <a:p>
            <a:pPr marL="0" indent="0">
              <a:buNone/>
            </a:pPr>
            <a:endParaRPr lang="en-GB" sz="1400" dirty="0"/>
          </a:p>
        </p:txBody>
      </p:sp>
    </p:spTree>
    <p:extLst>
      <p:ext uri="{BB962C8B-B14F-4D97-AF65-F5344CB8AC3E}">
        <p14:creationId xmlns:p14="http://schemas.microsoft.com/office/powerpoint/2010/main" val="947555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1400" dirty="0"/>
              <a:t>Rationale for development of exhibition taken from the  press </a:t>
            </a:r>
            <a:r>
              <a:rPr lang="en-GB" sz="1400" dirty="0" smtClean="0"/>
              <a:t>release (cont.)</a:t>
            </a:r>
            <a:endParaRPr lang="en-GB" sz="1400" dirty="0"/>
          </a:p>
        </p:txBody>
      </p:sp>
      <p:sp>
        <p:nvSpPr>
          <p:cNvPr id="3" name="Content Placeholder 2"/>
          <p:cNvSpPr>
            <a:spLocks noGrp="1"/>
          </p:cNvSpPr>
          <p:nvPr>
            <p:ph idx="1"/>
          </p:nvPr>
        </p:nvSpPr>
        <p:spPr/>
        <p:txBody>
          <a:bodyPr>
            <a:normAutofit fontScale="92500" lnSpcReduction="10000"/>
          </a:bodyPr>
          <a:lstStyle/>
          <a:p>
            <a:pPr marL="0" indent="0">
              <a:buNone/>
            </a:pPr>
            <a:r>
              <a:rPr lang="en-GB" sz="1400" dirty="0"/>
              <a:t>Questions Pell asked himself in developing this exhibition included- Does the gender of a maker influence the aesthetic quality of their work? Do collections of jewellery have an intrinsic cultural identity? Can jewellery have or acquire a masculine/feminine quality? Is this evident in a body of work created by male jewellers? Can I look at a piece of work and say ‘a boy made that’?</a:t>
            </a:r>
          </a:p>
          <a:p>
            <a:pPr marL="0" indent="0">
              <a:buNone/>
            </a:pPr>
            <a:endParaRPr lang="en-GB" sz="1400" dirty="0"/>
          </a:p>
          <a:p>
            <a:pPr marL="0" indent="0">
              <a:buNone/>
            </a:pPr>
            <a:r>
              <a:rPr lang="en-GB" sz="1400" dirty="0"/>
              <a:t>As contemporary jewellery practitioners the 9 artists exhibited each have a very individual approach to their practice. This exhibition invites you to consider and investigate the presence, or otherwise, of a ‘maleness’ in the work shown, and to view the work in terms of its public potential – who might wear it?</a:t>
            </a:r>
          </a:p>
          <a:p>
            <a:pPr marL="0" indent="0">
              <a:buNone/>
            </a:pPr>
            <a:endParaRPr lang="en-GB" sz="1400" dirty="0"/>
          </a:p>
          <a:p>
            <a:pPr marL="0" indent="0">
              <a:buNone/>
            </a:pPr>
            <a:r>
              <a:rPr lang="en-GB" sz="1400" dirty="0"/>
              <a:t>In bringing together these makers Pell considered his own approach to designing and making jewellery- he has always strived to create jewellery with equal appeal to both women and men. His interest in male adornment and the question of what might be considered ‘appropriate’ for men to wear has always intrigued him. In designing and making Pell relies on the rigour and discipline of clear thinking, using robust materials, often precious, imposing a limited palate of colour and material combinations to create his jewellery. He strives to minimise and reduce what he considers unnecessary decorative detail to create fresh, austere pieces. Usually simple forms, his work might suggest historical jewellery pieces or architectural details. </a:t>
            </a:r>
          </a:p>
          <a:p>
            <a:pPr marL="0" indent="0">
              <a:buNone/>
            </a:pPr>
            <a:endParaRPr lang="en-GB" sz="1400" dirty="0"/>
          </a:p>
          <a:p>
            <a:pPr marL="0" indent="0">
              <a:buNone/>
            </a:pPr>
            <a:r>
              <a:rPr lang="en-GB" sz="1400" dirty="0" smtClean="0"/>
              <a:t>Many </a:t>
            </a:r>
            <a:r>
              <a:rPr lang="en-GB" sz="1400" dirty="0"/>
              <a:t>of the pieces presented have an intangible quality of being, or relating to, something beyond themselves, though this ‘something’ is not always apparent. By imposing a familiarity of form or referencing recognisable objects or images, the designers draw the audience into speculating about what the pieces might represent, though they represent nothing more than that which the viewer has decided it could or should.</a:t>
            </a:r>
          </a:p>
          <a:p>
            <a:pPr marL="0" indent="0">
              <a:buNone/>
            </a:pPr>
            <a:endParaRPr lang="en-GB" sz="1400" dirty="0"/>
          </a:p>
          <a:p>
            <a:pPr marL="0" indent="0">
              <a:buNone/>
            </a:pPr>
            <a:r>
              <a:rPr lang="en-GB" sz="1400" dirty="0"/>
              <a:t>This work is open to interpretation, though does not insist on it.</a:t>
            </a:r>
          </a:p>
          <a:p>
            <a:pPr marL="0" indent="0">
              <a:buNone/>
            </a:pPr>
            <a:endParaRPr lang="en-GB" sz="1400" dirty="0"/>
          </a:p>
        </p:txBody>
      </p:sp>
    </p:spTree>
    <p:extLst>
      <p:ext uri="{BB962C8B-B14F-4D97-AF65-F5344CB8AC3E}">
        <p14:creationId xmlns:p14="http://schemas.microsoft.com/office/powerpoint/2010/main" val="18972910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8447" y="371963"/>
            <a:ext cx="7511236" cy="917575"/>
          </a:xfrm>
        </p:spPr>
        <p:txBody>
          <a:bodyPr>
            <a:normAutofit/>
          </a:bodyPr>
          <a:lstStyle/>
          <a:p>
            <a:pPr algn="l"/>
            <a:r>
              <a:rPr lang="en-US" sz="1600" dirty="0" smtClean="0"/>
              <a:t>Installation view, Atrium Gallery, The Glasgow School of Art</a:t>
            </a:r>
            <a:endParaRPr lang="en-US" sz="1600" dirty="0"/>
          </a:p>
        </p:txBody>
      </p:sp>
      <p:sp>
        <p:nvSpPr>
          <p:cNvPr id="3" name="Subtitle 2"/>
          <p:cNvSpPr>
            <a:spLocks noGrp="1"/>
          </p:cNvSpPr>
          <p:nvPr>
            <p:ph type="subTitle" idx="1"/>
          </p:nvPr>
        </p:nvSpPr>
        <p:spPr/>
        <p:txBody>
          <a:bodyPr/>
          <a:lstStyle/>
          <a:p>
            <a:endParaRPr lang="en-US"/>
          </a:p>
        </p:txBody>
      </p:sp>
      <p:pic>
        <p:nvPicPr>
          <p:cNvPr id="4" name="Picture 3" descr="overview1.jpg"/>
          <p:cNvPicPr>
            <a:picLocks noChangeAspect="1"/>
          </p:cNvPicPr>
          <p:nvPr/>
        </p:nvPicPr>
        <p:blipFill>
          <a:blip r:embed="rId2"/>
          <a:stretch>
            <a:fillRect/>
          </a:stretch>
        </p:blipFill>
        <p:spPr>
          <a:xfrm>
            <a:off x="438383" y="1125416"/>
            <a:ext cx="8350670" cy="509112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Nicholas </a:t>
            </a:r>
            <a:r>
              <a:rPr lang="en-US" sz="1600" dirty="0" err="1" smtClean="0"/>
              <a:t>Bastin</a:t>
            </a:r>
            <a:r>
              <a:rPr lang="en-US" sz="1600" dirty="0" smtClean="0"/>
              <a:t/>
            </a:r>
            <a:br>
              <a:rPr lang="en-US" sz="1600" dirty="0" smtClean="0"/>
            </a:br>
            <a:r>
              <a:rPr lang="en-US" sz="1600" dirty="0" smtClean="0"/>
              <a:t>Educated Sydney and Melbourne, lives Melbourne</a:t>
            </a:r>
            <a:endParaRPr lang="en-US" sz="1600" dirty="0"/>
          </a:p>
        </p:txBody>
      </p:sp>
      <p:sp>
        <p:nvSpPr>
          <p:cNvPr id="5" name="Content Placeholder 4"/>
          <p:cNvSpPr>
            <a:spLocks noGrp="1"/>
          </p:cNvSpPr>
          <p:nvPr>
            <p:ph idx="1"/>
          </p:nvPr>
        </p:nvSpPr>
        <p:spPr/>
        <p:txBody>
          <a:bodyPr>
            <a:noAutofit/>
          </a:bodyPr>
          <a:lstStyle/>
          <a:p>
            <a:pPr marL="0" indent="0">
              <a:buNone/>
            </a:pPr>
            <a:r>
              <a:rPr lang="en-US" sz="1000" b="1" dirty="0"/>
              <a:t>Education</a:t>
            </a:r>
            <a:endParaRPr lang="en-GB" sz="1000" b="1" dirty="0"/>
          </a:p>
          <a:p>
            <a:pPr marL="0" indent="0">
              <a:buNone/>
            </a:pPr>
            <a:r>
              <a:rPr lang="en-US" sz="1000" dirty="0"/>
              <a:t>Currently enrolled PhD, School of Art, RMIT University</a:t>
            </a:r>
            <a:endParaRPr lang="en-GB" sz="1000" dirty="0"/>
          </a:p>
          <a:p>
            <a:pPr marL="0" indent="0">
              <a:buNone/>
            </a:pPr>
            <a:r>
              <a:rPr lang="en-US" sz="1000" dirty="0"/>
              <a:t>Master of Arts, Fine Arts, RMIT University, 2004</a:t>
            </a:r>
            <a:endParaRPr lang="en-GB" sz="1000" dirty="0"/>
          </a:p>
          <a:p>
            <a:pPr marL="0" indent="0">
              <a:buNone/>
            </a:pPr>
            <a:r>
              <a:rPr lang="en-US" sz="1000" dirty="0"/>
              <a:t>Bachelor of Arts, Fine Arts (</a:t>
            </a:r>
            <a:r>
              <a:rPr lang="en-US" sz="1000" dirty="0" err="1"/>
              <a:t>Honours</a:t>
            </a:r>
            <a:r>
              <a:rPr lang="en-US" sz="1000" dirty="0"/>
              <a:t>), Gold and </a:t>
            </a:r>
            <a:r>
              <a:rPr lang="en-US" sz="1000" dirty="0" err="1"/>
              <a:t>Silversmithing</a:t>
            </a:r>
            <a:r>
              <a:rPr lang="en-US" sz="1000" dirty="0"/>
              <a:t>, RMIT University 1993</a:t>
            </a:r>
            <a:endParaRPr lang="en-GB" sz="1000" dirty="0"/>
          </a:p>
          <a:p>
            <a:pPr marL="0" indent="0">
              <a:buNone/>
            </a:pPr>
            <a:r>
              <a:rPr lang="en-US" sz="1000" dirty="0"/>
              <a:t>Bachelor of Arts, Fine Arts, Gold and </a:t>
            </a:r>
            <a:r>
              <a:rPr lang="en-US" sz="1000" dirty="0" err="1"/>
              <a:t>Silversmithing</a:t>
            </a:r>
            <a:r>
              <a:rPr lang="en-US" sz="1000" dirty="0"/>
              <a:t>, RMIT, 1989</a:t>
            </a:r>
            <a:endParaRPr lang="en-GB" sz="1000" dirty="0"/>
          </a:p>
          <a:p>
            <a:pPr marL="0" indent="0">
              <a:buNone/>
            </a:pPr>
            <a:r>
              <a:rPr lang="en-US" sz="1000" dirty="0"/>
              <a:t> </a:t>
            </a:r>
            <a:endParaRPr lang="en-GB" sz="1000" dirty="0"/>
          </a:p>
          <a:p>
            <a:pPr marL="0" indent="0">
              <a:buNone/>
            </a:pPr>
            <a:r>
              <a:rPr lang="en-US" sz="1000" b="1" dirty="0"/>
              <a:t>Solo Exhibitions</a:t>
            </a:r>
            <a:endParaRPr lang="en-GB" sz="1000" dirty="0"/>
          </a:p>
          <a:p>
            <a:pPr marL="0" indent="0" fontAlgn="ctr">
              <a:buNone/>
            </a:pPr>
            <a:r>
              <a:rPr lang="en-US" sz="1000" dirty="0"/>
              <a:t>2007 Dangerous Shell, </a:t>
            </a:r>
            <a:r>
              <a:rPr lang="en-US" sz="1000" dirty="0" err="1"/>
              <a:t>Glitzern</a:t>
            </a:r>
            <a:r>
              <a:rPr lang="en-US" sz="1000" dirty="0"/>
              <a:t>, Melbourne</a:t>
            </a:r>
            <a:endParaRPr lang="en-GB" sz="1000" dirty="0"/>
          </a:p>
          <a:p>
            <a:pPr marL="0" indent="0">
              <a:buNone/>
            </a:pPr>
            <a:r>
              <a:rPr lang="en-US" sz="1000" dirty="0"/>
              <a:t>2006 </a:t>
            </a:r>
            <a:r>
              <a:rPr lang="en-US" sz="1000" dirty="0" err="1"/>
              <a:t>Asakusa</a:t>
            </a:r>
            <a:r>
              <a:rPr lang="en-US" sz="1000" dirty="0"/>
              <a:t> Window, Object Gallery, Sydney.</a:t>
            </a:r>
            <a:endParaRPr lang="en-GB" sz="1000" dirty="0"/>
          </a:p>
          <a:p>
            <a:pPr marL="0" indent="0">
              <a:buNone/>
            </a:pPr>
            <a:r>
              <a:rPr lang="en-US" sz="1000" dirty="0"/>
              <a:t>2002 Battle of the Drones, Mezzanine Gallery, Ivy Hopes, Melbourne.</a:t>
            </a:r>
            <a:endParaRPr lang="en-GB" sz="1000" dirty="0"/>
          </a:p>
          <a:p>
            <a:pPr marL="0" indent="0">
              <a:buNone/>
            </a:pPr>
            <a:r>
              <a:rPr lang="en-US" sz="1000" dirty="0"/>
              <a:t>1997 A Group of Juicy Green Protrusions (with Sally </a:t>
            </a:r>
            <a:r>
              <a:rPr lang="en-US" sz="1000" dirty="0" err="1"/>
              <a:t>Marsland</a:t>
            </a:r>
            <a:r>
              <a:rPr lang="en-US" sz="1000" dirty="0"/>
              <a:t>), Craft Victoria, Melbourne.</a:t>
            </a:r>
            <a:endParaRPr lang="en-GB" sz="1000" dirty="0"/>
          </a:p>
          <a:p>
            <a:pPr marL="0" indent="0">
              <a:buNone/>
            </a:pPr>
            <a:r>
              <a:rPr lang="en-US" sz="1000" dirty="0"/>
              <a:t> </a:t>
            </a:r>
            <a:endParaRPr lang="en-GB" sz="1000" dirty="0"/>
          </a:p>
          <a:p>
            <a:pPr marL="0" indent="0">
              <a:buNone/>
            </a:pPr>
            <a:r>
              <a:rPr lang="en-US" sz="1000" b="1" dirty="0"/>
              <a:t>Group Exhibitions</a:t>
            </a:r>
            <a:endParaRPr lang="en-GB" sz="1000" b="1" dirty="0"/>
          </a:p>
          <a:p>
            <a:pPr marL="0" indent="0">
              <a:buNone/>
            </a:pPr>
            <a:r>
              <a:rPr lang="en-US" sz="1000" dirty="0"/>
              <a:t>2010 By Example, Australian Contemporary Jewellery, The Museum of Arts &amp; Crafts </a:t>
            </a:r>
            <a:r>
              <a:rPr lang="en-US" sz="1000" dirty="0" err="1"/>
              <a:t>Itami</a:t>
            </a:r>
            <a:r>
              <a:rPr lang="en-US" sz="1000" dirty="0"/>
              <a:t>, </a:t>
            </a:r>
            <a:r>
              <a:rPr lang="en-US" sz="1000" dirty="0" err="1"/>
              <a:t>Itami</a:t>
            </a:r>
            <a:r>
              <a:rPr lang="en-US" sz="1000" dirty="0"/>
              <a:t>, Japan</a:t>
            </a:r>
            <a:endParaRPr lang="en-GB" sz="1000" dirty="0"/>
          </a:p>
          <a:p>
            <a:pPr marL="0" indent="0">
              <a:buNone/>
            </a:pPr>
            <a:r>
              <a:rPr lang="en-US" sz="1000" dirty="0"/>
              <a:t>2010 Treasure Room: Australia: </a:t>
            </a:r>
            <a:r>
              <a:rPr lang="en-US" sz="1000" dirty="0" err="1"/>
              <a:t>Schatzkammer</a:t>
            </a:r>
            <a:r>
              <a:rPr lang="en-US" sz="1000" dirty="0"/>
              <a:t> – </a:t>
            </a:r>
            <a:r>
              <a:rPr lang="en-US" sz="1000" dirty="0" err="1"/>
              <a:t>Australien</a:t>
            </a:r>
            <a:r>
              <a:rPr lang="en-US" sz="1000" dirty="0"/>
              <a:t>, </a:t>
            </a:r>
            <a:r>
              <a:rPr lang="en-US" sz="1000" dirty="0" err="1"/>
              <a:t>Galerie</a:t>
            </a:r>
            <a:r>
              <a:rPr lang="en-US" sz="1000" dirty="0"/>
              <a:t> </a:t>
            </a:r>
            <a:r>
              <a:rPr lang="en-US" sz="1000" dirty="0" err="1"/>
              <a:t>Handwerk</a:t>
            </a:r>
            <a:r>
              <a:rPr lang="en-US" sz="1000" dirty="0"/>
              <a:t>, Munich, Germany</a:t>
            </a:r>
            <a:endParaRPr lang="en-GB" sz="1000" dirty="0"/>
          </a:p>
          <a:p>
            <a:pPr marL="0" indent="0">
              <a:buNone/>
            </a:pPr>
            <a:r>
              <a:rPr lang="en-US" sz="1000" dirty="0"/>
              <a:t>2009 Four Jewellers, Melbourne </a:t>
            </a:r>
            <a:r>
              <a:rPr lang="en-US" sz="1000" dirty="0" err="1"/>
              <a:t>Australie</a:t>
            </a:r>
            <a:r>
              <a:rPr lang="en-US" sz="1000" dirty="0"/>
              <a:t>, </a:t>
            </a:r>
            <a:r>
              <a:rPr lang="en-US" sz="1000" dirty="0" err="1"/>
              <a:t>Espace</a:t>
            </a:r>
            <a:r>
              <a:rPr lang="en-US" sz="1000" dirty="0"/>
              <a:t> </a:t>
            </a:r>
            <a:r>
              <a:rPr lang="en-US" sz="1000" dirty="0" err="1"/>
              <a:t>Solidor</a:t>
            </a:r>
            <a:r>
              <a:rPr lang="en-US" sz="1000" dirty="0"/>
              <a:t>, </a:t>
            </a:r>
            <a:r>
              <a:rPr lang="en-US" sz="1000" dirty="0" err="1"/>
              <a:t>Cagnes</a:t>
            </a:r>
            <a:r>
              <a:rPr lang="en-US" sz="1000" dirty="0"/>
              <a:t> Sur </a:t>
            </a:r>
            <a:r>
              <a:rPr lang="en-US" sz="1000" dirty="0" err="1"/>
              <a:t>Mer</a:t>
            </a:r>
            <a:r>
              <a:rPr lang="en-US" sz="1000" dirty="0"/>
              <a:t>, France and </a:t>
            </a:r>
            <a:r>
              <a:rPr lang="en-US" sz="1000" dirty="0" err="1"/>
              <a:t>Galerie</a:t>
            </a:r>
            <a:r>
              <a:rPr lang="en-US" sz="1000" dirty="0"/>
              <a:t> </a:t>
            </a:r>
            <a:r>
              <a:rPr lang="en-US" sz="1000" dirty="0" err="1"/>
              <a:t>Biró</a:t>
            </a:r>
            <a:r>
              <a:rPr lang="en-US" sz="1000" dirty="0"/>
              <a:t>, Munich, Germany</a:t>
            </a:r>
            <a:endParaRPr lang="en-GB" sz="1000" dirty="0"/>
          </a:p>
          <a:p>
            <a:pPr marL="0" indent="0" fontAlgn="ctr">
              <a:buNone/>
            </a:pPr>
            <a:r>
              <a:rPr lang="en-US" sz="1000" dirty="0"/>
              <a:t>2009 Jewellery </a:t>
            </a:r>
            <a:r>
              <a:rPr lang="en-US" sz="1000" dirty="0" err="1"/>
              <a:t>Topos</a:t>
            </a:r>
            <a:r>
              <a:rPr lang="en-US" sz="1000" dirty="0"/>
              <a:t>, Gallery </a:t>
            </a:r>
            <a:r>
              <a:rPr lang="en-US" sz="1000" dirty="0" err="1"/>
              <a:t>Marzee</a:t>
            </a:r>
            <a:r>
              <a:rPr lang="en-US" sz="1000" dirty="0"/>
              <a:t>, Nijmegen, The Netherlands</a:t>
            </a:r>
            <a:endParaRPr lang="en-GB" sz="1000" dirty="0"/>
          </a:p>
          <a:p>
            <a:pPr marL="0" indent="0" fontAlgn="ctr">
              <a:buNone/>
            </a:pPr>
            <a:r>
              <a:rPr lang="en-US" sz="1000" dirty="0"/>
              <a:t>2009 Melbourne Hollow Ware, Gallery </a:t>
            </a:r>
            <a:r>
              <a:rPr lang="en-US" sz="1000" dirty="0" err="1"/>
              <a:t>Marzee</a:t>
            </a:r>
            <a:r>
              <a:rPr lang="en-US" sz="1000" dirty="0"/>
              <a:t>, Nijmegen, The Netherlands</a:t>
            </a:r>
            <a:endParaRPr lang="en-GB" sz="1000" dirty="0"/>
          </a:p>
          <a:p>
            <a:pPr marL="0" indent="0" fontAlgn="ctr">
              <a:buNone/>
            </a:pPr>
            <a:r>
              <a:rPr lang="en-US" sz="1000" dirty="0"/>
              <a:t>2008 Innovative Contemporary Jewellery, SOFA Chicago Art Fair, represented by Charon </a:t>
            </a:r>
            <a:r>
              <a:rPr lang="en-US" sz="1000" dirty="0" err="1"/>
              <a:t>Kransen</a:t>
            </a:r>
            <a:r>
              <a:rPr lang="en-US" sz="1000" dirty="0"/>
              <a:t> Arts, New York</a:t>
            </a:r>
            <a:endParaRPr lang="en-GB" sz="1000" dirty="0"/>
          </a:p>
          <a:p>
            <a:pPr marL="0" indent="0" fontAlgn="ctr">
              <a:buNone/>
            </a:pPr>
            <a:r>
              <a:rPr lang="en-US" sz="1000" dirty="0"/>
              <a:t>2008 It’s Got Legs: RMIT University Gold and </a:t>
            </a:r>
            <a:r>
              <a:rPr lang="en-US" sz="1000" dirty="0" err="1"/>
              <a:t>Silversmithing</a:t>
            </a:r>
            <a:r>
              <a:rPr lang="en-US" sz="1000" dirty="0"/>
              <a:t> Postgraduate and Alumni Award Exhibition, School of Art Gallery, RMIT University, Melbourne</a:t>
            </a:r>
            <a:endParaRPr lang="en-GB" sz="1000" dirty="0"/>
          </a:p>
          <a:p>
            <a:pPr marL="0" indent="0" fontAlgn="ctr">
              <a:buNone/>
            </a:pPr>
            <a:r>
              <a:rPr lang="en-US" sz="1000" dirty="0"/>
              <a:t>2008 Fuse, </a:t>
            </a:r>
            <a:r>
              <a:rPr lang="en-US" sz="1000" dirty="0" err="1"/>
              <a:t>JamFactory</a:t>
            </a:r>
            <a:r>
              <a:rPr lang="en-US" sz="1000" dirty="0"/>
              <a:t>, Adelaide</a:t>
            </a:r>
            <a:endParaRPr lang="en-GB" sz="1000" dirty="0"/>
          </a:p>
          <a:p>
            <a:pPr marL="0" indent="0" fontAlgn="ctr">
              <a:buNone/>
            </a:pPr>
            <a:r>
              <a:rPr lang="en-US" sz="1000" dirty="0"/>
              <a:t>2007 Moving Parts, </a:t>
            </a:r>
            <a:r>
              <a:rPr lang="en-US" sz="1000" dirty="0" err="1"/>
              <a:t>e.g.etal</a:t>
            </a:r>
            <a:r>
              <a:rPr lang="en-US" sz="1000" dirty="0"/>
              <a:t>, Melbourne</a:t>
            </a:r>
            <a:endParaRPr lang="en-GB" sz="1000" dirty="0"/>
          </a:p>
          <a:p>
            <a:pPr marL="0" indent="0" fontAlgn="ctr">
              <a:buNone/>
            </a:pPr>
            <a:r>
              <a:rPr lang="en-US" sz="1000" dirty="0"/>
              <a:t>2007 It’s Got Legs: RMIT University Gold and </a:t>
            </a:r>
            <a:r>
              <a:rPr lang="en-US" sz="1000" dirty="0" err="1"/>
              <a:t>Silversmithing</a:t>
            </a:r>
            <a:r>
              <a:rPr lang="en-US" sz="1000" dirty="0"/>
              <a:t> Postgraduate and Alumni Award Exhibition, School of Art Gallery, RMIT University, Melbourne</a:t>
            </a:r>
            <a:endParaRPr lang="en-GB" sz="1000" dirty="0"/>
          </a:p>
          <a:p>
            <a:pPr marL="0" indent="0" fontAlgn="ctr">
              <a:buNone/>
            </a:pPr>
            <a:r>
              <a:rPr lang="en-US" sz="1000" dirty="0"/>
              <a:t>2007 SOFA New York Art Fair, represented by Charon </a:t>
            </a:r>
            <a:r>
              <a:rPr lang="en-US" sz="1000" dirty="0" err="1"/>
              <a:t>Kransen</a:t>
            </a:r>
            <a:r>
              <a:rPr lang="en-US" sz="1000" dirty="0"/>
              <a:t> </a:t>
            </a:r>
            <a:r>
              <a:rPr lang="en-US" sz="1000" dirty="0" smtClean="0"/>
              <a:t>Arts</a:t>
            </a:r>
            <a:r>
              <a:rPr lang="en-US" sz="1000" dirty="0"/>
              <a:t>, New York</a:t>
            </a:r>
            <a:endParaRPr lang="en-GB" sz="1000" dirty="0"/>
          </a:p>
          <a:p>
            <a:pPr marL="0" indent="0" fontAlgn="ctr">
              <a:buNone/>
            </a:pPr>
            <a:r>
              <a:rPr lang="en-US" sz="1000" dirty="0"/>
              <a:t>2007 Beyond Metal: Contemporary Australian Jewellery and Hollowware, RMIT Gallery, Melbourne; touring exhibition India, Singapore, Malaysia, </a:t>
            </a:r>
            <a:r>
              <a:rPr lang="en-US" sz="1000" dirty="0" smtClean="0"/>
              <a:t>Australia</a:t>
            </a:r>
            <a:endParaRPr lang="en-GB" sz="1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Nicholas </a:t>
            </a:r>
            <a:r>
              <a:rPr lang="en-US" sz="1600" dirty="0" err="1">
                <a:solidFill>
                  <a:prstClr val="black"/>
                </a:solidFill>
              </a:rPr>
              <a:t>Bastin</a:t>
            </a:r>
            <a:r>
              <a:rPr lang="en-US" sz="1600" dirty="0">
                <a:solidFill>
                  <a:prstClr val="black"/>
                </a:solidFill>
              </a:rPr>
              <a:t/>
            </a:r>
            <a:br>
              <a:rPr lang="en-US" sz="1600" dirty="0">
                <a:solidFill>
                  <a:prstClr val="black"/>
                </a:solidFill>
              </a:rPr>
            </a:br>
            <a:r>
              <a:rPr lang="en-US" sz="1600" dirty="0">
                <a:solidFill>
                  <a:prstClr val="black"/>
                </a:solidFill>
              </a:rPr>
              <a:t>Educated Sydney and Melbourne, lives Melbourne</a:t>
            </a:r>
            <a:endParaRPr lang="en-US" dirty="0"/>
          </a:p>
        </p:txBody>
      </p:sp>
      <p:pic>
        <p:nvPicPr>
          <p:cNvPr id="4" name="Content Placeholder 3" descr="nicbastinfish.jpg"/>
          <p:cNvPicPr>
            <a:picLocks noGrp="1" noChangeAspect="1"/>
          </p:cNvPicPr>
          <p:nvPr>
            <p:ph idx="1"/>
          </p:nvPr>
        </p:nvPicPr>
        <p:blipFill>
          <a:blip r:embed="rId2"/>
          <a:srcRect l="-28013" r="-28013"/>
          <a:stretch>
            <a:fillRect/>
          </a:stretch>
        </p:blip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Nicholas </a:t>
            </a:r>
            <a:r>
              <a:rPr lang="en-US" sz="1600" dirty="0" err="1">
                <a:solidFill>
                  <a:prstClr val="black"/>
                </a:solidFill>
              </a:rPr>
              <a:t>Bastin</a:t>
            </a:r>
            <a:r>
              <a:rPr lang="en-US" sz="1600" dirty="0">
                <a:solidFill>
                  <a:prstClr val="black"/>
                </a:solidFill>
              </a:rPr>
              <a:t/>
            </a:r>
            <a:br>
              <a:rPr lang="en-US" sz="1600" dirty="0">
                <a:solidFill>
                  <a:prstClr val="black"/>
                </a:solidFill>
              </a:rPr>
            </a:br>
            <a:r>
              <a:rPr lang="en-US" sz="1600" dirty="0">
                <a:solidFill>
                  <a:prstClr val="black"/>
                </a:solidFill>
              </a:rPr>
              <a:t>Educated Sydney and Melbourne, lives Melbourne</a:t>
            </a:r>
            <a:endParaRPr lang="en-US" dirty="0"/>
          </a:p>
        </p:txBody>
      </p:sp>
      <p:pic>
        <p:nvPicPr>
          <p:cNvPr id="4" name="Content Placeholder 3" descr="nicbastinmushroom.jpg"/>
          <p:cNvPicPr>
            <a:picLocks noGrp="1" noChangeAspect="1"/>
          </p:cNvPicPr>
          <p:nvPr>
            <p:ph idx="1"/>
          </p:nvPr>
        </p:nvPicPr>
        <p:blipFill>
          <a:blip r:embed="rId2"/>
          <a:srcRect l="-9674" r="-9674"/>
          <a:stretch>
            <a:fillRect/>
          </a:stretch>
        </p:blip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Nicholas </a:t>
            </a:r>
            <a:r>
              <a:rPr lang="en-US" sz="1600" dirty="0" err="1">
                <a:solidFill>
                  <a:prstClr val="black"/>
                </a:solidFill>
              </a:rPr>
              <a:t>Bastin</a:t>
            </a:r>
            <a:r>
              <a:rPr lang="en-US" sz="1600" dirty="0">
                <a:solidFill>
                  <a:prstClr val="black"/>
                </a:solidFill>
              </a:rPr>
              <a:t/>
            </a:r>
            <a:br>
              <a:rPr lang="en-US" sz="1600" dirty="0">
                <a:solidFill>
                  <a:prstClr val="black"/>
                </a:solidFill>
              </a:rPr>
            </a:br>
            <a:r>
              <a:rPr lang="en-US" sz="1600" dirty="0">
                <a:solidFill>
                  <a:prstClr val="black"/>
                </a:solidFill>
              </a:rPr>
              <a:t>Educated Sydney and Melbourne, lives Melbourne</a:t>
            </a:r>
            <a:endParaRPr lang="en-US" dirty="0"/>
          </a:p>
        </p:txBody>
      </p:sp>
      <p:pic>
        <p:nvPicPr>
          <p:cNvPr id="4" name="Content Placeholder 3" descr="nicbastinpearls.jpg"/>
          <p:cNvPicPr>
            <a:picLocks noGrp="1" noChangeAspect="1"/>
          </p:cNvPicPr>
          <p:nvPr>
            <p:ph idx="1"/>
          </p:nvPr>
        </p:nvPicPr>
        <p:blipFill>
          <a:blip r:embed="rId2"/>
          <a:srcRect l="-28335" r="-28335"/>
          <a:stretch>
            <a:fillRect/>
          </a:stretch>
        </p:blip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Jonathan Boyd</a:t>
            </a:r>
            <a:br>
              <a:rPr lang="en-US" sz="1600" dirty="0" smtClean="0"/>
            </a:br>
            <a:r>
              <a:rPr lang="en-US" sz="1600" dirty="0" smtClean="0"/>
              <a:t>Educated Glasgow and London, lives Glasgow</a:t>
            </a:r>
            <a:endParaRPr lang="en-US" sz="1600" dirty="0"/>
          </a:p>
        </p:txBody>
      </p:sp>
      <p:sp>
        <p:nvSpPr>
          <p:cNvPr id="5" name="Content Placeholder 4"/>
          <p:cNvSpPr>
            <a:spLocks noGrp="1"/>
          </p:cNvSpPr>
          <p:nvPr>
            <p:ph idx="1"/>
          </p:nvPr>
        </p:nvSpPr>
        <p:spPr/>
        <p:txBody>
          <a:bodyPr>
            <a:normAutofit/>
          </a:bodyPr>
          <a:lstStyle/>
          <a:p>
            <a:pPr marL="0" indent="0">
              <a:buNone/>
            </a:pPr>
            <a:r>
              <a:rPr lang="en-GB" sz="1000" b="1" dirty="0"/>
              <a:t>Education</a:t>
            </a:r>
            <a:endParaRPr lang="en-GB" sz="1000" dirty="0"/>
          </a:p>
          <a:p>
            <a:pPr marL="0" indent="0">
              <a:buNone/>
            </a:pPr>
            <a:r>
              <a:rPr lang="en-GB" sz="1000" dirty="0"/>
              <a:t>2007-09		MA </a:t>
            </a:r>
            <a:r>
              <a:rPr lang="en-GB" sz="1000" dirty="0" err="1"/>
              <a:t>Goldsmithing</a:t>
            </a:r>
            <a:r>
              <a:rPr lang="en-GB" sz="1000" dirty="0"/>
              <a:t> </a:t>
            </a:r>
            <a:r>
              <a:rPr lang="en-GB" sz="1000" dirty="0" err="1"/>
              <a:t>Silversmithing</a:t>
            </a:r>
            <a:r>
              <a:rPr lang="en-GB" sz="1000" dirty="0"/>
              <a:t>, Metalwork and Jewellery, Royal  </a:t>
            </a:r>
            <a:r>
              <a:rPr lang="en-GB" sz="1000" dirty="0" smtClean="0"/>
              <a:t>College </a:t>
            </a:r>
            <a:r>
              <a:rPr lang="en-GB" sz="1000" dirty="0"/>
              <a:t>of Art</a:t>
            </a:r>
          </a:p>
          <a:p>
            <a:pPr marL="0" indent="0">
              <a:buNone/>
            </a:pPr>
            <a:r>
              <a:rPr lang="en-GB" sz="1000" dirty="0"/>
              <a:t>2006		BA (</a:t>
            </a:r>
            <a:r>
              <a:rPr lang="en-GB" sz="1000" dirty="0" err="1"/>
              <a:t>Hons</a:t>
            </a:r>
            <a:r>
              <a:rPr lang="en-GB" sz="1000" dirty="0"/>
              <a:t>) </a:t>
            </a:r>
            <a:r>
              <a:rPr lang="en-GB" sz="1000" dirty="0" err="1"/>
              <a:t>Silversmithing</a:t>
            </a:r>
            <a:r>
              <a:rPr lang="en-GB" sz="1000" dirty="0"/>
              <a:t> and Jewellery (First Class), Glasgow School of Art.</a:t>
            </a:r>
          </a:p>
          <a:p>
            <a:pPr marL="0" indent="0">
              <a:buNone/>
            </a:pPr>
            <a:endParaRPr lang="en-GB" sz="1000" b="1" dirty="0" smtClean="0"/>
          </a:p>
          <a:p>
            <a:pPr marL="0" indent="0">
              <a:buNone/>
            </a:pPr>
            <a:r>
              <a:rPr lang="en-GB" sz="1000" b="1" dirty="0" smtClean="0"/>
              <a:t>Awards</a:t>
            </a:r>
            <a:endParaRPr lang="en-GB" sz="1000" dirty="0"/>
          </a:p>
          <a:p>
            <a:pPr marL="0" indent="0">
              <a:buNone/>
            </a:pPr>
            <a:r>
              <a:rPr lang="en-GB" sz="1000" dirty="0" smtClean="0"/>
              <a:t>2010 </a:t>
            </a:r>
            <a:r>
              <a:rPr lang="en-GB" sz="1000" dirty="0"/>
              <a:t>		Best New Design Goldsmiths Hall</a:t>
            </a:r>
          </a:p>
          <a:p>
            <a:pPr marL="0" indent="0">
              <a:buNone/>
            </a:pPr>
            <a:r>
              <a:rPr lang="en-GB" sz="1000" dirty="0"/>
              <a:t>2010		Scottish Arts Council Development Grant</a:t>
            </a:r>
          </a:p>
          <a:p>
            <a:pPr marL="0" indent="0">
              <a:buNone/>
            </a:pPr>
            <a:r>
              <a:rPr lang="en-GB" sz="1000" dirty="0"/>
              <a:t>2010		Goldsmiths Fair Bursary 2010</a:t>
            </a:r>
          </a:p>
          <a:p>
            <a:pPr marL="0" indent="0">
              <a:buNone/>
            </a:pPr>
            <a:r>
              <a:rPr lang="en-GB" sz="1000" dirty="0"/>
              <a:t>2009		</a:t>
            </a:r>
            <a:r>
              <a:rPr lang="en-GB" sz="1000" dirty="0" err="1"/>
              <a:t>Galerie</a:t>
            </a:r>
            <a:r>
              <a:rPr lang="en-GB" sz="1000" dirty="0"/>
              <a:t> </a:t>
            </a:r>
            <a:r>
              <a:rPr lang="en-GB" sz="1000" dirty="0" err="1"/>
              <a:t>Marzee</a:t>
            </a:r>
            <a:r>
              <a:rPr lang="en-GB" sz="1000" dirty="0"/>
              <a:t> International Student Award</a:t>
            </a:r>
          </a:p>
          <a:p>
            <a:pPr marL="0" indent="0">
              <a:buNone/>
            </a:pPr>
            <a:r>
              <a:rPr lang="en-GB" sz="1000" dirty="0"/>
              <a:t>2009		Theo Fennel Overall Excellence RCA Graduate Show 2009</a:t>
            </a:r>
          </a:p>
          <a:p>
            <a:pPr marL="0" indent="0">
              <a:buNone/>
            </a:pPr>
            <a:r>
              <a:rPr lang="en-GB" sz="1000" dirty="0"/>
              <a:t>2009		</a:t>
            </a:r>
            <a:r>
              <a:rPr lang="en-GB" sz="1000" dirty="0" err="1"/>
              <a:t>Conran</a:t>
            </a:r>
            <a:r>
              <a:rPr lang="en-GB" sz="1000" dirty="0"/>
              <a:t> Award Shortlisted</a:t>
            </a:r>
          </a:p>
          <a:p>
            <a:pPr marL="0" indent="0">
              <a:buNone/>
            </a:pPr>
            <a:r>
              <a:rPr lang="en-GB" sz="1000" dirty="0"/>
              <a:t>2008		Individual winner, Royal Mint commemorative coin project</a:t>
            </a:r>
          </a:p>
          <a:p>
            <a:pPr marL="0" indent="0">
              <a:buNone/>
            </a:pPr>
            <a:r>
              <a:rPr lang="en-GB" sz="1000" dirty="0"/>
              <a:t>2008		Sloane Square Award 2009</a:t>
            </a:r>
          </a:p>
          <a:p>
            <a:pPr marL="0" indent="0">
              <a:buNone/>
            </a:pPr>
            <a:r>
              <a:rPr lang="en-GB" sz="1000" dirty="0"/>
              <a:t>2007-09	Donald Dewar Award for exceptional Scottish talent, Scottish Executive</a:t>
            </a:r>
          </a:p>
          <a:p>
            <a:pPr marL="0" indent="0">
              <a:buNone/>
            </a:pPr>
            <a:r>
              <a:rPr lang="en-GB" sz="1000" dirty="0"/>
              <a:t>2008 		Commended, </a:t>
            </a:r>
            <a:r>
              <a:rPr lang="en-GB" sz="1000" dirty="0" err="1"/>
              <a:t>Waddesdon</a:t>
            </a:r>
            <a:r>
              <a:rPr lang="en-GB" sz="1000" dirty="0"/>
              <a:t> Manor, Applied Arts Competition		</a:t>
            </a:r>
          </a:p>
          <a:p>
            <a:pPr marL="0" indent="0">
              <a:buNone/>
            </a:pPr>
            <a:r>
              <a:rPr lang="en-GB" sz="1000" dirty="0"/>
              <a:t>2007 		New Designer of the Year (runner up), British Design Council</a:t>
            </a:r>
          </a:p>
          <a:p>
            <a:pPr marL="0" indent="0">
              <a:buNone/>
            </a:pPr>
            <a:r>
              <a:rPr lang="en-GB" sz="1000" dirty="0"/>
              <a:t>2007 		Richard A Hubbard Memorial prize, Glasgow School of Art </a:t>
            </a:r>
          </a:p>
          <a:p>
            <a:pPr marL="0" indent="0">
              <a:buNone/>
            </a:pPr>
            <a:r>
              <a:rPr lang="en-GB" sz="1000" dirty="0"/>
              <a:t>2006 		Precious Metal Bursary, Goldsmiths Hall 	</a:t>
            </a:r>
          </a:p>
          <a:p>
            <a:pPr marL="0" indent="0">
              <a:buNone/>
            </a:pPr>
            <a:r>
              <a:rPr lang="en-GB" sz="1000" dirty="0"/>
              <a:t>2005 		Goldsmiths Course Prize, Worshipful Company of </a:t>
            </a:r>
            <a:r>
              <a:rPr lang="en-GB" sz="1000" dirty="0" err="1"/>
              <a:t>Pewterers</a:t>
            </a:r>
            <a:endParaRPr lang="en-GB" sz="1000" dirty="0"/>
          </a:p>
          <a:p>
            <a:pPr marL="0" indent="0">
              <a:buNone/>
            </a:pPr>
            <a:endParaRPr lang="en-US" sz="12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solidFill>
                  <a:prstClr val="black"/>
                </a:solidFill>
              </a:rPr>
              <a:t>Jonathan </a:t>
            </a:r>
            <a:r>
              <a:rPr lang="en-US" sz="1600" dirty="0">
                <a:solidFill>
                  <a:prstClr val="black"/>
                </a:solidFill>
              </a:rPr>
              <a:t>Boyd</a:t>
            </a:r>
            <a:br>
              <a:rPr lang="en-US" sz="1600" dirty="0">
                <a:solidFill>
                  <a:prstClr val="black"/>
                </a:solidFill>
              </a:rPr>
            </a:br>
            <a:r>
              <a:rPr lang="en-US" sz="1600" dirty="0">
                <a:solidFill>
                  <a:prstClr val="black"/>
                </a:solidFill>
              </a:rPr>
              <a:t>Educated Glasgow and London, lives Glasgow</a:t>
            </a:r>
            <a:endParaRPr lang="en-US" sz="3600" dirty="0"/>
          </a:p>
        </p:txBody>
      </p:sp>
      <p:pic>
        <p:nvPicPr>
          <p:cNvPr id="4" name="Content Placeholder 3" descr="jonatahnboyd3pieces.jpg"/>
          <p:cNvPicPr>
            <a:picLocks noGrp="1" noChangeAspect="1"/>
          </p:cNvPicPr>
          <p:nvPr>
            <p:ph idx="1"/>
          </p:nvPr>
        </p:nvPicPr>
        <p:blipFill>
          <a:blip r:embed="rId2"/>
          <a:srcRect t="-12804" b="-12804"/>
          <a:stretch>
            <a:fillRect/>
          </a:stretch>
        </p:blip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Jonathan Boyd</a:t>
            </a:r>
            <a:br>
              <a:rPr lang="en-US" sz="1600" dirty="0">
                <a:solidFill>
                  <a:prstClr val="black"/>
                </a:solidFill>
              </a:rPr>
            </a:br>
            <a:r>
              <a:rPr lang="en-US" sz="1600" dirty="0">
                <a:solidFill>
                  <a:prstClr val="black"/>
                </a:solidFill>
              </a:rPr>
              <a:t>Educated Glasgow and London, lives Glasgow</a:t>
            </a:r>
            <a:endParaRPr lang="en-US" dirty="0"/>
          </a:p>
        </p:txBody>
      </p:sp>
      <p:pic>
        <p:nvPicPr>
          <p:cNvPr id="4" name="Content Placeholder 3" descr="jonathanbrooch1.jpg"/>
          <p:cNvPicPr>
            <a:picLocks noGrp="1" noChangeAspect="1"/>
          </p:cNvPicPr>
          <p:nvPr>
            <p:ph idx="1"/>
          </p:nvPr>
        </p:nvPicPr>
        <p:blipFill>
          <a:blip r:embed="rId2"/>
          <a:srcRect l="-28644" r="-28644"/>
          <a:stretch>
            <a:fillRect/>
          </a:stretch>
        </p:blip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Jonathan Boyd</a:t>
            </a:r>
            <a:br>
              <a:rPr lang="en-US" sz="1600" dirty="0">
                <a:solidFill>
                  <a:prstClr val="black"/>
                </a:solidFill>
              </a:rPr>
            </a:br>
            <a:r>
              <a:rPr lang="en-US" sz="1600" dirty="0">
                <a:solidFill>
                  <a:prstClr val="black"/>
                </a:solidFill>
              </a:rPr>
              <a:t>Educated Glasgow and London, lives Glasgow</a:t>
            </a:r>
            <a:endParaRPr lang="en-US" dirty="0"/>
          </a:p>
        </p:txBody>
      </p:sp>
      <p:pic>
        <p:nvPicPr>
          <p:cNvPr id="4" name="Content Placeholder 3" descr="jonathanbrooch2.jpg"/>
          <p:cNvPicPr>
            <a:picLocks noGrp="1" noChangeAspect="1"/>
          </p:cNvPicPr>
          <p:nvPr>
            <p:ph idx="1"/>
          </p:nvPr>
        </p:nvPicPr>
        <p:blipFill>
          <a:blip r:embed="rId2"/>
          <a:srcRect l="-30563" r="-30563"/>
          <a:stretch>
            <a:fillRect/>
          </a:stretch>
        </p:blip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Cesar </a:t>
            </a:r>
            <a:r>
              <a:rPr lang="en-US" sz="1600" dirty="0" err="1" smtClean="0"/>
              <a:t>Cueva</a:t>
            </a:r>
            <a:r>
              <a:rPr lang="en-US" sz="1600" dirty="0" smtClean="0"/>
              <a:t/>
            </a:r>
            <a:br>
              <a:rPr lang="en-US" sz="1600" dirty="0" smtClean="0"/>
            </a:br>
            <a:r>
              <a:rPr lang="en-US" sz="1600" dirty="0" smtClean="0"/>
              <a:t>Educated Sydney, lives Sydney</a:t>
            </a:r>
            <a:endParaRPr lang="en-US" sz="1600" dirty="0"/>
          </a:p>
        </p:txBody>
      </p:sp>
      <p:sp>
        <p:nvSpPr>
          <p:cNvPr id="5" name="Content Placeholder 4"/>
          <p:cNvSpPr>
            <a:spLocks noGrp="1"/>
          </p:cNvSpPr>
          <p:nvPr>
            <p:ph idx="1"/>
          </p:nvPr>
        </p:nvSpPr>
        <p:spPr/>
        <p:txBody>
          <a:bodyPr>
            <a:normAutofit fontScale="25000" lnSpcReduction="20000"/>
          </a:bodyPr>
          <a:lstStyle/>
          <a:p>
            <a:pPr marL="0" indent="0">
              <a:lnSpc>
                <a:spcPct val="115000"/>
              </a:lnSpc>
              <a:spcAft>
                <a:spcPts val="0"/>
              </a:spcAft>
              <a:buNone/>
            </a:pPr>
            <a:r>
              <a:rPr lang="en-GB" sz="4400" b="1" dirty="0" smtClean="0">
                <a:solidFill>
                  <a:srgbClr val="000000"/>
                </a:solidFill>
                <a:latin typeface="+mj-lt"/>
                <a:ea typeface="Calibri"/>
                <a:cs typeface="Times New Roman"/>
              </a:rPr>
              <a:t>Education</a:t>
            </a:r>
          </a:p>
          <a:p>
            <a:pPr marL="0" indent="0">
              <a:lnSpc>
                <a:spcPct val="115000"/>
              </a:lnSpc>
              <a:spcAft>
                <a:spcPts val="0"/>
              </a:spcAft>
              <a:buNone/>
            </a:pPr>
            <a:r>
              <a:rPr lang="en-GB" sz="4400" dirty="0" smtClean="0">
                <a:solidFill>
                  <a:srgbClr val="000000"/>
                </a:solidFill>
                <a:latin typeface="+mj-lt"/>
                <a:ea typeface="Calibri"/>
                <a:cs typeface="Times New Roman"/>
              </a:rPr>
              <a:t>2005</a:t>
            </a:r>
            <a:r>
              <a:rPr lang="en-GB" sz="4400" dirty="0">
                <a:solidFill>
                  <a:srgbClr val="000000"/>
                </a:solidFill>
                <a:latin typeface="+mj-lt"/>
                <a:ea typeface="Calibri"/>
                <a:cs typeface="Times New Roman"/>
              </a:rPr>
              <a:t>	</a:t>
            </a:r>
            <a:r>
              <a:rPr lang="en-GB" sz="4400" dirty="0" smtClean="0">
                <a:solidFill>
                  <a:srgbClr val="000000"/>
                </a:solidFill>
                <a:latin typeface="+mj-lt"/>
                <a:ea typeface="Calibri"/>
                <a:cs typeface="Times New Roman"/>
              </a:rPr>
              <a:t>Certificate </a:t>
            </a:r>
            <a:r>
              <a:rPr lang="en-GB" sz="4400" dirty="0">
                <a:solidFill>
                  <a:srgbClr val="000000"/>
                </a:solidFill>
                <a:latin typeface="+mj-lt"/>
                <a:ea typeface="Calibri"/>
                <a:cs typeface="Times New Roman"/>
              </a:rPr>
              <a:t>in Small Business </a:t>
            </a:r>
            <a:r>
              <a:rPr lang="en-GB" sz="4400" dirty="0" smtClean="0">
                <a:solidFill>
                  <a:srgbClr val="000000"/>
                </a:solidFill>
                <a:latin typeface="+mj-lt"/>
                <a:ea typeface="Calibri"/>
                <a:cs typeface="Times New Roman"/>
              </a:rPr>
              <a:t>Management</a:t>
            </a:r>
            <a:r>
              <a:rPr lang="en-GB" sz="4400" dirty="0" smtClean="0">
                <a:latin typeface="+mj-lt"/>
                <a:ea typeface="Calibri"/>
                <a:cs typeface="Times New Roman"/>
              </a:rPr>
              <a:t> </a:t>
            </a:r>
            <a:r>
              <a:rPr lang="en-GB" sz="4400" dirty="0" smtClean="0">
                <a:solidFill>
                  <a:srgbClr val="000000"/>
                </a:solidFill>
                <a:latin typeface="+mj-lt"/>
                <a:ea typeface="Calibri"/>
                <a:cs typeface="Times New Roman"/>
              </a:rPr>
              <a:t>NEIS </a:t>
            </a:r>
            <a:r>
              <a:rPr lang="en-GB" sz="4400" dirty="0">
                <a:solidFill>
                  <a:srgbClr val="000000"/>
                </a:solidFill>
                <a:latin typeface="+mj-lt"/>
                <a:ea typeface="Calibri"/>
                <a:cs typeface="Times New Roman"/>
              </a:rPr>
              <a:t>program</a:t>
            </a:r>
            <a:endParaRPr lang="en-GB" sz="4400" dirty="0">
              <a:latin typeface="+mj-lt"/>
              <a:ea typeface="Calibri"/>
              <a:cs typeface="Times New Roman"/>
            </a:endParaRPr>
          </a:p>
          <a:p>
            <a:pPr marL="0" indent="0">
              <a:lnSpc>
                <a:spcPct val="115000"/>
              </a:lnSpc>
              <a:spcAft>
                <a:spcPts val="0"/>
              </a:spcAft>
              <a:buNone/>
            </a:pPr>
            <a:r>
              <a:rPr lang="en-GB" sz="4400" dirty="0">
                <a:solidFill>
                  <a:srgbClr val="000000"/>
                </a:solidFill>
                <a:latin typeface="+mj-lt"/>
                <a:ea typeface="Calibri"/>
                <a:cs typeface="Times New Roman"/>
              </a:rPr>
              <a:t> </a:t>
            </a:r>
            <a:endParaRPr lang="en-GB" sz="4400" dirty="0">
              <a:latin typeface="+mj-lt"/>
              <a:ea typeface="Calibri"/>
              <a:cs typeface="Times New Roman"/>
            </a:endParaRPr>
          </a:p>
          <a:p>
            <a:pPr marL="0" indent="0">
              <a:lnSpc>
                <a:spcPct val="115000"/>
              </a:lnSpc>
              <a:spcAft>
                <a:spcPts val="0"/>
              </a:spcAft>
              <a:buNone/>
            </a:pPr>
            <a:r>
              <a:rPr lang="en-GB" sz="4400" dirty="0">
                <a:solidFill>
                  <a:srgbClr val="000000"/>
                </a:solidFill>
                <a:latin typeface="+mj-lt"/>
                <a:ea typeface="Calibri"/>
                <a:cs typeface="Times New Roman"/>
              </a:rPr>
              <a:t>2004	</a:t>
            </a:r>
            <a:r>
              <a:rPr lang="en-GB" sz="4400" dirty="0" smtClean="0">
                <a:solidFill>
                  <a:srgbClr val="000000"/>
                </a:solidFill>
                <a:latin typeface="+mj-lt"/>
                <a:ea typeface="Calibri"/>
                <a:cs typeface="Times New Roman"/>
              </a:rPr>
              <a:t>Bachelor </a:t>
            </a:r>
            <a:r>
              <a:rPr lang="en-GB" sz="4400" dirty="0">
                <a:solidFill>
                  <a:srgbClr val="000000"/>
                </a:solidFill>
                <a:latin typeface="+mj-lt"/>
                <a:ea typeface="Calibri"/>
                <a:cs typeface="Times New Roman"/>
              </a:rPr>
              <a:t>of Visual Arts (Honours) 				</a:t>
            </a:r>
            <a:endParaRPr lang="en-GB" sz="4400" dirty="0">
              <a:latin typeface="+mj-lt"/>
              <a:ea typeface="Calibri"/>
              <a:cs typeface="Times New Roman"/>
            </a:endParaRPr>
          </a:p>
          <a:p>
            <a:pPr marL="457200" indent="0">
              <a:lnSpc>
                <a:spcPct val="115000"/>
              </a:lnSpc>
              <a:spcAft>
                <a:spcPts val="0"/>
              </a:spcAft>
              <a:buNone/>
            </a:pPr>
            <a:r>
              <a:rPr lang="en-GB" sz="4400" dirty="0">
                <a:solidFill>
                  <a:srgbClr val="000000"/>
                </a:solidFill>
                <a:latin typeface="+mj-lt"/>
                <a:ea typeface="Calibri"/>
                <a:cs typeface="Times New Roman"/>
              </a:rPr>
              <a:t>National Institute of the </a:t>
            </a:r>
            <a:r>
              <a:rPr lang="en-GB" sz="4400" dirty="0" smtClean="0">
                <a:solidFill>
                  <a:srgbClr val="000000"/>
                </a:solidFill>
                <a:latin typeface="+mj-lt"/>
                <a:ea typeface="Calibri"/>
                <a:cs typeface="Times New Roman"/>
              </a:rPr>
              <a:t>Arts</a:t>
            </a:r>
            <a:r>
              <a:rPr lang="en-GB" sz="4400" dirty="0" smtClean="0">
                <a:latin typeface="+mj-lt"/>
                <a:ea typeface="Calibri"/>
                <a:cs typeface="Times New Roman"/>
              </a:rPr>
              <a:t>, </a:t>
            </a:r>
            <a:r>
              <a:rPr lang="en-GB" sz="4400" dirty="0" smtClean="0">
                <a:solidFill>
                  <a:srgbClr val="000000"/>
                </a:solidFill>
                <a:latin typeface="+mj-lt"/>
                <a:ea typeface="Calibri"/>
                <a:cs typeface="Times New Roman"/>
              </a:rPr>
              <a:t>Australian </a:t>
            </a:r>
            <a:r>
              <a:rPr lang="en-GB" sz="4400" dirty="0">
                <a:solidFill>
                  <a:srgbClr val="000000"/>
                </a:solidFill>
                <a:latin typeface="+mj-lt"/>
                <a:ea typeface="Calibri"/>
                <a:cs typeface="Times New Roman"/>
              </a:rPr>
              <a:t>National University, Canberra</a:t>
            </a:r>
            <a:endParaRPr lang="en-GB" sz="4400" dirty="0">
              <a:latin typeface="+mj-lt"/>
              <a:ea typeface="Calibri"/>
              <a:cs typeface="Times New Roman"/>
            </a:endParaRPr>
          </a:p>
          <a:p>
            <a:pPr marL="0" indent="0">
              <a:lnSpc>
                <a:spcPct val="115000"/>
              </a:lnSpc>
              <a:spcAft>
                <a:spcPts val="0"/>
              </a:spcAft>
              <a:buNone/>
            </a:pPr>
            <a:endParaRPr lang="en-GB" sz="4400" dirty="0">
              <a:latin typeface="+mj-lt"/>
              <a:ea typeface="Calibri"/>
              <a:cs typeface="Times New Roman"/>
            </a:endParaRPr>
          </a:p>
          <a:p>
            <a:pPr marL="0" indent="0">
              <a:lnSpc>
                <a:spcPct val="115000"/>
              </a:lnSpc>
              <a:spcAft>
                <a:spcPts val="0"/>
              </a:spcAft>
              <a:buNone/>
            </a:pPr>
            <a:r>
              <a:rPr lang="en-GB" sz="4400" dirty="0">
                <a:solidFill>
                  <a:srgbClr val="000000"/>
                </a:solidFill>
                <a:latin typeface="+mj-lt"/>
                <a:ea typeface="Calibri"/>
                <a:cs typeface="Times New Roman"/>
              </a:rPr>
              <a:t>1999	</a:t>
            </a:r>
            <a:r>
              <a:rPr lang="en-GB" sz="4400" dirty="0" smtClean="0">
                <a:solidFill>
                  <a:srgbClr val="000000"/>
                </a:solidFill>
                <a:latin typeface="+mj-lt"/>
                <a:ea typeface="Calibri"/>
                <a:cs typeface="Times New Roman"/>
              </a:rPr>
              <a:t>Bachelor </a:t>
            </a:r>
            <a:r>
              <a:rPr lang="en-GB" sz="4400" dirty="0">
                <a:solidFill>
                  <a:srgbClr val="000000"/>
                </a:solidFill>
                <a:latin typeface="+mj-lt"/>
                <a:ea typeface="Calibri"/>
                <a:cs typeface="Times New Roman"/>
              </a:rPr>
              <a:t>of Design (Industrial Design)</a:t>
            </a:r>
            <a:endParaRPr lang="en-GB" sz="4400" dirty="0">
              <a:latin typeface="+mj-lt"/>
              <a:ea typeface="Calibri"/>
              <a:cs typeface="Times New Roman"/>
            </a:endParaRPr>
          </a:p>
          <a:p>
            <a:pPr marL="457200" indent="0">
              <a:lnSpc>
                <a:spcPct val="115000"/>
              </a:lnSpc>
              <a:spcAft>
                <a:spcPts val="0"/>
              </a:spcAft>
              <a:buNone/>
            </a:pPr>
            <a:r>
              <a:rPr lang="en-GB" sz="4400" dirty="0">
                <a:solidFill>
                  <a:srgbClr val="000000"/>
                </a:solidFill>
                <a:latin typeface="+mj-lt"/>
                <a:ea typeface="Calibri"/>
                <a:cs typeface="Times New Roman"/>
              </a:rPr>
              <a:t>University of Western Sydney, </a:t>
            </a:r>
            <a:r>
              <a:rPr lang="en-GB" sz="4400" dirty="0" smtClean="0">
                <a:solidFill>
                  <a:srgbClr val="000000"/>
                </a:solidFill>
                <a:latin typeface="+mj-lt"/>
                <a:ea typeface="Calibri"/>
                <a:cs typeface="Times New Roman"/>
              </a:rPr>
              <a:t>Nepean</a:t>
            </a:r>
            <a:endParaRPr lang="en-GB" sz="4400" dirty="0" smtClean="0">
              <a:latin typeface="+mj-lt"/>
              <a:ea typeface="Calibri"/>
              <a:cs typeface="Times New Roman"/>
            </a:endParaRPr>
          </a:p>
          <a:p>
            <a:pPr marL="457200" indent="0">
              <a:lnSpc>
                <a:spcPct val="115000"/>
              </a:lnSpc>
              <a:spcAft>
                <a:spcPts val="0"/>
              </a:spcAft>
              <a:buNone/>
            </a:pPr>
            <a:endParaRPr lang="en-GB" sz="4400" dirty="0">
              <a:solidFill>
                <a:srgbClr val="000000"/>
              </a:solidFill>
              <a:latin typeface="+mj-lt"/>
              <a:ea typeface="Calibri"/>
              <a:cs typeface="Times New Roman"/>
            </a:endParaRPr>
          </a:p>
          <a:p>
            <a:pPr marL="457200" indent="0">
              <a:lnSpc>
                <a:spcPct val="115000"/>
              </a:lnSpc>
              <a:spcAft>
                <a:spcPts val="0"/>
              </a:spcAft>
              <a:buNone/>
            </a:pPr>
            <a:r>
              <a:rPr lang="en-GB" sz="4400" dirty="0" smtClean="0">
                <a:solidFill>
                  <a:srgbClr val="000000"/>
                </a:solidFill>
                <a:latin typeface="+mj-lt"/>
                <a:ea typeface="Calibri"/>
                <a:cs typeface="Times New Roman"/>
              </a:rPr>
              <a:t>Diploma </a:t>
            </a:r>
            <a:r>
              <a:rPr lang="en-GB" sz="4400" dirty="0">
                <a:solidFill>
                  <a:srgbClr val="000000"/>
                </a:solidFill>
                <a:latin typeface="+mj-lt"/>
                <a:ea typeface="Calibri"/>
                <a:cs typeface="Times New Roman"/>
              </a:rPr>
              <a:t>in Jewellery + Object Design</a:t>
            </a:r>
            <a:endParaRPr lang="en-GB" sz="4400" dirty="0">
              <a:latin typeface="+mj-lt"/>
              <a:ea typeface="Calibri"/>
              <a:cs typeface="Times New Roman"/>
            </a:endParaRPr>
          </a:p>
          <a:p>
            <a:pPr marL="457200" indent="0">
              <a:lnSpc>
                <a:spcPct val="115000"/>
              </a:lnSpc>
              <a:spcAft>
                <a:spcPts val="0"/>
              </a:spcAft>
              <a:buNone/>
            </a:pPr>
            <a:r>
              <a:rPr lang="en-GB" sz="4400" dirty="0">
                <a:solidFill>
                  <a:srgbClr val="000000"/>
                </a:solidFill>
                <a:latin typeface="+mj-lt"/>
                <a:ea typeface="Calibri"/>
                <a:cs typeface="Times New Roman"/>
              </a:rPr>
              <a:t>Sydney Institute of </a:t>
            </a:r>
            <a:r>
              <a:rPr lang="en-GB" sz="4400" dirty="0" smtClean="0">
                <a:solidFill>
                  <a:srgbClr val="000000"/>
                </a:solidFill>
                <a:latin typeface="+mj-lt"/>
                <a:ea typeface="Calibri"/>
                <a:cs typeface="Times New Roman"/>
              </a:rPr>
              <a:t>Technology,</a:t>
            </a:r>
            <a:r>
              <a:rPr lang="en-GB" sz="4400" dirty="0" smtClean="0">
                <a:latin typeface="+mj-lt"/>
                <a:ea typeface="Calibri"/>
                <a:cs typeface="Times New Roman"/>
              </a:rPr>
              <a:t>  </a:t>
            </a:r>
            <a:r>
              <a:rPr lang="en-GB" sz="4400" dirty="0" err="1" smtClean="0">
                <a:solidFill>
                  <a:srgbClr val="000000"/>
                </a:solidFill>
                <a:latin typeface="+mj-lt"/>
                <a:ea typeface="Calibri"/>
                <a:cs typeface="Times New Roman"/>
              </a:rPr>
              <a:t>Enmore</a:t>
            </a:r>
            <a:r>
              <a:rPr lang="en-GB" sz="4400" dirty="0" smtClean="0">
                <a:solidFill>
                  <a:srgbClr val="000000"/>
                </a:solidFill>
                <a:latin typeface="+mj-lt"/>
                <a:ea typeface="Calibri"/>
                <a:cs typeface="Times New Roman"/>
              </a:rPr>
              <a:t>  Design </a:t>
            </a:r>
            <a:r>
              <a:rPr lang="en-GB" sz="4400" dirty="0">
                <a:solidFill>
                  <a:srgbClr val="000000"/>
                </a:solidFill>
                <a:latin typeface="+mj-lt"/>
                <a:ea typeface="Calibri"/>
                <a:cs typeface="Times New Roman"/>
              </a:rPr>
              <a:t>Centre</a:t>
            </a:r>
            <a:endParaRPr lang="en-GB" sz="4400" dirty="0">
              <a:latin typeface="+mj-lt"/>
              <a:ea typeface="Calibri"/>
              <a:cs typeface="Times New Roman"/>
            </a:endParaRPr>
          </a:p>
          <a:p>
            <a:pPr marL="0" indent="0">
              <a:lnSpc>
                <a:spcPct val="115000"/>
              </a:lnSpc>
              <a:spcAft>
                <a:spcPts val="0"/>
              </a:spcAft>
              <a:buNone/>
            </a:pPr>
            <a:r>
              <a:rPr lang="en-GB" sz="4400" dirty="0">
                <a:solidFill>
                  <a:srgbClr val="000000"/>
                </a:solidFill>
                <a:latin typeface="+mj-lt"/>
                <a:ea typeface="Calibri"/>
                <a:cs typeface="Times New Roman"/>
              </a:rPr>
              <a:t> </a:t>
            </a:r>
            <a:endParaRPr lang="en-GB" sz="4400" dirty="0">
              <a:latin typeface="+mj-lt"/>
              <a:ea typeface="Calibri"/>
              <a:cs typeface="Times New Roman"/>
            </a:endParaRPr>
          </a:p>
          <a:p>
            <a:pPr marL="0" indent="0">
              <a:lnSpc>
                <a:spcPct val="115000"/>
              </a:lnSpc>
              <a:spcAft>
                <a:spcPts val="0"/>
              </a:spcAft>
              <a:buNone/>
            </a:pPr>
            <a:r>
              <a:rPr lang="en-GB" sz="4400" dirty="0">
                <a:solidFill>
                  <a:srgbClr val="000000"/>
                </a:solidFill>
                <a:latin typeface="+mj-lt"/>
                <a:ea typeface="Calibri"/>
                <a:cs typeface="Times New Roman"/>
              </a:rPr>
              <a:t>1996	</a:t>
            </a:r>
            <a:r>
              <a:rPr lang="en-GB" sz="4400" dirty="0" smtClean="0">
                <a:solidFill>
                  <a:srgbClr val="000000"/>
                </a:solidFill>
                <a:latin typeface="+mj-lt"/>
                <a:ea typeface="Calibri"/>
                <a:cs typeface="Times New Roman"/>
              </a:rPr>
              <a:t>Diploma </a:t>
            </a:r>
            <a:r>
              <a:rPr lang="en-GB" sz="4400" dirty="0">
                <a:solidFill>
                  <a:srgbClr val="000000"/>
                </a:solidFill>
                <a:latin typeface="+mj-lt"/>
                <a:ea typeface="Calibri"/>
                <a:cs typeface="Times New Roman"/>
              </a:rPr>
              <a:t>in Applied Science (Architectural </a:t>
            </a:r>
            <a:r>
              <a:rPr lang="en-GB" sz="4400" dirty="0" smtClean="0">
                <a:solidFill>
                  <a:srgbClr val="000000"/>
                </a:solidFill>
                <a:latin typeface="+mj-lt"/>
                <a:ea typeface="Calibri"/>
                <a:cs typeface="Times New Roman"/>
              </a:rPr>
              <a:t>Technology), Sydney </a:t>
            </a:r>
            <a:r>
              <a:rPr lang="en-GB" sz="4400" dirty="0">
                <a:solidFill>
                  <a:srgbClr val="000000"/>
                </a:solidFill>
                <a:latin typeface="+mj-lt"/>
                <a:ea typeface="Calibri"/>
                <a:cs typeface="Times New Roman"/>
              </a:rPr>
              <a:t>Institute of Technology, Ultimo</a:t>
            </a:r>
            <a:endParaRPr lang="en-GB" sz="4400" dirty="0">
              <a:latin typeface="+mj-lt"/>
              <a:ea typeface="Calibri"/>
              <a:cs typeface="Times New Roman"/>
            </a:endParaRPr>
          </a:p>
          <a:p>
            <a:pPr marL="0" indent="0">
              <a:lnSpc>
                <a:spcPct val="115000"/>
              </a:lnSpc>
              <a:spcAft>
                <a:spcPts val="0"/>
              </a:spcAft>
              <a:buNone/>
            </a:pPr>
            <a:endParaRPr lang="en-GB" sz="4400" dirty="0">
              <a:latin typeface="+mj-lt"/>
              <a:ea typeface="Calibri"/>
              <a:cs typeface="Times New Roman"/>
            </a:endParaRPr>
          </a:p>
          <a:p>
            <a:pPr marL="0" indent="0">
              <a:lnSpc>
                <a:spcPct val="115000"/>
              </a:lnSpc>
              <a:spcAft>
                <a:spcPts val="0"/>
              </a:spcAft>
              <a:buNone/>
            </a:pPr>
            <a:r>
              <a:rPr lang="en-GB" sz="4400" b="1" dirty="0">
                <a:solidFill>
                  <a:srgbClr val="000000"/>
                </a:solidFill>
                <a:latin typeface="+mj-lt"/>
                <a:ea typeface="Calibri"/>
                <a:cs typeface="Times New Roman"/>
              </a:rPr>
              <a:t>Selected Exhibitions</a:t>
            </a:r>
            <a:endParaRPr lang="en-GB" sz="4400" dirty="0">
              <a:latin typeface="+mj-lt"/>
              <a:ea typeface="Calibri"/>
              <a:cs typeface="Times New Roman"/>
            </a:endParaRPr>
          </a:p>
          <a:p>
            <a:pPr marL="0" indent="0">
              <a:lnSpc>
                <a:spcPct val="115000"/>
              </a:lnSpc>
              <a:spcAft>
                <a:spcPts val="0"/>
              </a:spcAft>
              <a:buNone/>
            </a:pPr>
            <a:r>
              <a:rPr lang="en-GB" sz="4400" dirty="0" smtClean="0">
                <a:solidFill>
                  <a:srgbClr val="000000"/>
                </a:solidFill>
                <a:latin typeface="+mj-lt"/>
                <a:ea typeface="Calibri"/>
                <a:cs typeface="Times New Roman"/>
              </a:rPr>
              <a:t>SMH </a:t>
            </a:r>
            <a:r>
              <a:rPr lang="en-GB" sz="4400" dirty="0">
                <a:solidFill>
                  <a:srgbClr val="000000"/>
                </a:solidFill>
                <a:latin typeface="+mj-lt"/>
                <a:ea typeface="Calibri"/>
                <a:cs typeface="Times New Roman"/>
              </a:rPr>
              <a:t>Young Designer of the Year 			Powerhouse Museum, Sydney</a:t>
            </a:r>
            <a:endParaRPr lang="en-GB" sz="4400" dirty="0">
              <a:latin typeface="+mj-lt"/>
              <a:ea typeface="Calibri"/>
              <a:cs typeface="Times New Roman"/>
            </a:endParaRPr>
          </a:p>
          <a:p>
            <a:pPr marL="0" indent="0">
              <a:lnSpc>
                <a:spcPct val="115000"/>
              </a:lnSpc>
              <a:spcAft>
                <a:spcPts val="0"/>
              </a:spcAft>
              <a:buNone/>
            </a:pPr>
            <a:r>
              <a:rPr lang="en-GB" sz="4400" dirty="0">
                <a:solidFill>
                  <a:srgbClr val="000000"/>
                </a:solidFill>
                <a:latin typeface="+mj-lt"/>
                <a:ea typeface="Calibri"/>
                <a:cs typeface="Times New Roman"/>
              </a:rPr>
              <a:t>Candela ‘05 					</a:t>
            </a:r>
            <a:r>
              <a:rPr lang="en-GB" sz="4400" dirty="0" smtClean="0">
                <a:solidFill>
                  <a:srgbClr val="000000"/>
                </a:solidFill>
                <a:latin typeface="+mj-lt"/>
                <a:ea typeface="Calibri"/>
                <a:cs typeface="Times New Roman"/>
              </a:rPr>
              <a:t>	</a:t>
            </a:r>
            <a:r>
              <a:rPr lang="en-GB" sz="4400" dirty="0" err="1" smtClean="0">
                <a:solidFill>
                  <a:srgbClr val="000000"/>
                </a:solidFill>
                <a:latin typeface="+mj-lt"/>
                <a:ea typeface="Calibri"/>
                <a:cs typeface="Times New Roman"/>
              </a:rPr>
              <a:t>Metalab</a:t>
            </a:r>
            <a:r>
              <a:rPr lang="en-GB" sz="4400" dirty="0">
                <a:solidFill>
                  <a:srgbClr val="000000"/>
                </a:solidFill>
                <a:latin typeface="+mj-lt"/>
                <a:ea typeface="Calibri"/>
                <a:cs typeface="Times New Roman"/>
              </a:rPr>
              <a:t>, Sydney</a:t>
            </a:r>
            <a:endParaRPr lang="en-GB" sz="4400" dirty="0">
              <a:latin typeface="+mj-lt"/>
              <a:ea typeface="Calibri"/>
              <a:cs typeface="Times New Roman"/>
            </a:endParaRPr>
          </a:p>
          <a:p>
            <a:pPr marL="0" indent="0">
              <a:lnSpc>
                <a:spcPct val="115000"/>
              </a:lnSpc>
              <a:spcAft>
                <a:spcPts val="0"/>
              </a:spcAft>
              <a:buNone/>
            </a:pPr>
            <a:r>
              <a:rPr lang="en-GB" sz="4400" dirty="0">
                <a:solidFill>
                  <a:srgbClr val="000000"/>
                </a:solidFill>
                <a:latin typeface="+mj-lt"/>
                <a:ea typeface="Calibri"/>
                <a:cs typeface="Times New Roman"/>
              </a:rPr>
              <a:t>Candela - New Works in Lighting 			Workshop Bilk, </a:t>
            </a:r>
            <a:r>
              <a:rPr lang="en-GB" sz="4400" dirty="0" err="1">
                <a:solidFill>
                  <a:srgbClr val="000000"/>
                </a:solidFill>
                <a:latin typeface="+mj-lt"/>
                <a:ea typeface="Calibri"/>
                <a:cs typeface="Times New Roman"/>
              </a:rPr>
              <a:t>Queanbeyan</a:t>
            </a:r>
            <a:r>
              <a:rPr lang="en-GB" sz="4400" dirty="0">
                <a:solidFill>
                  <a:srgbClr val="000000"/>
                </a:solidFill>
                <a:latin typeface="+mj-lt"/>
                <a:ea typeface="Calibri"/>
                <a:cs typeface="Times New Roman"/>
              </a:rPr>
              <a:t>, NSW</a:t>
            </a:r>
            <a:endParaRPr lang="en-GB" sz="4400" dirty="0">
              <a:latin typeface="+mj-lt"/>
              <a:ea typeface="Calibri"/>
              <a:cs typeface="Times New Roman"/>
            </a:endParaRPr>
          </a:p>
          <a:p>
            <a:pPr marL="0" indent="0">
              <a:lnSpc>
                <a:spcPct val="115000"/>
              </a:lnSpc>
              <a:spcAft>
                <a:spcPts val="0"/>
              </a:spcAft>
              <a:buNone/>
            </a:pPr>
            <a:r>
              <a:rPr lang="en-GB" sz="4400" dirty="0" err="1">
                <a:solidFill>
                  <a:srgbClr val="000000"/>
                </a:solidFill>
                <a:latin typeface="+mj-lt"/>
                <a:ea typeface="Calibri"/>
                <a:cs typeface="Times New Roman"/>
              </a:rPr>
              <a:t>Metalab</a:t>
            </a:r>
            <a:r>
              <a:rPr lang="en-GB" sz="4400" dirty="0">
                <a:solidFill>
                  <a:srgbClr val="000000"/>
                </a:solidFill>
                <a:latin typeface="+mj-lt"/>
                <a:ea typeface="Calibri"/>
                <a:cs typeface="Times New Roman"/>
              </a:rPr>
              <a:t> Collective 2005 - 2010 			</a:t>
            </a:r>
            <a:r>
              <a:rPr lang="en-GB" sz="4400" dirty="0" smtClean="0">
                <a:solidFill>
                  <a:srgbClr val="000000"/>
                </a:solidFill>
                <a:latin typeface="+mj-lt"/>
                <a:ea typeface="Calibri"/>
                <a:cs typeface="Times New Roman"/>
              </a:rPr>
              <a:t>	</a:t>
            </a:r>
            <a:r>
              <a:rPr lang="en-GB" sz="4400" dirty="0" err="1" smtClean="0">
                <a:solidFill>
                  <a:srgbClr val="000000"/>
                </a:solidFill>
                <a:latin typeface="+mj-lt"/>
                <a:ea typeface="Calibri"/>
                <a:cs typeface="Times New Roman"/>
              </a:rPr>
              <a:t>Metalab</a:t>
            </a:r>
            <a:r>
              <a:rPr lang="en-GB" sz="4400" dirty="0">
                <a:solidFill>
                  <a:srgbClr val="000000"/>
                </a:solidFill>
                <a:latin typeface="+mj-lt"/>
                <a:ea typeface="Calibri"/>
                <a:cs typeface="Times New Roman"/>
              </a:rPr>
              <a:t>, Sydney</a:t>
            </a:r>
            <a:endParaRPr lang="en-GB" sz="4400" dirty="0">
              <a:latin typeface="+mj-lt"/>
              <a:ea typeface="Calibri"/>
              <a:cs typeface="Times New Roman"/>
            </a:endParaRPr>
          </a:p>
          <a:p>
            <a:pPr marL="0" indent="0">
              <a:lnSpc>
                <a:spcPct val="115000"/>
              </a:lnSpc>
              <a:spcAft>
                <a:spcPts val="0"/>
              </a:spcAft>
              <a:buNone/>
            </a:pPr>
            <a:r>
              <a:rPr lang="en-GB" sz="4400" dirty="0">
                <a:solidFill>
                  <a:srgbClr val="000000"/>
                </a:solidFill>
                <a:latin typeface="+mj-lt"/>
                <a:ea typeface="Calibri"/>
                <a:cs typeface="Times New Roman"/>
              </a:rPr>
              <a:t>Catch-on II - Contemporary Australian Jewellery 	Seoul, Korea</a:t>
            </a:r>
            <a:endParaRPr lang="en-GB" sz="4400" dirty="0">
              <a:latin typeface="+mj-lt"/>
              <a:ea typeface="Calibri"/>
              <a:cs typeface="Times New Roman"/>
            </a:endParaRPr>
          </a:p>
          <a:p>
            <a:pPr marL="0" indent="0">
              <a:lnSpc>
                <a:spcPct val="115000"/>
              </a:lnSpc>
              <a:spcAft>
                <a:spcPts val="0"/>
              </a:spcAft>
              <a:buNone/>
            </a:pPr>
            <a:r>
              <a:rPr lang="en-GB" sz="4400" dirty="0">
                <a:solidFill>
                  <a:srgbClr val="000000"/>
                </a:solidFill>
                <a:latin typeface="+mj-lt"/>
                <a:ea typeface="Calibri"/>
                <a:cs typeface="Times New Roman"/>
              </a:rPr>
              <a:t>Cracker 						</a:t>
            </a:r>
            <a:r>
              <a:rPr lang="en-GB" sz="4400" dirty="0" err="1">
                <a:solidFill>
                  <a:srgbClr val="000000"/>
                </a:solidFill>
                <a:latin typeface="+mj-lt"/>
                <a:ea typeface="Calibri"/>
                <a:cs typeface="Times New Roman"/>
              </a:rPr>
              <a:t>Metalab</a:t>
            </a:r>
            <a:r>
              <a:rPr lang="en-GB" sz="4400" dirty="0">
                <a:solidFill>
                  <a:srgbClr val="000000"/>
                </a:solidFill>
                <a:latin typeface="+mj-lt"/>
                <a:ea typeface="Calibri"/>
                <a:cs typeface="Times New Roman"/>
              </a:rPr>
              <a:t>, Sydney</a:t>
            </a:r>
            <a:endParaRPr lang="en-GB" sz="4400" dirty="0">
              <a:latin typeface="+mj-lt"/>
              <a:ea typeface="Calibri"/>
              <a:cs typeface="Times New Roman"/>
            </a:endParaRPr>
          </a:p>
          <a:p>
            <a:pPr marL="0" indent="0">
              <a:lnSpc>
                <a:spcPct val="115000"/>
              </a:lnSpc>
              <a:spcAft>
                <a:spcPts val="0"/>
              </a:spcAft>
              <a:buNone/>
            </a:pPr>
            <a:r>
              <a:rPr lang="en-GB" sz="4400" dirty="0" err="1">
                <a:solidFill>
                  <a:srgbClr val="000000"/>
                </a:solidFill>
                <a:latin typeface="+mj-lt"/>
                <a:ea typeface="Calibri"/>
                <a:cs typeface="Times New Roman"/>
              </a:rPr>
              <a:t>Fashionstate</a:t>
            </a:r>
            <a:r>
              <a:rPr lang="en-GB" sz="4400" dirty="0">
                <a:solidFill>
                  <a:srgbClr val="000000"/>
                </a:solidFill>
                <a:latin typeface="+mj-lt"/>
                <a:ea typeface="Calibri"/>
                <a:cs typeface="Times New Roman"/>
              </a:rPr>
              <a:t> - Direction in Detail 			</a:t>
            </a:r>
            <a:r>
              <a:rPr lang="en-GB" sz="4400" dirty="0" err="1">
                <a:solidFill>
                  <a:srgbClr val="000000"/>
                </a:solidFill>
                <a:latin typeface="+mj-lt"/>
                <a:ea typeface="Calibri"/>
                <a:cs typeface="Times New Roman"/>
              </a:rPr>
              <a:t>Metalab</a:t>
            </a:r>
            <a:r>
              <a:rPr lang="en-GB" sz="4400" dirty="0">
                <a:solidFill>
                  <a:srgbClr val="000000"/>
                </a:solidFill>
                <a:latin typeface="+mj-lt"/>
                <a:ea typeface="Calibri"/>
                <a:cs typeface="Times New Roman"/>
              </a:rPr>
              <a:t>, Sydney</a:t>
            </a:r>
            <a:endParaRPr lang="en-GB" sz="4400" dirty="0">
              <a:latin typeface="+mj-lt"/>
              <a:ea typeface="Calibri"/>
              <a:cs typeface="Times New Roman"/>
            </a:endParaRPr>
          </a:p>
          <a:p>
            <a:pPr marL="0" indent="0">
              <a:lnSpc>
                <a:spcPct val="115000"/>
              </a:lnSpc>
              <a:spcAft>
                <a:spcPts val="0"/>
              </a:spcAft>
              <a:buNone/>
            </a:pPr>
            <a:r>
              <a:rPr lang="en-GB" sz="4400" dirty="0" err="1">
                <a:solidFill>
                  <a:srgbClr val="000000"/>
                </a:solidFill>
                <a:latin typeface="+mj-lt"/>
                <a:ea typeface="Calibri"/>
                <a:cs typeface="Times New Roman"/>
              </a:rPr>
              <a:t>Zu</a:t>
            </a:r>
            <a:r>
              <a:rPr lang="en-GB" sz="4400" dirty="0">
                <a:solidFill>
                  <a:srgbClr val="000000"/>
                </a:solidFill>
                <a:latin typeface="+mj-lt"/>
                <a:ea typeface="Calibri"/>
                <a:cs typeface="Times New Roman"/>
              </a:rPr>
              <a:t> presents - Presents at </a:t>
            </a:r>
            <a:r>
              <a:rPr lang="en-GB" sz="4400" dirty="0" err="1">
                <a:solidFill>
                  <a:srgbClr val="000000"/>
                </a:solidFill>
                <a:latin typeface="+mj-lt"/>
                <a:ea typeface="Calibri"/>
                <a:cs typeface="Times New Roman"/>
              </a:rPr>
              <a:t>Zu</a:t>
            </a:r>
            <a:r>
              <a:rPr lang="en-GB" sz="4400" dirty="0">
                <a:solidFill>
                  <a:srgbClr val="000000"/>
                </a:solidFill>
                <a:latin typeface="+mj-lt"/>
                <a:ea typeface="Calibri"/>
                <a:cs typeface="Times New Roman"/>
              </a:rPr>
              <a:t> 		</a:t>
            </a:r>
            <a:r>
              <a:rPr lang="en-GB" sz="4400" dirty="0" smtClean="0">
                <a:solidFill>
                  <a:srgbClr val="000000"/>
                </a:solidFill>
                <a:latin typeface="+mj-lt"/>
                <a:ea typeface="Calibri"/>
                <a:cs typeface="Times New Roman"/>
              </a:rPr>
              <a:t>	</a:t>
            </a:r>
            <a:r>
              <a:rPr lang="en-GB" sz="4400" dirty="0">
                <a:solidFill>
                  <a:srgbClr val="000000"/>
                </a:solidFill>
                <a:latin typeface="+mj-lt"/>
                <a:ea typeface="Calibri"/>
                <a:cs typeface="Times New Roman"/>
              </a:rPr>
              <a:t>	</a:t>
            </a:r>
            <a:r>
              <a:rPr lang="en-GB" sz="4400" dirty="0" err="1">
                <a:solidFill>
                  <a:srgbClr val="000000"/>
                </a:solidFill>
                <a:latin typeface="+mj-lt"/>
                <a:ea typeface="Calibri"/>
                <a:cs typeface="Times New Roman"/>
              </a:rPr>
              <a:t>Zu</a:t>
            </a:r>
            <a:r>
              <a:rPr lang="en-GB" sz="4400" dirty="0">
                <a:solidFill>
                  <a:srgbClr val="000000"/>
                </a:solidFill>
                <a:latin typeface="+mj-lt"/>
                <a:ea typeface="Calibri"/>
                <a:cs typeface="Times New Roman"/>
              </a:rPr>
              <a:t> design, </a:t>
            </a:r>
            <a:r>
              <a:rPr lang="en-GB" sz="4400" dirty="0" smtClean="0">
                <a:solidFill>
                  <a:srgbClr val="000000"/>
                </a:solidFill>
                <a:latin typeface="+mj-lt"/>
                <a:ea typeface="Calibri"/>
                <a:cs typeface="Times New Roman"/>
              </a:rPr>
              <a:t>Adelaide</a:t>
            </a:r>
            <a:endParaRPr lang="en-GB" sz="4400" dirty="0">
              <a:latin typeface="+mj-lt"/>
              <a:ea typeface="Calibri"/>
              <a:cs typeface="Times New Roman"/>
            </a:endParaRPr>
          </a:p>
          <a:p>
            <a:pPr marL="0" indent="0">
              <a:buNone/>
            </a:pP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Cesar </a:t>
            </a:r>
            <a:r>
              <a:rPr lang="en-US" sz="1600" dirty="0" err="1" smtClean="0"/>
              <a:t>Cueva</a:t>
            </a:r>
            <a:r>
              <a:rPr lang="en-US" sz="1600" dirty="0" smtClean="0"/>
              <a:t/>
            </a:r>
            <a:br>
              <a:rPr lang="en-US" sz="1600" dirty="0" smtClean="0"/>
            </a:br>
            <a:r>
              <a:rPr lang="en-US" sz="1600" dirty="0" smtClean="0"/>
              <a:t>Educated Sydney, lives Sydney</a:t>
            </a:r>
            <a:endParaRPr lang="en-US" sz="1600" dirty="0"/>
          </a:p>
        </p:txBody>
      </p:sp>
      <p:pic>
        <p:nvPicPr>
          <p:cNvPr id="4" name="Content Placeholder 3" descr="cesar3rings.jpg"/>
          <p:cNvPicPr>
            <a:picLocks noGrp="1" noChangeAspect="1"/>
          </p:cNvPicPr>
          <p:nvPr>
            <p:ph idx="1"/>
          </p:nvPr>
        </p:nvPicPr>
        <p:blipFill>
          <a:blip r:embed="rId2"/>
          <a:srcRect l="-22138" r="-22138"/>
          <a:stretch>
            <a:fillRect/>
          </a:stretch>
        </p:blip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Cesar </a:t>
            </a:r>
            <a:r>
              <a:rPr lang="en-US" sz="1600" dirty="0" err="1">
                <a:solidFill>
                  <a:prstClr val="black"/>
                </a:solidFill>
              </a:rPr>
              <a:t>Cueva</a:t>
            </a:r>
            <a:r>
              <a:rPr lang="en-US" sz="1600" dirty="0">
                <a:solidFill>
                  <a:prstClr val="black"/>
                </a:solidFill>
              </a:rPr>
              <a:t/>
            </a:r>
            <a:br>
              <a:rPr lang="en-US" sz="1600" dirty="0">
                <a:solidFill>
                  <a:prstClr val="black"/>
                </a:solidFill>
              </a:rPr>
            </a:br>
            <a:r>
              <a:rPr lang="en-US" sz="1600" dirty="0">
                <a:solidFill>
                  <a:prstClr val="black"/>
                </a:solidFill>
              </a:rPr>
              <a:t>Educated Sydney, lives Sydney</a:t>
            </a:r>
            <a:endParaRPr lang="en-US" dirty="0"/>
          </a:p>
        </p:txBody>
      </p:sp>
      <p:pic>
        <p:nvPicPr>
          <p:cNvPr id="4" name="Content Placeholder 3" descr="cesararmband.jpg"/>
          <p:cNvPicPr>
            <a:picLocks noGrp="1" noChangeAspect="1"/>
          </p:cNvPicPr>
          <p:nvPr>
            <p:ph idx="1"/>
          </p:nvPr>
        </p:nvPicPr>
        <p:blipFill>
          <a:blip r:embed="rId2"/>
          <a:srcRect l="-25597" r="-25597"/>
          <a:stretch>
            <a:fillRect/>
          </a:stretch>
        </p:blip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David Goodwin</a:t>
            </a:r>
            <a:br>
              <a:rPr lang="en-US" sz="1600" dirty="0" smtClean="0"/>
            </a:br>
            <a:r>
              <a:rPr lang="en-US" sz="1600" dirty="0" smtClean="0"/>
              <a:t>Educated Glasgow and London, lives London</a:t>
            </a:r>
            <a:endParaRPr lang="en-US" sz="1600" dirty="0"/>
          </a:p>
        </p:txBody>
      </p:sp>
      <p:sp>
        <p:nvSpPr>
          <p:cNvPr id="5" name="Content Placeholder 4"/>
          <p:cNvSpPr>
            <a:spLocks noGrp="1"/>
          </p:cNvSpPr>
          <p:nvPr>
            <p:ph idx="1"/>
          </p:nvPr>
        </p:nvSpPr>
        <p:spPr/>
        <p:txBody>
          <a:bodyPr>
            <a:normAutofit/>
          </a:bodyPr>
          <a:lstStyle/>
          <a:p>
            <a:pPr marL="0" indent="0">
              <a:lnSpc>
                <a:spcPct val="115000"/>
              </a:lnSpc>
              <a:spcAft>
                <a:spcPts val="0"/>
              </a:spcAft>
              <a:buNone/>
            </a:pPr>
            <a:r>
              <a:rPr lang="en-GB" sz="1100" b="1" dirty="0">
                <a:solidFill>
                  <a:srgbClr val="000000"/>
                </a:solidFill>
                <a:latin typeface="Calibri" pitchFamily="34" charset="0"/>
                <a:ea typeface="Times New Roman"/>
                <a:cs typeface="Times New Roman"/>
              </a:rPr>
              <a:t>Education</a:t>
            </a:r>
            <a:endParaRPr lang="en-GB" sz="1100" dirty="0">
              <a:latin typeface="Calibri" pitchFamily="34" charset="0"/>
              <a:ea typeface="Times New Roman"/>
              <a:cs typeface="Times New Roman"/>
            </a:endParaRPr>
          </a:p>
          <a:p>
            <a:pPr marL="0" indent="0">
              <a:lnSpc>
                <a:spcPct val="115000"/>
              </a:lnSpc>
              <a:spcAft>
                <a:spcPts val="0"/>
              </a:spcAft>
              <a:buNone/>
            </a:pPr>
            <a:r>
              <a:rPr lang="en-GB" sz="1100" dirty="0">
                <a:solidFill>
                  <a:srgbClr val="000000"/>
                </a:solidFill>
                <a:latin typeface="Calibri" pitchFamily="34" charset="0"/>
                <a:ea typeface="Times New Roman"/>
                <a:cs typeface="Times New Roman"/>
              </a:rPr>
              <a:t>2002-4	Masters, </a:t>
            </a:r>
            <a:r>
              <a:rPr lang="en-GB" sz="1100" dirty="0" err="1">
                <a:solidFill>
                  <a:srgbClr val="000000"/>
                </a:solidFill>
                <a:latin typeface="Calibri" pitchFamily="34" charset="0"/>
                <a:ea typeface="Times New Roman"/>
                <a:cs typeface="Times New Roman"/>
              </a:rPr>
              <a:t>Goldsmithing</a:t>
            </a:r>
            <a:r>
              <a:rPr lang="en-GB" sz="1100" dirty="0">
                <a:solidFill>
                  <a:srgbClr val="000000"/>
                </a:solidFill>
                <a:latin typeface="Calibri" pitchFamily="34" charset="0"/>
                <a:ea typeface="Times New Roman"/>
                <a:cs typeface="Times New Roman"/>
              </a:rPr>
              <a:t> </a:t>
            </a:r>
            <a:r>
              <a:rPr lang="en-GB" sz="1100" dirty="0" err="1">
                <a:solidFill>
                  <a:srgbClr val="000000"/>
                </a:solidFill>
                <a:latin typeface="Calibri" pitchFamily="34" charset="0"/>
                <a:ea typeface="Times New Roman"/>
                <a:cs typeface="Times New Roman"/>
              </a:rPr>
              <a:t>Silversmithing</a:t>
            </a:r>
            <a:r>
              <a:rPr lang="en-GB" sz="1100" dirty="0">
                <a:solidFill>
                  <a:srgbClr val="000000"/>
                </a:solidFill>
                <a:latin typeface="Calibri" pitchFamily="34" charset="0"/>
                <a:ea typeface="Times New Roman"/>
                <a:cs typeface="Times New Roman"/>
              </a:rPr>
              <a:t> Metalwork and Jewellery. Royal College of Art</a:t>
            </a:r>
            <a:endParaRPr lang="en-GB" sz="1100" dirty="0">
              <a:latin typeface="Calibri" pitchFamily="34" charset="0"/>
              <a:ea typeface="Times New Roman"/>
              <a:cs typeface="Times New Roman"/>
            </a:endParaRPr>
          </a:p>
          <a:p>
            <a:pPr marL="0" indent="0">
              <a:lnSpc>
                <a:spcPct val="115000"/>
              </a:lnSpc>
              <a:spcAft>
                <a:spcPts val="0"/>
              </a:spcAft>
              <a:buNone/>
            </a:pPr>
            <a:r>
              <a:rPr lang="en-GB" sz="1100" dirty="0">
                <a:solidFill>
                  <a:srgbClr val="000000"/>
                </a:solidFill>
                <a:latin typeface="Calibri" pitchFamily="34" charset="0"/>
                <a:ea typeface="Times New Roman"/>
                <a:cs typeface="Times New Roman"/>
              </a:rPr>
              <a:t>2001-2	Postgraduate Training, </a:t>
            </a:r>
            <a:r>
              <a:rPr lang="en-GB" sz="1100" dirty="0" err="1">
                <a:solidFill>
                  <a:srgbClr val="000000"/>
                </a:solidFill>
                <a:latin typeface="Calibri" pitchFamily="34" charset="0"/>
                <a:ea typeface="Times New Roman"/>
                <a:cs typeface="Times New Roman"/>
              </a:rPr>
              <a:t>Bishopland</a:t>
            </a:r>
            <a:r>
              <a:rPr lang="en-GB" sz="1100" dirty="0">
                <a:solidFill>
                  <a:srgbClr val="000000"/>
                </a:solidFill>
                <a:latin typeface="Calibri" pitchFamily="34" charset="0"/>
                <a:ea typeface="Times New Roman"/>
                <a:cs typeface="Times New Roman"/>
              </a:rPr>
              <a:t> Workshops, Reading</a:t>
            </a:r>
            <a:endParaRPr lang="en-GB" sz="1100" dirty="0">
              <a:latin typeface="Calibri" pitchFamily="34" charset="0"/>
              <a:ea typeface="Times New Roman"/>
              <a:cs typeface="Times New Roman"/>
            </a:endParaRPr>
          </a:p>
          <a:p>
            <a:pPr marL="0" indent="0">
              <a:lnSpc>
                <a:spcPct val="115000"/>
              </a:lnSpc>
              <a:spcAft>
                <a:spcPts val="0"/>
              </a:spcAft>
              <a:buNone/>
            </a:pPr>
            <a:r>
              <a:rPr lang="en-GB" sz="1100" dirty="0">
                <a:solidFill>
                  <a:srgbClr val="000000"/>
                </a:solidFill>
                <a:latin typeface="Calibri" pitchFamily="34" charset="0"/>
                <a:ea typeface="Times New Roman"/>
                <a:cs typeface="Times New Roman"/>
              </a:rPr>
              <a:t>1997-01	BA </a:t>
            </a:r>
            <a:r>
              <a:rPr lang="en-GB" sz="1100" dirty="0" err="1">
                <a:solidFill>
                  <a:srgbClr val="000000"/>
                </a:solidFill>
                <a:latin typeface="Calibri" pitchFamily="34" charset="0"/>
                <a:ea typeface="Times New Roman"/>
                <a:cs typeface="Times New Roman"/>
              </a:rPr>
              <a:t>Hons</a:t>
            </a:r>
            <a:r>
              <a:rPr lang="en-GB" sz="1100" dirty="0">
                <a:solidFill>
                  <a:srgbClr val="000000"/>
                </a:solidFill>
                <a:latin typeface="Calibri" pitchFamily="34" charset="0"/>
                <a:ea typeface="Times New Roman"/>
                <a:cs typeface="Times New Roman"/>
              </a:rPr>
              <a:t>. </a:t>
            </a:r>
            <a:r>
              <a:rPr lang="en-GB" sz="1100" dirty="0" err="1">
                <a:solidFill>
                  <a:srgbClr val="000000"/>
                </a:solidFill>
                <a:latin typeface="Calibri" pitchFamily="34" charset="0"/>
                <a:ea typeface="Times New Roman"/>
                <a:cs typeface="Times New Roman"/>
              </a:rPr>
              <a:t>Silversmithing</a:t>
            </a:r>
            <a:r>
              <a:rPr lang="en-GB" sz="1100" dirty="0">
                <a:solidFill>
                  <a:srgbClr val="000000"/>
                </a:solidFill>
                <a:latin typeface="Calibri" pitchFamily="34" charset="0"/>
                <a:ea typeface="Times New Roman"/>
                <a:cs typeface="Times New Roman"/>
              </a:rPr>
              <a:t> and Jewellery – Glasgow School of Art</a:t>
            </a:r>
            <a:endParaRPr lang="en-GB" sz="1100" dirty="0">
              <a:latin typeface="Calibri" pitchFamily="34" charset="0"/>
              <a:ea typeface="Times New Roman"/>
              <a:cs typeface="Times New Roman"/>
            </a:endParaRPr>
          </a:p>
          <a:p>
            <a:pPr marL="0" indent="0">
              <a:lnSpc>
                <a:spcPct val="115000"/>
              </a:lnSpc>
              <a:spcAft>
                <a:spcPts val="0"/>
              </a:spcAft>
              <a:buNone/>
            </a:pPr>
            <a:r>
              <a:rPr lang="en-GB" sz="1100" dirty="0">
                <a:solidFill>
                  <a:srgbClr val="000000"/>
                </a:solidFill>
                <a:latin typeface="Calibri" pitchFamily="34" charset="0"/>
                <a:ea typeface="Times New Roman"/>
                <a:cs typeface="Times New Roman"/>
              </a:rPr>
              <a:t>1996-7	Preparation Course, Visual Arts Studios, </a:t>
            </a:r>
            <a:r>
              <a:rPr lang="en-GB" sz="1100" dirty="0" err="1">
                <a:solidFill>
                  <a:srgbClr val="000000"/>
                </a:solidFill>
                <a:latin typeface="Calibri" pitchFamily="34" charset="0"/>
                <a:ea typeface="Times New Roman"/>
                <a:cs typeface="Times New Roman"/>
              </a:rPr>
              <a:t>glasgow</a:t>
            </a:r>
            <a:endParaRPr lang="en-GB" sz="1100" dirty="0">
              <a:latin typeface="Calibri" pitchFamily="34" charset="0"/>
              <a:ea typeface="Times New Roman"/>
              <a:cs typeface="Times New Roman"/>
            </a:endParaRPr>
          </a:p>
          <a:p>
            <a:pPr marL="0" indent="0">
              <a:lnSpc>
                <a:spcPct val="115000"/>
              </a:lnSpc>
              <a:spcAft>
                <a:spcPts val="0"/>
              </a:spcAft>
              <a:buNone/>
            </a:pPr>
            <a:r>
              <a:rPr lang="en-GB" sz="1100" b="1" dirty="0">
                <a:solidFill>
                  <a:srgbClr val="000000"/>
                </a:solidFill>
                <a:latin typeface="Calibri" pitchFamily="34" charset="0"/>
                <a:ea typeface="Times New Roman"/>
                <a:cs typeface="Times New Roman"/>
              </a:rPr>
              <a:t> </a:t>
            </a:r>
            <a:endParaRPr lang="en-GB" sz="1100" dirty="0">
              <a:latin typeface="Calibri" pitchFamily="34" charset="0"/>
              <a:ea typeface="Times New Roman"/>
              <a:cs typeface="Times New Roman"/>
            </a:endParaRPr>
          </a:p>
          <a:p>
            <a:pPr marL="0" indent="0">
              <a:lnSpc>
                <a:spcPct val="115000"/>
              </a:lnSpc>
              <a:spcAft>
                <a:spcPts val="0"/>
              </a:spcAft>
              <a:buNone/>
            </a:pPr>
            <a:r>
              <a:rPr lang="en-GB" sz="1100" b="1" dirty="0">
                <a:solidFill>
                  <a:srgbClr val="000000"/>
                </a:solidFill>
                <a:latin typeface="Calibri" pitchFamily="34" charset="0"/>
                <a:ea typeface="Times New Roman"/>
                <a:cs typeface="Times New Roman"/>
              </a:rPr>
              <a:t>Professional Practice</a:t>
            </a:r>
            <a:endParaRPr lang="en-GB" sz="1100" dirty="0">
              <a:latin typeface="Calibri" pitchFamily="34" charset="0"/>
              <a:ea typeface="Times New Roman"/>
              <a:cs typeface="Times New Roman"/>
            </a:endParaRPr>
          </a:p>
          <a:p>
            <a:pPr marL="0" indent="0">
              <a:lnSpc>
                <a:spcPct val="115000"/>
              </a:lnSpc>
              <a:spcAft>
                <a:spcPts val="0"/>
              </a:spcAft>
              <a:buNone/>
            </a:pPr>
            <a:r>
              <a:rPr lang="en-GB" sz="1100" dirty="0" smtClean="0">
                <a:solidFill>
                  <a:srgbClr val="000000"/>
                </a:solidFill>
                <a:latin typeface="Calibri" pitchFamily="34" charset="0"/>
                <a:ea typeface="Times New Roman"/>
                <a:cs typeface="Times New Roman"/>
              </a:rPr>
              <a:t>Senior </a:t>
            </a:r>
            <a:r>
              <a:rPr lang="en-GB" sz="1100" dirty="0">
                <a:solidFill>
                  <a:srgbClr val="000000"/>
                </a:solidFill>
                <a:latin typeface="Calibri" pitchFamily="34" charset="0"/>
                <a:ea typeface="Times New Roman"/>
                <a:cs typeface="Times New Roman"/>
              </a:rPr>
              <a:t>Lecturer in Jewellery, The Sir John Cass School of Art, Media and Design</a:t>
            </a:r>
            <a:endParaRPr lang="en-GB" sz="1100" dirty="0">
              <a:latin typeface="Calibri" pitchFamily="34" charset="0"/>
              <a:ea typeface="Times New Roman"/>
              <a:cs typeface="Times New Roman"/>
            </a:endParaRPr>
          </a:p>
          <a:p>
            <a:pPr marL="0" indent="0">
              <a:lnSpc>
                <a:spcPct val="115000"/>
              </a:lnSpc>
              <a:spcAft>
                <a:spcPts val="0"/>
              </a:spcAft>
              <a:buNone/>
            </a:pPr>
            <a:r>
              <a:rPr lang="en-GB" sz="1100" dirty="0" smtClean="0">
                <a:solidFill>
                  <a:srgbClr val="000000"/>
                </a:solidFill>
                <a:latin typeface="Calibri" pitchFamily="34" charset="0"/>
                <a:ea typeface="Times New Roman"/>
                <a:cs typeface="Times New Roman"/>
              </a:rPr>
              <a:t>London </a:t>
            </a:r>
            <a:r>
              <a:rPr lang="en-GB" sz="1100" dirty="0">
                <a:solidFill>
                  <a:srgbClr val="000000"/>
                </a:solidFill>
                <a:latin typeface="Calibri" pitchFamily="34" charset="0"/>
                <a:ea typeface="Times New Roman"/>
                <a:cs typeface="Times New Roman"/>
              </a:rPr>
              <a:t>Metropolitan University</a:t>
            </a:r>
            <a:endParaRPr lang="en-GB" sz="1100" dirty="0">
              <a:latin typeface="Calibri" pitchFamily="34" charset="0"/>
              <a:ea typeface="Times New Roman"/>
              <a:cs typeface="Times New Roman"/>
            </a:endParaRPr>
          </a:p>
          <a:p>
            <a:pPr marL="0" indent="0">
              <a:lnSpc>
                <a:spcPct val="115000"/>
              </a:lnSpc>
              <a:spcAft>
                <a:spcPts val="0"/>
              </a:spcAft>
              <a:buNone/>
            </a:pPr>
            <a:r>
              <a:rPr lang="en-GB" sz="1100" b="1" dirty="0">
                <a:solidFill>
                  <a:srgbClr val="000000"/>
                </a:solidFill>
                <a:latin typeface="Calibri" pitchFamily="34" charset="0"/>
                <a:ea typeface="Times New Roman"/>
                <a:cs typeface="Times New Roman"/>
              </a:rPr>
              <a:t> </a:t>
            </a:r>
            <a:endParaRPr lang="en-GB" sz="1100" dirty="0">
              <a:latin typeface="Calibri" pitchFamily="34" charset="0"/>
              <a:ea typeface="Times New Roman"/>
              <a:cs typeface="Times New Roman"/>
            </a:endParaRPr>
          </a:p>
          <a:p>
            <a:pPr marL="0" indent="0">
              <a:lnSpc>
                <a:spcPct val="115000"/>
              </a:lnSpc>
              <a:spcAft>
                <a:spcPts val="0"/>
              </a:spcAft>
              <a:buNone/>
            </a:pPr>
            <a:r>
              <a:rPr lang="en-GB" sz="1100" b="1" dirty="0">
                <a:solidFill>
                  <a:srgbClr val="000000"/>
                </a:solidFill>
                <a:latin typeface="Calibri" pitchFamily="34" charset="0"/>
                <a:ea typeface="Times New Roman"/>
                <a:cs typeface="Times New Roman"/>
              </a:rPr>
              <a:t>Awards</a:t>
            </a:r>
            <a:endParaRPr lang="en-GB" sz="1100" dirty="0">
              <a:latin typeface="Calibri" pitchFamily="34" charset="0"/>
              <a:ea typeface="Times New Roman"/>
              <a:cs typeface="Times New Roman"/>
            </a:endParaRPr>
          </a:p>
          <a:p>
            <a:pPr marL="0" indent="0">
              <a:lnSpc>
                <a:spcPct val="115000"/>
              </a:lnSpc>
              <a:spcAft>
                <a:spcPts val="0"/>
              </a:spcAft>
              <a:buNone/>
            </a:pPr>
            <a:r>
              <a:rPr lang="en-GB" sz="1100" dirty="0">
                <a:solidFill>
                  <a:srgbClr val="000000"/>
                </a:solidFill>
                <a:latin typeface="Calibri" pitchFamily="34" charset="0"/>
                <a:ea typeface="Times New Roman"/>
                <a:cs typeface="Times New Roman"/>
              </a:rPr>
              <a:t>2004	New Designer of the Year, BDC</a:t>
            </a:r>
            <a:endParaRPr lang="en-GB" sz="1100" dirty="0">
              <a:latin typeface="Calibri" pitchFamily="34" charset="0"/>
              <a:ea typeface="Times New Roman"/>
              <a:cs typeface="Times New Roman"/>
            </a:endParaRPr>
          </a:p>
          <a:p>
            <a:pPr marL="0" indent="0">
              <a:lnSpc>
                <a:spcPct val="115000"/>
              </a:lnSpc>
              <a:spcAft>
                <a:spcPts val="0"/>
              </a:spcAft>
              <a:buNone/>
            </a:pPr>
            <a:r>
              <a:rPr lang="en-GB" sz="1100" dirty="0" smtClean="0">
                <a:solidFill>
                  <a:srgbClr val="000000"/>
                </a:solidFill>
                <a:latin typeface="Calibri" pitchFamily="34" charset="0"/>
                <a:ea typeface="Times New Roman"/>
                <a:cs typeface="Times New Roman"/>
              </a:rPr>
              <a:t>Harley </a:t>
            </a:r>
            <a:r>
              <a:rPr lang="en-GB" sz="1100" dirty="0">
                <a:solidFill>
                  <a:srgbClr val="000000"/>
                </a:solidFill>
                <a:latin typeface="Calibri" pitchFamily="34" charset="0"/>
                <a:ea typeface="Times New Roman"/>
                <a:cs typeface="Times New Roman"/>
              </a:rPr>
              <a:t>Foundation Award, Harley Foundation</a:t>
            </a:r>
            <a:endParaRPr lang="en-GB" sz="1100" dirty="0">
              <a:latin typeface="Calibri" pitchFamily="34" charset="0"/>
              <a:ea typeface="Times New Roman"/>
              <a:cs typeface="Times New Roman"/>
            </a:endParaRPr>
          </a:p>
          <a:p>
            <a:pPr marL="0" indent="0">
              <a:lnSpc>
                <a:spcPct val="115000"/>
              </a:lnSpc>
              <a:spcAft>
                <a:spcPts val="0"/>
              </a:spcAft>
              <a:buNone/>
            </a:pPr>
            <a:r>
              <a:rPr lang="en-GB" sz="1100" dirty="0" smtClean="0">
                <a:solidFill>
                  <a:srgbClr val="000000"/>
                </a:solidFill>
                <a:latin typeface="Calibri" pitchFamily="34" charset="0"/>
                <a:ea typeface="Times New Roman"/>
                <a:cs typeface="Times New Roman"/>
              </a:rPr>
              <a:t>The </a:t>
            </a:r>
            <a:r>
              <a:rPr lang="en-GB" sz="1100" dirty="0" err="1">
                <a:solidFill>
                  <a:srgbClr val="000000"/>
                </a:solidFill>
                <a:latin typeface="Calibri" pitchFamily="34" charset="0"/>
                <a:ea typeface="Times New Roman"/>
                <a:cs typeface="Times New Roman"/>
              </a:rPr>
              <a:t>Grima</a:t>
            </a:r>
            <a:r>
              <a:rPr lang="en-GB" sz="1100" dirty="0">
                <a:solidFill>
                  <a:srgbClr val="000000"/>
                </a:solidFill>
                <a:latin typeface="Calibri" pitchFamily="34" charset="0"/>
                <a:ea typeface="Times New Roman"/>
                <a:cs typeface="Times New Roman"/>
              </a:rPr>
              <a:t> Award, World gold Council</a:t>
            </a:r>
            <a:endParaRPr lang="en-GB" sz="1100" dirty="0">
              <a:latin typeface="Calibri" pitchFamily="34" charset="0"/>
              <a:ea typeface="Times New Roman"/>
              <a:cs typeface="Times New Roman"/>
            </a:endParaRPr>
          </a:p>
          <a:p>
            <a:pPr marL="0" indent="0">
              <a:buNone/>
            </a:pP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a:solidFill>
                  <a:prstClr val="black"/>
                </a:solidFill>
              </a:rPr>
              <a:t>David Goodwin</a:t>
            </a:r>
            <a:br>
              <a:rPr lang="en-US" sz="1600" dirty="0">
                <a:solidFill>
                  <a:prstClr val="black"/>
                </a:solidFill>
              </a:rPr>
            </a:br>
            <a:r>
              <a:rPr lang="en-US" sz="1600" dirty="0">
                <a:solidFill>
                  <a:prstClr val="black"/>
                </a:solidFill>
              </a:rPr>
              <a:t>Educated Glasgow and London, lives London</a:t>
            </a:r>
            <a:endParaRPr lang="en-US" sz="3600" dirty="0"/>
          </a:p>
        </p:txBody>
      </p:sp>
      <p:pic>
        <p:nvPicPr>
          <p:cNvPr id="4" name="Content Placeholder 3" descr="davidgoodwin5rings2.jpg"/>
          <p:cNvPicPr>
            <a:picLocks noGrp="1" noChangeAspect="1"/>
          </p:cNvPicPr>
          <p:nvPr>
            <p:ph idx="1"/>
          </p:nvPr>
        </p:nvPicPr>
        <p:blipFill>
          <a:blip r:embed="rId2"/>
          <a:srcRect l="-18972" r="-18972"/>
          <a:stretch>
            <a:fillRect/>
          </a:stretch>
        </p:blip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David Goodwin</a:t>
            </a:r>
            <a:br>
              <a:rPr lang="en-US" sz="1600" dirty="0">
                <a:solidFill>
                  <a:prstClr val="black"/>
                </a:solidFill>
              </a:rPr>
            </a:br>
            <a:r>
              <a:rPr lang="en-US" sz="1600" dirty="0">
                <a:solidFill>
                  <a:prstClr val="black"/>
                </a:solidFill>
              </a:rPr>
              <a:t>Educated Glasgow and London, lives London</a:t>
            </a:r>
            <a:endParaRPr lang="en-US" dirty="0"/>
          </a:p>
        </p:txBody>
      </p:sp>
      <p:pic>
        <p:nvPicPr>
          <p:cNvPr id="4" name="Content Placeholder 3" descr="davidgoodwinpearlring2.jpg"/>
          <p:cNvPicPr>
            <a:picLocks noGrp="1" noChangeAspect="1"/>
          </p:cNvPicPr>
          <p:nvPr>
            <p:ph idx="1"/>
          </p:nvPr>
        </p:nvPicPr>
        <p:blipFill>
          <a:blip r:embed="rId2"/>
          <a:srcRect l="-45512" r="-45512"/>
          <a:stretch>
            <a:fillRect/>
          </a:stretch>
        </p:blip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David Goodwin</a:t>
            </a:r>
            <a:br>
              <a:rPr lang="en-US" sz="1600" dirty="0">
                <a:solidFill>
                  <a:prstClr val="black"/>
                </a:solidFill>
              </a:rPr>
            </a:br>
            <a:r>
              <a:rPr lang="en-US" sz="1600" dirty="0">
                <a:solidFill>
                  <a:prstClr val="black"/>
                </a:solidFill>
              </a:rPr>
              <a:t>Educated Glasgow and London, lives London</a:t>
            </a:r>
            <a:endParaRPr lang="en-US" dirty="0"/>
          </a:p>
        </p:txBody>
      </p:sp>
      <p:pic>
        <p:nvPicPr>
          <p:cNvPr id="4" name="Content Placeholder 3" descr="davidgoodwinring.jpg"/>
          <p:cNvPicPr>
            <a:picLocks noGrp="1" noChangeAspect="1"/>
          </p:cNvPicPr>
          <p:nvPr>
            <p:ph idx="1"/>
          </p:nvPr>
        </p:nvPicPr>
        <p:blipFill>
          <a:blip r:embed="rId2"/>
          <a:srcRect l="-60660" r="-60660"/>
          <a:stretch>
            <a:fillRect/>
          </a:stretch>
        </p:blip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Christian Hall</a:t>
            </a:r>
            <a:br>
              <a:rPr lang="en-US" sz="1600" dirty="0" smtClean="0"/>
            </a:br>
            <a:r>
              <a:rPr lang="en-US" sz="1600" dirty="0" smtClean="0"/>
              <a:t>Educated Sydney, lives Adelaide</a:t>
            </a:r>
            <a:endParaRPr lang="en-US" sz="1600" dirty="0"/>
          </a:p>
        </p:txBody>
      </p:sp>
      <p:sp>
        <p:nvSpPr>
          <p:cNvPr id="5" name="Content Placeholder 4"/>
          <p:cNvSpPr>
            <a:spLocks noGrp="1"/>
          </p:cNvSpPr>
          <p:nvPr>
            <p:ph idx="1"/>
          </p:nvPr>
        </p:nvSpPr>
        <p:spPr/>
        <p:txBody>
          <a:bodyPr>
            <a:normAutofit/>
          </a:bodyPr>
          <a:lstStyle/>
          <a:p>
            <a:pPr marL="0" marR="476885" indent="0" algn="just">
              <a:spcAft>
                <a:spcPts val="0"/>
              </a:spcAft>
              <a:buNone/>
            </a:pPr>
            <a:r>
              <a:rPr lang="en-AU" sz="1100" b="1" dirty="0" smtClean="0">
                <a:latin typeface="+mj-lt"/>
                <a:ea typeface="Times New Roman"/>
              </a:rPr>
              <a:t>Education</a:t>
            </a:r>
          </a:p>
          <a:p>
            <a:pPr marL="0" marR="476885" indent="0" algn="just">
              <a:spcAft>
                <a:spcPts val="0"/>
              </a:spcAft>
              <a:buNone/>
            </a:pPr>
            <a:endParaRPr lang="en-AU" sz="1100" b="1" dirty="0" smtClean="0">
              <a:latin typeface="+mj-lt"/>
              <a:ea typeface="Times New Roman"/>
            </a:endParaRPr>
          </a:p>
          <a:p>
            <a:pPr marL="0" marR="476885" indent="0" algn="just">
              <a:spcAft>
                <a:spcPts val="0"/>
              </a:spcAft>
              <a:buNone/>
            </a:pPr>
            <a:r>
              <a:rPr lang="en-AU" sz="1100" b="1" dirty="0" smtClean="0">
                <a:latin typeface="+mj-lt"/>
                <a:ea typeface="Times New Roman"/>
              </a:rPr>
              <a:t>2003</a:t>
            </a:r>
            <a:r>
              <a:rPr lang="en-AU" sz="1100" dirty="0">
                <a:latin typeface="+mj-lt"/>
                <a:ea typeface="Times New Roman"/>
              </a:rPr>
              <a:t>	Master of Visual Arts, Sydney College of the Arts, University of Sydney</a:t>
            </a:r>
            <a:endParaRPr lang="en-GB" sz="1100" dirty="0">
              <a:latin typeface="+mj-lt"/>
              <a:ea typeface="Times New Roman"/>
            </a:endParaRPr>
          </a:p>
          <a:p>
            <a:pPr marL="0" marR="476885" indent="0" algn="just">
              <a:spcAft>
                <a:spcPts val="0"/>
              </a:spcAft>
              <a:buNone/>
            </a:pPr>
            <a:r>
              <a:rPr lang="en-AU" sz="1100" b="1" dirty="0" smtClean="0">
                <a:latin typeface="+mj-lt"/>
                <a:ea typeface="Times New Roman"/>
              </a:rPr>
              <a:t>1998</a:t>
            </a:r>
            <a:r>
              <a:rPr lang="en-AU" sz="1100" dirty="0" smtClean="0">
                <a:latin typeface="+mj-lt"/>
                <a:ea typeface="Times New Roman"/>
              </a:rPr>
              <a:t>	Bachelor </a:t>
            </a:r>
            <a:r>
              <a:rPr lang="en-AU" sz="1100" dirty="0">
                <a:latin typeface="+mj-lt"/>
                <a:ea typeface="Times New Roman"/>
              </a:rPr>
              <a:t>of Visual Arts, First Class Honours, Jewellery and Object Design, Sydney College of the Arts, University of </a:t>
            </a:r>
            <a:r>
              <a:rPr lang="en-AU" sz="1100" dirty="0" smtClean="0">
                <a:latin typeface="+mj-lt"/>
                <a:ea typeface="Times New Roman"/>
              </a:rPr>
              <a:t>Sydney</a:t>
            </a:r>
            <a:endParaRPr lang="en-GB" sz="1100" dirty="0">
              <a:latin typeface="+mj-lt"/>
              <a:ea typeface="Times New Roman"/>
            </a:endParaRPr>
          </a:p>
          <a:p>
            <a:pPr marL="0" marR="476885" indent="0" algn="just">
              <a:spcAft>
                <a:spcPts val="0"/>
              </a:spcAft>
              <a:buNone/>
            </a:pPr>
            <a:endParaRPr lang="en-US" sz="1100" b="1" dirty="0" smtClean="0">
              <a:latin typeface="+mj-lt"/>
              <a:cs typeface="Times New Roman"/>
            </a:endParaRPr>
          </a:p>
          <a:p>
            <a:pPr marL="0" marR="476885" indent="0" algn="just">
              <a:spcAft>
                <a:spcPts val="0"/>
              </a:spcAft>
              <a:buNone/>
            </a:pPr>
            <a:r>
              <a:rPr lang="en-US" sz="1100" b="1" dirty="0" smtClean="0">
                <a:latin typeface="+mj-lt"/>
                <a:cs typeface="Times New Roman"/>
              </a:rPr>
              <a:t>Solo Exhibitions</a:t>
            </a:r>
            <a:endParaRPr lang="en-GB" sz="1100" b="1" dirty="0" smtClean="0">
              <a:latin typeface="+mj-lt"/>
              <a:cs typeface="Times New Roman"/>
            </a:endParaRPr>
          </a:p>
          <a:p>
            <a:pPr marL="0" marR="476885" indent="0" algn="just">
              <a:spcAft>
                <a:spcPts val="0"/>
              </a:spcAft>
              <a:buNone/>
            </a:pPr>
            <a:r>
              <a:rPr lang="en-AU" sz="1100" dirty="0">
                <a:latin typeface="+mj-lt"/>
                <a:ea typeface="Times New Roman"/>
              </a:rPr>
              <a:t> </a:t>
            </a:r>
            <a:endParaRPr lang="en-GB" sz="1100" dirty="0">
              <a:latin typeface="+mj-lt"/>
              <a:ea typeface="Times New Roman"/>
            </a:endParaRPr>
          </a:p>
          <a:p>
            <a:pPr marL="0" marR="476885" indent="0" algn="just">
              <a:spcAft>
                <a:spcPts val="0"/>
              </a:spcAft>
              <a:buNone/>
            </a:pPr>
            <a:r>
              <a:rPr lang="en-AU" sz="1100" b="1" dirty="0">
                <a:latin typeface="+mj-lt"/>
                <a:ea typeface="Times New Roman"/>
              </a:rPr>
              <a:t>2010	</a:t>
            </a:r>
            <a:r>
              <a:rPr lang="en-AU" sz="1100" i="1" dirty="0" err="1">
                <a:latin typeface="+mj-lt"/>
                <a:ea typeface="Times New Roman"/>
              </a:rPr>
              <a:t>AirCraft</a:t>
            </a:r>
            <a:r>
              <a:rPr lang="en-AU" sz="1100" i="1" dirty="0">
                <a:latin typeface="+mj-lt"/>
                <a:ea typeface="Times New Roman"/>
              </a:rPr>
              <a:t>,</a:t>
            </a:r>
            <a:r>
              <a:rPr lang="en-AU" sz="1100" dirty="0">
                <a:latin typeface="+mj-lt"/>
                <a:ea typeface="Times New Roman"/>
              </a:rPr>
              <a:t> </a:t>
            </a:r>
            <a:r>
              <a:rPr lang="en-AU" sz="1100" dirty="0" err="1">
                <a:latin typeface="+mj-lt"/>
                <a:ea typeface="Times New Roman"/>
              </a:rPr>
              <a:t>JamFactory</a:t>
            </a:r>
            <a:r>
              <a:rPr lang="en-AU" sz="1100" dirty="0">
                <a:latin typeface="+mj-lt"/>
                <a:ea typeface="Times New Roman"/>
              </a:rPr>
              <a:t>, Centre for Craft and Design, </a:t>
            </a:r>
            <a:r>
              <a:rPr lang="en-AU" sz="1100" dirty="0" err="1">
                <a:latin typeface="+mj-lt"/>
                <a:ea typeface="Times New Roman"/>
              </a:rPr>
              <a:t>Studioworks</a:t>
            </a:r>
            <a:r>
              <a:rPr lang="en-AU" sz="1100" dirty="0">
                <a:latin typeface="+mj-lt"/>
                <a:ea typeface="Times New Roman"/>
              </a:rPr>
              <a:t> Retail Gallery, Adelaide</a:t>
            </a:r>
            <a:endParaRPr lang="en-GB" sz="1100" dirty="0">
              <a:latin typeface="+mj-lt"/>
              <a:ea typeface="Times New Roman"/>
            </a:endParaRPr>
          </a:p>
          <a:p>
            <a:pPr marL="0" marR="476885" indent="0" algn="just">
              <a:spcAft>
                <a:spcPts val="0"/>
              </a:spcAft>
              <a:buNone/>
            </a:pPr>
            <a:r>
              <a:rPr lang="en-AU" sz="1100" b="1" dirty="0">
                <a:latin typeface="+mj-lt"/>
                <a:ea typeface="Times New Roman"/>
              </a:rPr>
              <a:t>2007	</a:t>
            </a:r>
            <a:r>
              <a:rPr lang="en-AU" sz="1100" i="1" dirty="0">
                <a:latin typeface="+mj-lt"/>
                <a:ea typeface="Times New Roman"/>
              </a:rPr>
              <a:t>Transmission, </a:t>
            </a:r>
            <a:r>
              <a:rPr lang="en-AU" sz="1100" dirty="0" err="1">
                <a:latin typeface="+mj-lt"/>
                <a:ea typeface="Times New Roman"/>
              </a:rPr>
              <a:t>JamFactory</a:t>
            </a:r>
            <a:r>
              <a:rPr lang="en-AU" sz="1100" dirty="0">
                <a:latin typeface="+mj-lt"/>
                <a:ea typeface="Times New Roman"/>
              </a:rPr>
              <a:t>, Centre for Craft and Design, Galley Two, Adelaide</a:t>
            </a:r>
            <a:endParaRPr lang="en-GB" sz="1100" dirty="0">
              <a:latin typeface="+mj-lt"/>
              <a:ea typeface="Times New Roman"/>
            </a:endParaRPr>
          </a:p>
          <a:p>
            <a:pPr marL="0" marR="476885" indent="0" algn="just">
              <a:spcAft>
                <a:spcPts val="0"/>
              </a:spcAft>
              <a:buNone/>
            </a:pPr>
            <a:r>
              <a:rPr lang="en-AU" sz="1100" b="1" dirty="0">
                <a:latin typeface="+mj-lt"/>
                <a:ea typeface="Times New Roman"/>
              </a:rPr>
              <a:t>2006	</a:t>
            </a:r>
            <a:r>
              <a:rPr lang="en-AU" sz="1100" i="1" dirty="0">
                <a:latin typeface="+mj-lt"/>
                <a:ea typeface="Times New Roman"/>
              </a:rPr>
              <a:t>Aerial Manoeuvres, </a:t>
            </a:r>
            <a:r>
              <a:rPr lang="en-AU" sz="1100" dirty="0" err="1">
                <a:latin typeface="+mj-lt"/>
                <a:ea typeface="Times New Roman"/>
              </a:rPr>
              <a:t>JamFactory</a:t>
            </a:r>
            <a:r>
              <a:rPr lang="en-AU" sz="1100" dirty="0">
                <a:latin typeface="+mj-lt"/>
                <a:ea typeface="Times New Roman"/>
              </a:rPr>
              <a:t>, Centre for Craft and Design, Purple Space, Adelaide </a:t>
            </a:r>
            <a:endParaRPr lang="en-GB" sz="1100" dirty="0">
              <a:latin typeface="+mj-lt"/>
              <a:ea typeface="Times New Roman"/>
            </a:endParaRPr>
          </a:p>
          <a:p>
            <a:pPr marL="0" marR="476885" indent="0" algn="just">
              <a:spcAft>
                <a:spcPts val="0"/>
              </a:spcAft>
              <a:buNone/>
            </a:pPr>
            <a:r>
              <a:rPr lang="en-AU" sz="1100" b="1" dirty="0">
                <a:latin typeface="+mj-lt"/>
                <a:ea typeface="Times New Roman"/>
              </a:rPr>
              <a:t>2005	</a:t>
            </a:r>
            <a:r>
              <a:rPr lang="en-AU" sz="1100" i="1" dirty="0">
                <a:latin typeface="+mj-lt"/>
                <a:ea typeface="Times New Roman"/>
              </a:rPr>
              <a:t>Domestic Departure,</a:t>
            </a:r>
            <a:r>
              <a:rPr lang="en-AU" sz="1100" dirty="0">
                <a:latin typeface="+mj-lt"/>
                <a:ea typeface="Times New Roman"/>
              </a:rPr>
              <a:t> Object: Australian Centre for Craft &amp; Design, Project Space, Sydney</a:t>
            </a:r>
            <a:endParaRPr lang="en-GB" sz="1100" dirty="0">
              <a:latin typeface="+mj-lt"/>
              <a:ea typeface="Times New Roman"/>
            </a:endParaRPr>
          </a:p>
          <a:p>
            <a:pPr marL="0" marR="476885" indent="0" algn="just">
              <a:spcAft>
                <a:spcPts val="0"/>
              </a:spcAft>
              <a:buNone/>
            </a:pPr>
            <a:r>
              <a:rPr lang="en-AU" sz="1100" b="1" dirty="0">
                <a:latin typeface="+mj-lt"/>
                <a:ea typeface="Times New Roman"/>
              </a:rPr>
              <a:t>2003	</a:t>
            </a:r>
            <a:r>
              <a:rPr lang="en-AU" sz="1100" dirty="0">
                <a:latin typeface="+mj-lt"/>
                <a:ea typeface="Times New Roman"/>
              </a:rPr>
              <a:t>	</a:t>
            </a:r>
            <a:r>
              <a:rPr lang="en-AU" sz="1100" i="1" dirty="0">
                <a:latin typeface="+mj-lt"/>
                <a:ea typeface="Times New Roman"/>
              </a:rPr>
              <a:t>MVA Exhibition,</a:t>
            </a:r>
            <a:r>
              <a:rPr lang="en-AU" sz="1100" dirty="0">
                <a:latin typeface="+mj-lt"/>
                <a:ea typeface="Times New Roman"/>
              </a:rPr>
              <a:t> Sydney College of the Arts Gallery, Sydney</a:t>
            </a:r>
            <a:endParaRPr lang="en-GB" sz="1100" dirty="0">
              <a:latin typeface="+mj-lt"/>
              <a:ea typeface="Times New Roman"/>
            </a:endParaRPr>
          </a:p>
          <a:p>
            <a:pPr marL="0" indent="0">
              <a:buNone/>
            </a:pP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a:solidFill>
                  <a:prstClr val="black"/>
                </a:solidFill>
              </a:rPr>
              <a:t>Christian Hall</a:t>
            </a:r>
            <a:br>
              <a:rPr lang="en-US" sz="1600" dirty="0">
                <a:solidFill>
                  <a:prstClr val="black"/>
                </a:solidFill>
              </a:rPr>
            </a:br>
            <a:r>
              <a:rPr lang="en-US" sz="1600" dirty="0">
                <a:solidFill>
                  <a:prstClr val="black"/>
                </a:solidFill>
              </a:rPr>
              <a:t>Educated Sydney, lives Adelaide</a:t>
            </a:r>
            <a:endParaRPr lang="en-US" sz="3600" dirty="0"/>
          </a:p>
        </p:txBody>
      </p:sp>
      <p:pic>
        <p:nvPicPr>
          <p:cNvPr id="4" name="Content Placeholder 3" descr="christianhall5brooches.jpg"/>
          <p:cNvPicPr>
            <a:picLocks noGrp="1" noChangeAspect="1"/>
          </p:cNvPicPr>
          <p:nvPr>
            <p:ph idx="1"/>
          </p:nvPr>
        </p:nvPicPr>
        <p:blipFill>
          <a:blip r:embed="rId2"/>
          <a:srcRect t="-16286" b="-16286"/>
          <a:stretch>
            <a:fillRect/>
          </a:stretch>
        </p:blip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Christian Hall</a:t>
            </a:r>
            <a:br>
              <a:rPr lang="en-US" sz="1600" dirty="0">
                <a:solidFill>
                  <a:prstClr val="black"/>
                </a:solidFill>
              </a:rPr>
            </a:br>
            <a:r>
              <a:rPr lang="en-US" sz="1600" dirty="0">
                <a:solidFill>
                  <a:prstClr val="black"/>
                </a:solidFill>
              </a:rPr>
              <a:t>Educated Sydney, lives Adelaide</a:t>
            </a:r>
            <a:endParaRPr lang="en-US" dirty="0"/>
          </a:p>
        </p:txBody>
      </p:sp>
      <p:pic>
        <p:nvPicPr>
          <p:cNvPr id="4" name="Content Placeholder 3" descr="christianhallsat1brooch.jpg"/>
          <p:cNvPicPr>
            <a:picLocks noGrp="1" noChangeAspect="1"/>
          </p:cNvPicPr>
          <p:nvPr>
            <p:ph idx="1"/>
          </p:nvPr>
        </p:nvPicPr>
        <p:blipFill>
          <a:blip r:embed="rId2"/>
          <a:srcRect l="-35622" r="-35622"/>
          <a:stretch>
            <a:fillRect/>
          </a:stretch>
        </p:blip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Christian Hall</a:t>
            </a:r>
            <a:br>
              <a:rPr lang="en-US" sz="1600" dirty="0">
                <a:solidFill>
                  <a:prstClr val="black"/>
                </a:solidFill>
              </a:rPr>
            </a:br>
            <a:r>
              <a:rPr lang="en-US" sz="1600" dirty="0">
                <a:solidFill>
                  <a:prstClr val="black"/>
                </a:solidFill>
              </a:rPr>
              <a:t>Educated Sydney, lives Adelaide</a:t>
            </a:r>
            <a:endParaRPr lang="en-US" dirty="0"/>
          </a:p>
        </p:txBody>
      </p:sp>
      <p:pic>
        <p:nvPicPr>
          <p:cNvPr id="4" name="Content Placeholder 3" descr="christianhallbrooch3.jpg"/>
          <p:cNvPicPr>
            <a:picLocks noGrp="1" noChangeAspect="1"/>
          </p:cNvPicPr>
          <p:nvPr>
            <p:ph idx="1"/>
          </p:nvPr>
        </p:nvPicPr>
        <p:blipFill>
          <a:blip r:embed="rId2"/>
          <a:srcRect l="-16665" r="-16665"/>
          <a:stretch>
            <a:fillRect/>
          </a:stretch>
        </p:blip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Andrew Lamb</a:t>
            </a:r>
            <a:br>
              <a:rPr lang="en-US" sz="1600" dirty="0">
                <a:solidFill>
                  <a:prstClr val="black"/>
                </a:solidFill>
              </a:rPr>
            </a:br>
            <a:r>
              <a:rPr lang="en-US" sz="1600" dirty="0">
                <a:solidFill>
                  <a:prstClr val="black"/>
                </a:solidFill>
              </a:rPr>
              <a:t>Educated Edinburgh and London, lives Edinburgh</a:t>
            </a:r>
            <a:endParaRPr lang="en-US" dirty="0"/>
          </a:p>
        </p:txBody>
      </p:sp>
      <p:pic>
        <p:nvPicPr>
          <p:cNvPr id="4" name="Content Placeholder 3" descr="andrewlambneckpiece.jpg"/>
          <p:cNvPicPr>
            <a:picLocks noGrp="1" noChangeAspect="1"/>
          </p:cNvPicPr>
          <p:nvPr>
            <p:ph idx="1"/>
          </p:nvPr>
        </p:nvPicPr>
        <p:blipFill>
          <a:blip r:embed="rId2"/>
          <a:srcRect t="-15338" b="-15338"/>
          <a:stretch>
            <a:fillRect/>
          </a:stretch>
        </p:blip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Andrew Lamb</a:t>
            </a:r>
            <a:br>
              <a:rPr lang="en-US" sz="1600" dirty="0">
                <a:solidFill>
                  <a:prstClr val="black"/>
                </a:solidFill>
              </a:rPr>
            </a:br>
            <a:r>
              <a:rPr lang="en-US" sz="1600" dirty="0">
                <a:solidFill>
                  <a:prstClr val="black"/>
                </a:solidFill>
              </a:rPr>
              <a:t>Educated Edinburgh and London, lives Edinburgh</a:t>
            </a:r>
            <a:endParaRPr lang="en-GB" dirty="0"/>
          </a:p>
        </p:txBody>
      </p:sp>
      <p:sp>
        <p:nvSpPr>
          <p:cNvPr id="3" name="Content Placeholder 2"/>
          <p:cNvSpPr>
            <a:spLocks noGrp="1"/>
          </p:cNvSpPr>
          <p:nvPr>
            <p:ph idx="1"/>
          </p:nvPr>
        </p:nvSpPr>
        <p:spPr/>
        <p:txBody>
          <a:bodyPr>
            <a:normAutofit/>
          </a:bodyPr>
          <a:lstStyle/>
          <a:p>
            <a:pPr marL="0" indent="0">
              <a:lnSpc>
                <a:spcPct val="115000"/>
              </a:lnSpc>
              <a:spcAft>
                <a:spcPts val="0"/>
              </a:spcAft>
              <a:buNone/>
            </a:pPr>
            <a:r>
              <a:rPr lang="en-GB" sz="1100" b="1" dirty="0">
                <a:solidFill>
                  <a:srgbClr val="000000"/>
                </a:solidFill>
                <a:latin typeface="+mj-lt"/>
                <a:ea typeface="Calibri"/>
                <a:cs typeface="Times New Roman"/>
              </a:rPr>
              <a:t>Education</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2002-4	Masters, </a:t>
            </a:r>
            <a:r>
              <a:rPr lang="en-GB" sz="1100" dirty="0" err="1">
                <a:solidFill>
                  <a:srgbClr val="000000"/>
                </a:solidFill>
                <a:latin typeface="+mj-lt"/>
                <a:ea typeface="Calibri"/>
                <a:cs typeface="Times New Roman"/>
              </a:rPr>
              <a:t>Goldsmithing</a:t>
            </a:r>
            <a:r>
              <a:rPr lang="en-GB" sz="1100" dirty="0">
                <a:solidFill>
                  <a:srgbClr val="000000"/>
                </a:solidFill>
                <a:latin typeface="+mj-lt"/>
                <a:ea typeface="Calibri"/>
                <a:cs typeface="Times New Roman"/>
              </a:rPr>
              <a:t> </a:t>
            </a:r>
            <a:r>
              <a:rPr lang="en-GB" sz="1100" dirty="0" err="1">
                <a:solidFill>
                  <a:srgbClr val="000000"/>
                </a:solidFill>
                <a:latin typeface="+mj-lt"/>
                <a:ea typeface="Calibri"/>
                <a:cs typeface="Times New Roman"/>
              </a:rPr>
              <a:t>Silversmithing</a:t>
            </a:r>
            <a:r>
              <a:rPr lang="en-GB" sz="1100" dirty="0">
                <a:solidFill>
                  <a:srgbClr val="000000"/>
                </a:solidFill>
                <a:latin typeface="+mj-lt"/>
                <a:ea typeface="Calibri"/>
                <a:cs typeface="Times New Roman"/>
              </a:rPr>
              <a:t> Metalwork and Jewellery. Royal College of Art</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2000	BA </a:t>
            </a:r>
            <a:r>
              <a:rPr lang="en-GB" sz="1100" dirty="0" err="1">
                <a:solidFill>
                  <a:srgbClr val="000000"/>
                </a:solidFill>
                <a:latin typeface="+mj-lt"/>
                <a:ea typeface="Calibri"/>
                <a:cs typeface="Times New Roman"/>
              </a:rPr>
              <a:t>Hons</a:t>
            </a:r>
            <a:r>
              <a:rPr lang="en-GB" sz="1100" dirty="0">
                <a:solidFill>
                  <a:srgbClr val="000000"/>
                </a:solidFill>
                <a:latin typeface="+mj-lt"/>
                <a:ea typeface="Calibri"/>
                <a:cs typeface="Times New Roman"/>
              </a:rPr>
              <a:t>. Design and Applied Arts – Edinburgh College of Art</a:t>
            </a:r>
            <a:endParaRPr lang="en-GB" sz="1100" dirty="0">
              <a:latin typeface="+mj-lt"/>
              <a:ea typeface="Calibri"/>
              <a:cs typeface="Times New Roman"/>
            </a:endParaRPr>
          </a:p>
          <a:p>
            <a:pPr marL="0" indent="0">
              <a:lnSpc>
                <a:spcPct val="115000"/>
              </a:lnSpc>
              <a:spcAft>
                <a:spcPts val="0"/>
              </a:spcAft>
              <a:buNone/>
            </a:pPr>
            <a:r>
              <a:rPr lang="en-GB" sz="1100" b="1" dirty="0">
                <a:solidFill>
                  <a:srgbClr val="000000"/>
                </a:solidFill>
                <a:latin typeface="+mj-lt"/>
                <a:ea typeface="Calibri"/>
                <a:cs typeface="Times New Roman"/>
              </a:rPr>
              <a:t> </a:t>
            </a:r>
            <a:endParaRPr lang="en-GB" sz="1100" dirty="0">
              <a:latin typeface="+mj-lt"/>
              <a:ea typeface="Calibri"/>
              <a:cs typeface="Times New Roman"/>
            </a:endParaRPr>
          </a:p>
          <a:p>
            <a:pPr marL="0" indent="0">
              <a:lnSpc>
                <a:spcPct val="115000"/>
              </a:lnSpc>
              <a:spcAft>
                <a:spcPts val="0"/>
              </a:spcAft>
              <a:buNone/>
            </a:pPr>
            <a:r>
              <a:rPr lang="en-GB" sz="1100" b="1" dirty="0">
                <a:solidFill>
                  <a:srgbClr val="000000"/>
                </a:solidFill>
                <a:latin typeface="+mj-lt"/>
                <a:ea typeface="Calibri"/>
                <a:cs typeface="Times New Roman"/>
              </a:rPr>
              <a:t>Professional Practice</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Present	Glasgow School of Art, Part time Lecturer, </a:t>
            </a:r>
            <a:r>
              <a:rPr lang="en-GB" sz="1100" dirty="0" err="1">
                <a:solidFill>
                  <a:srgbClr val="000000"/>
                </a:solidFill>
                <a:latin typeface="+mj-lt"/>
                <a:ea typeface="Calibri"/>
                <a:cs typeface="Times New Roman"/>
              </a:rPr>
              <a:t>Silversmithing</a:t>
            </a:r>
            <a:r>
              <a:rPr lang="en-GB" sz="1100" dirty="0">
                <a:solidFill>
                  <a:srgbClr val="000000"/>
                </a:solidFill>
                <a:latin typeface="+mj-lt"/>
                <a:ea typeface="Calibri"/>
                <a:cs typeface="Times New Roman"/>
              </a:rPr>
              <a:t> and Jewellery </a:t>
            </a:r>
            <a:r>
              <a:rPr lang="en-GB" sz="1100" i="1" dirty="0">
                <a:solidFill>
                  <a:srgbClr val="000000"/>
                </a:solidFill>
                <a:latin typeface="+mj-lt"/>
                <a:ea typeface="Calibri"/>
                <a:cs typeface="Times New Roman"/>
              </a:rPr>
              <a:t>(since October 2009)</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2009      Goldsmiths' Hall, Creation II Day of Knowledge - two lectures for Coutts London Jewellery Week.</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            </a:t>
            </a:r>
            <a:r>
              <a:rPr lang="en-GB" sz="1100" dirty="0" smtClean="0">
                <a:solidFill>
                  <a:srgbClr val="000000"/>
                </a:solidFill>
                <a:latin typeface="+mj-lt"/>
                <a:ea typeface="Calibri"/>
                <a:cs typeface="Times New Roman"/>
              </a:rPr>
              <a:t>	 </a:t>
            </a:r>
            <a:r>
              <a:rPr lang="en-GB" sz="1100" dirty="0">
                <a:solidFill>
                  <a:srgbClr val="000000"/>
                </a:solidFill>
                <a:latin typeface="+mj-lt"/>
                <a:ea typeface="Calibri"/>
                <a:cs typeface="Times New Roman"/>
              </a:rPr>
              <a:t>University of Hertfordshire, Visiting Lecturer</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2008      Victoria and Albert Museum, Workshop with Dorothy Hogg for the opening of the </a:t>
            </a:r>
            <a:r>
              <a:rPr lang="en-GB" sz="1100" dirty="0" err="1">
                <a:solidFill>
                  <a:srgbClr val="000000"/>
                </a:solidFill>
                <a:latin typeface="+mj-lt"/>
                <a:ea typeface="Calibri"/>
                <a:cs typeface="Times New Roman"/>
              </a:rPr>
              <a:t>Sackler</a:t>
            </a:r>
            <a:r>
              <a:rPr lang="en-GB" sz="1100" dirty="0">
                <a:solidFill>
                  <a:srgbClr val="000000"/>
                </a:solidFill>
                <a:latin typeface="+mj-lt"/>
                <a:ea typeface="Calibri"/>
                <a:cs typeface="Times New Roman"/>
              </a:rPr>
              <a:t> Centre</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2007-9	Royal College of Art, Part Time Jewellery Technical Instructor</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2007       Royal University for Women, Bahrain, Visiting Lecturer            </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2006       Wire Weekend, Short Course, </a:t>
            </a:r>
            <a:r>
              <a:rPr lang="en-GB" sz="1100" dirty="0" smtClean="0">
                <a:solidFill>
                  <a:srgbClr val="000000"/>
                </a:solidFill>
                <a:latin typeface="+mj-lt"/>
                <a:ea typeface="Calibri"/>
                <a:cs typeface="Times New Roman"/>
              </a:rPr>
              <a:t> </a:t>
            </a:r>
            <a:r>
              <a:rPr lang="en-GB" sz="1100" dirty="0" err="1" smtClean="0">
                <a:solidFill>
                  <a:srgbClr val="000000"/>
                </a:solidFill>
                <a:latin typeface="+mj-lt"/>
                <a:ea typeface="Calibri"/>
                <a:cs typeface="Times New Roman"/>
              </a:rPr>
              <a:t>Clerkenwell</a:t>
            </a:r>
            <a:r>
              <a:rPr lang="en-GB" sz="1100" dirty="0" smtClean="0">
                <a:solidFill>
                  <a:srgbClr val="000000"/>
                </a:solidFill>
                <a:latin typeface="+mj-lt"/>
                <a:ea typeface="Calibri"/>
                <a:cs typeface="Times New Roman"/>
              </a:rPr>
              <a:t> </a:t>
            </a:r>
            <a:r>
              <a:rPr lang="en-GB" sz="1100" dirty="0">
                <a:solidFill>
                  <a:srgbClr val="000000"/>
                </a:solidFill>
                <a:latin typeface="+mj-lt"/>
                <a:ea typeface="Calibri"/>
                <a:cs typeface="Times New Roman"/>
              </a:rPr>
              <a:t>Green, London</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2005    	Association for Contemporary Jewellery, member of judging panel, ACJ Prize at New Designers </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          </a:t>
            </a:r>
            <a:r>
              <a:rPr lang="en-GB" sz="1100" dirty="0" smtClean="0">
                <a:solidFill>
                  <a:srgbClr val="000000"/>
                </a:solidFill>
                <a:latin typeface="+mj-lt"/>
                <a:ea typeface="Calibri"/>
                <a:cs typeface="Times New Roman"/>
              </a:rPr>
              <a:t>	Applied </a:t>
            </a:r>
            <a:r>
              <a:rPr lang="en-GB" sz="1100" dirty="0">
                <a:solidFill>
                  <a:srgbClr val="000000"/>
                </a:solidFill>
                <a:latin typeface="+mj-lt"/>
                <a:ea typeface="Calibri"/>
                <a:cs typeface="Times New Roman"/>
              </a:rPr>
              <a:t>Arts Scotland, Edinburgh College of Art, Visiting Lecturer</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           </a:t>
            </a:r>
            <a:r>
              <a:rPr lang="en-GB" sz="1100" dirty="0" smtClean="0">
                <a:solidFill>
                  <a:srgbClr val="000000"/>
                </a:solidFill>
                <a:latin typeface="+mj-lt"/>
                <a:ea typeface="Calibri"/>
                <a:cs typeface="Times New Roman"/>
              </a:rPr>
              <a:t>	Kent </a:t>
            </a:r>
            <a:r>
              <a:rPr lang="en-GB" sz="1100" dirty="0">
                <a:solidFill>
                  <a:srgbClr val="000000"/>
                </a:solidFill>
                <a:latin typeface="+mj-lt"/>
                <a:ea typeface="Calibri"/>
                <a:cs typeface="Times New Roman"/>
              </a:rPr>
              <a:t>Institute of Art and Design, Visiting Lecturer</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       </a:t>
            </a:r>
            <a:r>
              <a:rPr lang="en-GB" sz="1100" dirty="0" smtClean="0">
                <a:solidFill>
                  <a:srgbClr val="000000"/>
                </a:solidFill>
                <a:latin typeface="+mj-lt"/>
                <a:ea typeface="Calibri"/>
                <a:cs typeface="Times New Roman"/>
              </a:rPr>
              <a:t>	Richmond </a:t>
            </a:r>
            <a:r>
              <a:rPr lang="en-GB" sz="1100" dirty="0">
                <a:solidFill>
                  <a:srgbClr val="000000"/>
                </a:solidFill>
                <a:latin typeface="+mj-lt"/>
                <a:ea typeface="Calibri"/>
                <a:cs typeface="Times New Roman"/>
              </a:rPr>
              <a:t>Adult community College, Visiting Lecturer                   </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2001-2	Edinburgh College of Art, Artist in Residence</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2000-1	</a:t>
            </a:r>
            <a:r>
              <a:rPr lang="en-GB" sz="1100" dirty="0" err="1">
                <a:solidFill>
                  <a:srgbClr val="000000"/>
                </a:solidFill>
                <a:latin typeface="+mj-lt"/>
                <a:ea typeface="Calibri"/>
                <a:cs typeface="Times New Roman"/>
              </a:rPr>
              <a:t>Bishopsland</a:t>
            </a:r>
            <a:r>
              <a:rPr lang="en-GB" sz="1100" dirty="0">
                <a:solidFill>
                  <a:srgbClr val="000000"/>
                </a:solidFill>
                <a:latin typeface="+mj-lt"/>
                <a:ea typeface="Calibri"/>
                <a:cs typeface="Times New Roman"/>
              </a:rPr>
              <a:t> Workshops, Post-graduate Training course / residency</a:t>
            </a:r>
            <a:endParaRPr lang="en-GB" sz="1100" dirty="0">
              <a:latin typeface="+mj-lt"/>
              <a:ea typeface="Calibri"/>
              <a:cs typeface="Times New Roman"/>
            </a:endParaRPr>
          </a:p>
          <a:p>
            <a:pPr marL="0" indent="0">
              <a:lnSpc>
                <a:spcPct val="115000"/>
              </a:lnSpc>
              <a:spcAft>
                <a:spcPts val="0"/>
              </a:spcAft>
              <a:buNone/>
            </a:pPr>
            <a:r>
              <a:rPr lang="en-GB" sz="1100" dirty="0">
                <a:solidFill>
                  <a:srgbClr val="000000"/>
                </a:solidFill>
                <a:latin typeface="+mj-lt"/>
                <a:ea typeface="Calibri"/>
                <a:cs typeface="Times New Roman"/>
              </a:rPr>
              <a:t>2001    	Surrey Institute of Art and Design, Visiting Lecturer</a:t>
            </a:r>
            <a:endParaRPr lang="en-GB" sz="1100" dirty="0">
              <a:latin typeface="+mj-lt"/>
              <a:ea typeface="Calibri"/>
              <a:cs typeface="Times New Roman"/>
            </a:endParaRPr>
          </a:p>
        </p:txBody>
      </p:sp>
    </p:spTree>
    <p:extLst>
      <p:ext uri="{BB962C8B-B14F-4D97-AF65-F5344CB8AC3E}">
        <p14:creationId xmlns:p14="http://schemas.microsoft.com/office/powerpoint/2010/main" val="23457496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Andrew Lamb</a:t>
            </a:r>
            <a:br>
              <a:rPr lang="en-US" sz="1600" dirty="0">
                <a:solidFill>
                  <a:prstClr val="black"/>
                </a:solidFill>
              </a:rPr>
            </a:br>
            <a:r>
              <a:rPr lang="en-US" sz="1600" dirty="0">
                <a:solidFill>
                  <a:prstClr val="black"/>
                </a:solidFill>
              </a:rPr>
              <a:t>Educated Edinburgh and London, lives Edinburgh</a:t>
            </a:r>
            <a:endParaRPr lang="en-US" dirty="0"/>
          </a:p>
        </p:txBody>
      </p:sp>
      <p:pic>
        <p:nvPicPr>
          <p:cNvPr id="4" name="Content Placeholder 3" descr="andrewlambbrooch.jpg"/>
          <p:cNvPicPr>
            <a:picLocks noGrp="1" noChangeAspect="1"/>
          </p:cNvPicPr>
          <p:nvPr>
            <p:ph idx="1"/>
          </p:nvPr>
        </p:nvPicPr>
        <p:blipFill>
          <a:blip r:embed="rId2"/>
          <a:srcRect l="-3099" r="-3099"/>
          <a:stretch>
            <a:fillRect/>
          </a:stretch>
        </p:blip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Andrew Lamb</a:t>
            </a:r>
            <a:br>
              <a:rPr lang="en-US" sz="1600" dirty="0">
                <a:solidFill>
                  <a:prstClr val="black"/>
                </a:solidFill>
              </a:rPr>
            </a:br>
            <a:r>
              <a:rPr lang="en-US" sz="1600" dirty="0">
                <a:solidFill>
                  <a:prstClr val="black"/>
                </a:solidFill>
              </a:rPr>
              <a:t>Educated Edinburgh and London, lives Edinburgh</a:t>
            </a:r>
            <a:endParaRPr lang="en-US" dirty="0"/>
          </a:p>
        </p:txBody>
      </p:sp>
      <p:pic>
        <p:nvPicPr>
          <p:cNvPr id="4" name="Content Placeholder 3" descr="andrewlambring.jpg"/>
          <p:cNvPicPr>
            <a:picLocks noGrp="1" noChangeAspect="1"/>
          </p:cNvPicPr>
          <p:nvPr>
            <p:ph idx="1"/>
          </p:nvPr>
        </p:nvPicPr>
        <p:blipFill>
          <a:blip r:embed="rId2"/>
          <a:srcRect l="-39251" r="-39251"/>
          <a:stretch>
            <a:fillRect/>
          </a:stretch>
        </p:blipFill>
        <p:spPr>
          <a:xfrm>
            <a:off x="457200" y="1600200"/>
            <a:ext cx="8229600" cy="4525963"/>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Grant </a:t>
            </a:r>
            <a:r>
              <a:rPr lang="en-US" sz="1600" dirty="0" err="1" smtClean="0"/>
              <a:t>McCaig</a:t>
            </a:r>
            <a:r>
              <a:rPr lang="en-US" sz="1600" dirty="0" smtClean="0"/>
              <a:t/>
            </a:r>
            <a:br>
              <a:rPr lang="en-US" sz="1600" dirty="0" smtClean="0"/>
            </a:br>
            <a:r>
              <a:rPr lang="en-US" sz="1600" dirty="0" smtClean="0"/>
              <a:t>Educated Glasgow and London, lives London</a:t>
            </a:r>
            <a:endParaRPr lang="en-US" sz="1600" dirty="0"/>
          </a:p>
        </p:txBody>
      </p:sp>
      <p:sp>
        <p:nvSpPr>
          <p:cNvPr id="5" name="Content Placeholder 4"/>
          <p:cNvSpPr>
            <a:spLocks noGrp="1"/>
          </p:cNvSpPr>
          <p:nvPr>
            <p:ph idx="1"/>
          </p:nvPr>
        </p:nvSpPr>
        <p:spPr/>
        <p:txBody>
          <a:bodyPr>
            <a:normAutofit lnSpcReduction="10000"/>
          </a:bodyPr>
          <a:lstStyle/>
          <a:p>
            <a:pPr marL="0" indent="0">
              <a:lnSpc>
                <a:spcPct val="115000"/>
              </a:lnSpc>
              <a:spcAft>
                <a:spcPts val="0"/>
              </a:spcAft>
              <a:buNone/>
            </a:pPr>
            <a:r>
              <a:rPr lang="en-GB" sz="1800" b="1" dirty="0">
                <a:solidFill>
                  <a:srgbClr val="000000"/>
                </a:solidFill>
                <a:latin typeface="+mj-lt"/>
                <a:ea typeface="Times New Roman"/>
                <a:cs typeface="Times New Roman"/>
              </a:rPr>
              <a:t>Education</a:t>
            </a:r>
            <a:endParaRPr lang="en-GB" sz="18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2009-11	Masters, </a:t>
            </a:r>
            <a:r>
              <a:rPr lang="en-GB" sz="1300" dirty="0" err="1">
                <a:solidFill>
                  <a:srgbClr val="000000"/>
                </a:solidFill>
                <a:latin typeface="+mj-lt"/>
                <a:ea typeface="Times New Roman"/>
                <a:cs typeface="Times New Roman"/>
              </a:rPr>
              <a:t>Goldsmithing</a:t>
            </a:r>
            <a:r>
              <a:rPr lang="en-GB" sz="1300" dirty="0">
                <a:solidFill>
                  <a:srgbClr val="000000"/>
                </a:solidFill>
                <a:latin typeface="+mj-lt"/>
                <a:ea typeface="Times New Roman"/>
                <a:cs typeface="Times New Roman"/>
              </a:rPr>
              <a:t> </a:t>
            </a:r>
            <a:r>
              <a:rPr lang="en-GB" sz="1300" dirty="0" err="1">
                <a:solidFill>
                  <a:srgbClr val="000000"/>
                </a:solidFill>
                <a:latin typeface="+mj-lt"/>
                <a:ea typeface="Times New Roman"/>
                <a:cs typeface="Times New Roman"/>
              </a:rPr>
              <a:t>Silversmithing</a:t>
            </a:r>
            <a:r>
              <a:rPr lang="en-GB" sz="1300" dirty="0">
                <a:solidFill>
                  <a:srgbClr val="000000"/>
                </a:solidFill>
                <a:latin typeface="+mj-lt"/>
                <a:ea typeface="Times New Roman"/>
                <a:cs typeface="Times New Roman"/>
              </a:rPr>
              <a:t> Metalwork and Jewellery. Royal College of Art</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1998	</a:t>
            </a:r>
            <a:r>
              <a:rPr lang="en-GB" sz="1300" dirty="0" smtClean="0">
                <a:solidFill>
                  <a:srgbClr val="000000"/>
                </a:solidFill>
                <a:latin typeface="+mj-lt"/>
                <a:ea typeface="Times New Roman"/>
                <a:cs typeface="Times New Roman"/>
              </a:rPr>
              <a:t>	</a:t>
            </a:r>
            <a:r>
              <a:rPr lang="en-GB" sz="1300" dirty="0" err="1" smtClean="0">
                <a:solidFill>
                  <a:srgbClr val="000000"/>
                </a:solidFill>
                <a:latin typeface="+mj-lt"/>
                <a:ea typeface="Times New Roman"/>
                <a:cs typeface="Times New Roman"/>
              </a:rPr>
              <a:t>Golsmiths</a:t>
            </a:r>
            <a:r>
              <a:rPr lang="en-GB" sz="1300" dirty="0" smtClean="0">
                <a:solidFill>
                  <a:srgbClr val="000000"/>
                </a:solidFill>
                <a:latin typeface="+mj-lt"/>
                <a:ea typeface="Times New Roman"/>
                <a:cs typeface="Times New Roman"/>
              </a:rPr>
              <a:t> </a:t>
            </a:r>
            <a:r>
              <a:rPr lang="en-GB" sz="1300" dirty="0">
                <a:solidFill>
                  <a:srgbClr val="000000"/>
                </a:solidFill>
                <a:latin typeface="+mj-lt"/>
                <a:ea typeface="Times New Roman"/>
                <a:cs typeface="Times New Roman"/>
              </a:rPr>
              <a:t>Hall Business </a:t>
            </a:r>
            <a:r>
              <a:rPr lang="en-GB" sz="1300" dirty="0" err="1">
                <a:solidFill>
                  <a:srgbClr val="000000"/>
                </a:solidFill>
                <a:latin typeface="+mj-lt"/>
                <a:ea typeface="Times New Roman"/>
                <a:cs typeface="Times New Roman"/>
              </a:rPr>
              <a:t>Schoool</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1994-8	BA </a:t>
            </a:r>
            <a:r>
              <a:rPr lang="en-GB" sz="1300" dirty="0" err="1">
                <a:solidFill>
                  <a:srgbClr val="000000"/>
                </a:solidFill>
                <a:latin typeface="+mj-lt"/>
                <a:ea typeface="Times New Roman"/>
                <a:cs typeface="Times New Roman"/>
              </a:rPr>
              <a:t>Hons</a:t>
            </a:r>
            <a:r>
              <a:rPr lang="en-GB" sz="1300" dirty="0">
                <a:solidFill>
                  <a:srgbClr val="000000"/>
                </a:solidFill>
                <a:latin typeface="+mj-lt"/>
                <a:ea typeface="Times New Roman"/>
                <a:cs typeface="Times New Roman"/>
              </a:rPr>
              <a:t>. </a:t>
            </a:r>
            <a:r>
              <a:rPr lang="en-GB" sz="1300" dirty="0" err="1">
                <a:solidFill>
                  <a:srgbClr val="000000"/>
                </a:solidFill>
                <a:latin typeface="+mj-lt"/>
                <a:ea typeface="Times New Roman"/>
                <a:cs typeface="Times New Roman"/>
              </a:rPr>
              <a:t>Silversmithing</a:t>
            </a:r>
            <a:r>
              <a:rPr lang="en-GB" sz="1300" dirty="0">
                <a:solidFill>
                  <a:srgbClr val="000000"/>
                </a:solidFill>
                <a:latin typeface="+mj-lt"/>
                <a:ea typeface="Times New Roman"/>
                <a:cs typeface="Times New Roman"/>
              </a:rPr>
              <a:t> and Jewellery – Glasgow School of Art</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1997	</a:t>
            </a:r>
            <a:r>
              <a:rPr lang="en-GB" sz="1300" dirty="0" smtClean="0">
                <a:solidFill>
                  <a:srgbClr val="000000"/>
                </a:solidFill>
                <a:latin typeface="+mj-lt"/>
                <a:ea typeface="Times New Roman"/>
                <a:cs typeface="Times New Roman"/>
              </a:rPr>
              <a:t>	Exchange </a:t>
            </a:r>
            <a:r>
              <a:rPr lang="en-GB" sz="1300" dirty="0">
                <a:solidFill>
                  <a:srgbClr val="000000"/>
                </a:solidFill>
                <a:latin typeface="+mj-lt"/>
                <a:ea typeface="Times New Roman"/>
                <a:cs typeface="Times New Roman"/>
              </a:rPr>
              <a:t>student to Maine college of Art, USA</a:t>
            </a:r>
            <a:endParaRPr lang="en-GB" sz="1300" dirty="0">
              <a:latin typeface="+mj-lt"/>
              <a:ea typeface="Times New Roman"/>
              <a:cs typeface="Times New Roman"/>
            </a:endParaRPr>
          </a:p>
          <a:p>
            <a:pPr marL="0" indent="0">
              <a:lnSpc>
                <a:spcPct val="115000"/>
              </a:lnSpc>
              <a:spcAft>
                <a:spcPts val="0"/>
              </a:spcAft>
              <a:buNone/>
            </a:pPr>
            <a:r>
              <a:rPr lang="en-GB" sz="1300" b="1" dirty="0">
                <a:solidFill>
                  <a:srgbClr val="000000"/>
                </a:solidFill>
                <a:latin typeface="+mj-lt"/>
                <a:ea typeface="Times New Roman"/>
                <a:cs typeface="Times New Roman"/>
              </a:rPr>
              <a:t> </a:t>
            </a:r>
            <a:endParaRPr lang="en-GB" sz="1300" dirty="0">
              <a:latin typeface="+mj-lt"/>
              <a:ea typeface="Times New Roman"/>
              <a:cs typeface="Times New Roman"/>
            </a:endParaRPr>
          </a:p>
          <a:p>
            <a:pPr marL="0" indent="0">
              <a:lnSpc>
                <a:spcPct val="115000"/>
              </a:lnSpc>
              <a:spcAft>
                <a:spcPts val="0"/>
              </a:spcAft>
              <a:buNone/>
            </a:pPr>
            <a:r>
              <a:rPr lang="en-GB" sz="1300" b="1" dirty="0">
                <a:solidFill>
                  <a:srgbClr val="000000"/>
                </a:solidFill>
                <a:latin typeface="+mj-lt"/>
                <a:ea typeface="Times New Roman"/>
                <a:cs typeface="Times New Roman"/>
              </a:rPr>
              <a:t>Professional Practice</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1998-	</a:t>
            </a:r>
            <a:r>
              <a:rPr lang="en-GB" sz="1300" dirty="0" smtClean="0">
                <a:solidFill>
                  <a:srgbClr val="000000"/>
                </a:solidFill>
                <a:latin typeface="+mj-lt"/>
                <a:ea typeface="Times New Roman"/>
                <a:cs typeface="Times New Roman"/>
              </a:rPr>
              <a:t>	Part </a:t>
            </a:r>
            <a:r>
              <a:rPr lang="en-GB" sz="1300" dirty="0">
                <a:solidFill>
                  <a:srgbClr val="000000"/>
                </a:solidFill>
                <a:latin typeface="+mj-lt"/>
                <a:ea typeface="Times New Roman"/>
                <a:cs typeface="Times New Roman"/>
              </a:rPr>
              <a:t>time Lecturer in Jewellery and </a:t>
            </a:r>
            <a:r>
              <a:rPr lang="en-GB" sz="1300" dirty="0" err="1">
                <a:solidFill>
                  <a:srgbClr val="000000"/>
                </a:solidFill>
                <a:latin typeface="+mj-lt"/>
                <a:ea typeface="Times New Roman"/>
                <a:cs typeface="Times New Roman"/>
              </a:rPr>
              <a:t>Silversmithing</a:t>
            </a:r>
            <a:r>
              <a:rPr lang="en-GB" sz="1300" dirty="0">
                <a:solidFill>
                  <a:srgbClr val="000000"/>
                </a:solidFill>
                <a:latin typeface="+mj-lt"/>
                <a:ea typeface="Times New Roman"/>
                <a:cs typeface="Times New Roman"/>
              </a:rPr>
              <a:t>,</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Present	Edinburgh college of Art</a:t>
            </a:r>
            <a:endParaRPr lang="en-GB" sz="1300" dirty="0">
              <a:latin typeface="+mj-lt"/>
              <a:ea typeface="Times New Roman"/>
              <a:cs typeface="Times New Roman"/>
            </a:endParaRPr>
          </a:p>
          <a:p>
            <a:pPr marL="0" indent="0">
              <a:lnSpc>
                <a:spcPct val="115000"/>
              </a:lnSpc>
              <a:spcAft>
                <a:spcPts val="0"/>
              </a:spcAft>
              <a:buNone/>
            </a:pPr>
            <a:r>
              <a:rPr lang="en-GB" sz="1300" b="1" dirty="0">
                <a:solidFill>
                  <a:srgbClr val="000000"/>
                </a:solidFill>
                <a:latin typeface="+mj-lt"/>
                <a:ea typeface="Times New Roman"/>
                <a:cs typeface="Times New Roman"/>
              </a:rPr>
              <a:t> </a:t>
            </a:r>
            <a:endParaRPr lang="en-GB" sz="1300" dirty="0">
              <a:latin typeface="+mj-lt"/>
              <a:ea typeface="Times New Roman"/>
              <a:cs typeface="Times New Roman"/>
            </a:endParaRPr>
          </a:p>
          <a:p>
            <a:pPr marL="0" indent="0">
              <a:lnSpc>
                <a:spcPct val="115000"/>
              </a:lnSpc>
              <a:spcAft>
                <a:spcPts val="0"/>
              </a:spcAft>
              <a:buNone/>
            </a:pPr>
            <a:r>
              <a:rPr lang="en-GB" sz="1300" b="1" dirty="0">
                <a:solidFill>
                  <a:srgbClr val="000000"/>
                </a:solidFill>
                <a:latin typeface="+mj-lt"/>
                <a:ea typeface="Times New Roman"/>
                <a:cs typeface="Times New Roman"/>
              </a:rPr>
              <a:t>Awards</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2004	</a:t>
            </a:r>
            <a:r>
              <a:rPr lang="en-GB" sz="1300" dirty="0" smtClean="0">
                <a:solidFill>
                  <a:srgbClr val="000000"/>
                </a:solidFill>
                <a:latin typeface="+mj-lt"/>
                <a:ea typeface="Times New Roman"/>
                <a:cs typeface="Times New Roman"/>
              </a:rPr>
              <a:t>	British </a:t>
            </a:r>
            <a:r>
              <a:rPr lang="en-GB" sz="1300" dirty="0">
                <a:solidFill>
                  <a:srgbClr val="000000"/>
                </a:solidFill>
                <a:latin typeface="+mj-lt"/>
                <a:ea typeface="Times New Roman"/>
                <a:cs typeface="Times New Roman"/>
              </a:rPr>
              <a:t>Jewellers Assoc. Silver Award, </a:t>
            </a:r>
            <a:r>
              <a:rPr lang="en-GB" sz="1300" dirty="0" err="1">
                <a:solidFill>
                  <a:srgbClr val="000000"/>
                </a:solidFill>
                <a:latin typeface="+mj-lt"/>
                <a:ea typeface="Times New Roman"/>
                <a:cs typeface="Times New Roman"/>
              </a:rPr>
              <a:t>Chealsea</a:t>
            </a:r>
            <a:r>
              <a:rPr lang="en-GB" sz="1300" dirty="0">
                <a:solidFill>
                  <a:srgbClr val="000000"/>
                </a:solidFill>
                <a:latin typeface="+mj-lt"/>
                <a:ea typeface="Times New Roman"/>
                <a:cs typeface="Times New Roman"/>
              </a:rPr>
              <a:t> Craft Fair Runner Up</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1998	</a:t>
            </a:r>
            <a:r>
              <a:rPr lang="en-GB" sz="1300" dirty="0" smtClean="0">
                <a:solidFill>
                  <a:srgbClr val="000000"/>
                </a:solidFill>
                <a:latin typeface="+mj-lt"/>
                <a:ea typeface="Times New Roman"/>
                <a:cs typeface="Times New Roman"/>
              </a:rPr>
              <a:t>	Richard </a:t>
            </a:r>
            <a:r>
              <a:rPr lang="en-GB" sz="1300" dirty="0">
                <a:solidFill>
                  <a:srgbClr val="000000"/>
                </a:solidFill>
                <a:latin typeface="+mj-lt"/>
                <a:ea typeface="Times New Roman"/>
                <a:cs typeface="Times New Roman"/>
              </a:rPr>
              <a:t>Hubbard </a:t>
            </a:r>
            <a:r>
              <a:rPr lang="en-GB" sz="1300" dirty="0" err="1">
                <a:solidFill>
                  <a:srgbClr val="000000"/>
                </a:solidFill>
                <a:latin typeface="+mj-lt"/>
                <a:ea typeface="Times New Roman"/>
                <a:cs typeface="Times New Roman"/>
              </a:rPr>
              <a:t>Arrol</a:t>
            </a:r>
            <a:r>
              <a:rPr lang="en-GB" sz="1300" dirty="0">
                <a:solidFill>
                  <a:srgbClr val="000000"/>
                </a:solidFill>
                <a:latin typeface="+mj-lt"/>
                <a:ea typeface="Times New Roman"/>
                <a:cs typeface="Times New Roman"/>
              </a:rPr>
              <a:t> Memorial Prize</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	</a:t>
            </a:r>
            <a:r>
              <a:rPr lang="en-GB" sz="1300" dirty="0" smtClean="0">
                <a:solidFill>
                  <a:srgbClr val="000000"/>
                </a:solidFill>
                <a:latin typeface="+mj-lt"/>
                <a:ea typeface="Times New Roman"/>
                <a:cs typeface="Times New Roman"/>
              </a:rPr>
              <a:t>	Goldsmiths</a:t>
            </a:r>
            <a:r>
              <a:rPr lang="en-GB" sz="1300" dirty="0">
                <a:solidFill>
                  <a:srgbClr val="000000"/>
                </a:solidFill>
                <a:latin typeface="+mj-lt"/>
                <a:ea typeface="Times New Roman"/>
                <a:cs typeface="Times New Roman"/>
              </a:rPr>
              <a:t>’ Craft Council Designer Silversmith (junior) First Place                         </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1997  </a:t>
            </a:r>
            <a:r>
              <a:rPr lang="en-GB" sz="1300" dirty="0" smtClean="0">
                <a:solidFill>
                  <a:srgbClr val="000000"/>
                </a:solidFill>
                <a:latin typeface="+mj-lt"/>
                <a:ea typeface="Times New Roman"/>
                <a:cs typeface="Times New Roman"/>
              </a:rPr>
              <a:t>		Goldsmiths</a:t>
            </a:r>
            <a:r>
              <a:rPr lang="en-GB" sz="1300" dirty="0">
                <a:solidFill>
                  <a:srgbClr val="000000"/>
                </a:solidFill>
                <a:latin typeface="+mj-lt"/>
                <a:ea typeface="Times New Roman"/>
                <a:cs typeface="Times New Roman"/>
              </a:rPr>
              <a:t>’ Hall Precious Metals Bursary</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1996	</a:t>
            </a:r>
            <a:r>
              <a:rPr lang="en-GB" sz="1300" dirty="0" smtClean="0">
                <a:solidFill>
                  <a:srgbClr val="000000"/>
                </a:solidFill>
                <a:latin typeface="+mj-lt"/>
                <a:ea typeface="Times New Roman"/>
                <a:cs typeface="Times New Roman"/>
              </a:rPr>
              <a:t>	Dimple </a:t>
            </a:r>
            <a:r>
              <a:rPr lang="en-GB" sz="1300" dirty="0">
                <a:solidFill>
                  <a:srgbClr val="000000"/>
                </a:solidFill>
                <a:latin typeface="+mj-lt"/>
                <a:ea typeface="Times New Roman"/>
                <a:cs typeface="Times New Roman"/>
              </a:rPr>
              <a:t>Whisky International Design Competition Runner Up</a:t>
            </a:r>
            <a:endParaRPr lang="en-GB" sz="1300" dirty="0">
              <a:latin typeface="+mj-lt"/>
              <a:ea typeface="Times New Roman"/>
              <a:cs typeface="Times New Roman"/>
            </a:endParaRPr>
          </a:p>
          <a:p>
            <a:pPr marL="0" indent="0">
              <a:lnSpc>
                <a:spcPct val="115000"/>
              </a:lnSpc>
              <a:spcAft>
                <a:spcPts val="0"/>
              </a:spcAft>
              <a:buNone/>
            </a:pPr>
            <a:r>
              <a:rPr lang="en-GB" sz="1300" dirty="0">
                <a:solidFill>
                  <a:srgbClr val="000000"/>
                </a:solidFill>
                <a:latin typeface="+mj-lt"/>
                <a:ea typeface="Times New Roman"/>
                <a:cs typeface="Times New Roman"/>
              </a:rPr>
              <a:t>1995	</a:t>
            </a:r>
            <a:r>
              <a:rPr lang="en-GB" sz="1300" dirty="0" smtClean="0">
                <a:solidFill>
                  <a:srgbClr val="000000"/>
                </a:solidFill>
                <a:latin typeface="+mj-lt"/>
                <a:ea typeface="Times New Roman"/>
                <a:cs typeface="Times New Roman"/>
              </a:rPr>
              <a:t>	Glasgow </a:t>
            </a:r>
            <a:r>
              <a:rPr lang="en-GB" sz="1300" dirty="0">
                <a:solidFill>
                  <a:srgbClr val="000000"/>
                </a:solidFill>
                <a:latin typeface="+mj-lt"/>
                <a:ea typeface="Times New Roman"/>
                <a:cs typeface="Times New Roman"/>
              </a:rPr>
              <a:t>Art Club Drawing Competition Second Place</a:t>
            </a:r>
            <a:endParaRPr lang="en-GB" sz="1300" dirty="0">
              <a:latin typeface="+mj-lt"/>
              <a:ea typeface="Times New Roman"/>
              <a:cs typeface="Times New Roman"/>
            </a:endParaRPr>
          </a:p>
          <a:p>
            <a:pPr marL="0" indent="0">
              <a:buNone/>
            </a:pPr>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a:solidFill>
                  <a:prstClr val="black"/>
                </a:solidFill>
              </a:rPr>
              <a:t>Grant </a:t>
            </a:r>
            <a:r>
              <a:rPr lang="en-US" sz="1600" dirty="0" err="1">
                <a:solidFill>
                  <a:prstClr val="black"/>
                </a:solidFill>
              </a:rPr>
              <a:t>McCaig</a:t>
            </a:r>
            <a:r>
              <a:rPr lang="en-US" sz="1600" dirty="0">
                <a:solidFill>
                  <a:prstClr val="black"/>
                </a:solidFill>
              </a:rPr>
              <a:t/>
            </a:r>
            <a:br>
              <a:rPr lang="en-US" sz="1600" dirty="0">
                <a:solidFill>
                  <a:prstClr val="black"/>
                </a:solidFill>
              </a:rPr>
            </a:br>
            <a:r>
              <a:rPr lang="en-US" sz="1600" dirty="0">
                <a:solidFill>
                  <a:prstClr val="black"/>
                </a:solidFill>
              </a:rPr>
              <a:t>Educated Glasgow and London, lives London</a:t>
            </a:r>
            <a:endParaRPr lang="en-US" sz="3600" dirty="0"/>
          </a:p>
        </p:txBody>
      </p:sp>
      <p:pic>
        <p:nvPicPr>
          <p:cNvPr id="4" name="Content Placeholder 3" descr="grantmccaig3spanners.jpg"/>
          <p:cNvPicPr>
            <a:picLocks noGrp="1" noChangeAspect="1"/>
          </p:cNvPicPr>
          <p:nvPr>
            <p:ph idx="1"/>
          </p:nvPr>
        </p:nvPicPr>
        <p:blipFill>
          <a:blip r:embed="rId2"/>
          <a:srcRect l="-15878" r="-15878"/>
          <a:stretch>
            <a:fillRect/>
          </a:stretch>
        </p:blip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Grant </a:t>
            </a:r>
            <a:r>
              <a:rPr lang="en-US" sz="1600" dirty="0" err="1">
                <a:solidFill>
                  <a:prstClr val="black"/>
                </a:solidFill>
              </a:rPr>
              <a:t>McCaig</a:t>
            </a:r>
            <a:r>
              <a:rPr lang="en-US" sz="1600" dirty="0">
                <a:solidFill>
                  <a:prstClr val="black"/>
                </a:solidFill>
              </a:rPr>
              <a:t/>
            </a:r>
            <a:br>
              <a:rPr lang="en-US" sz="1600" dirty="0">
                <a:solidFill>
                  <a:prstClr val="black"/>
                </a:solidFill>
              </a:rPr>
            </a:br>
            <a:r>
              <a:rPr lang="en-US" sz="1600" dirty="0">
                <a:solidFill>
                  <a:prstClr val="black"/>
                </a:solidFill>
              </a:rPr>
              <a:t>Educated Glasgow and London, lives London</a:t>
            </a:r>
            <a:endParaRPr lang="en-US" dirty="0"/>
          </a:p>
        </p:txBody>
      </p:sp>
      <p:pic>
        <p:nvPicPr>
          <p:cNvPr id="4" name="Content Placeholder 3" descr="grant spanner.jpg"/>
          <p:cNvPicPr>
            <a:picLocks noGrp="1" noChangeAspect="1"/>
          </p:cNvPicPr>
          <p:nvPr>
            <p:ph idx="1"/>
          </p:nvPr>
        </p:nvPicPr>
        <p:blipFill>
          <a:blip r:embed="rId2"/>
          <a:srcRect l="-66484" r="-66484"/>
          <a:stretch>
            <a:fillRect/>
          </a:stretch>
        </p:blip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Grant </a:t>
            </a:r>
            <a:r>
              <a:rPr lang="en-US" sz="1600" dirty="0" err="1">
                <a:solidFill>
                  <a:prstClr val="black"/>
                </a:solidFill>
              </a:rPr>
              <a:t>McCaig</a:t>
            </a:r>
            <a:r>
              <a:rPr lang="en-US" sz="1600" dirty="0">
                <a:solidFill>
                  <a:prstClr val="black"/>
                </a:solidFill>
              </a:rPr>
              <a:t/>
            </a:r>
            <a:br>
              <a:rPr lang="en-US" sz="1600" dirty="0">
                <a:solidFill>
                  <a:prstClr val="black"/>
                </a:solidFill>
              </a:rPr>
            </a:br>
            <a:r>
              <a:rPr lang="en-US" sz="1600" dirty="0">
                <a:solidFill>
                  <a:prstClr val="black"/>
                </a:solidFill>
              </a:rPr>
              <a:t>Educated Glasgow and London, lives London</a:t>
            </a:r>
            <a:endParaRPr lang="en-US" dirty="0"/>
          </a:p>
        </p:txBody>
      </p:sp>
      <p:pic>
        <p:nvPicPr>
          <p:cNvPr id="4" name="Content Placeholder 3" descr="grantmccaigcar.jpg"/>
          <p:cNvPicPr>
            <a:picLocks noGrp="1" noChangeAspect="1"/>
          </p:cNvPicPr>
          <p:nvPr>
            <p:ph idx="1"/>
          </p:nvPr>
        </p:nvPicPr>
        <p:blipFill>
          <a:blip r:embed="rId2"/>
          <a:srcRect t="-30754" b="-30754"/>
          <a:stretch>
            <a:fillRect/>
          </a:stretch>
        </p:blip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Michael Pell</a:t>
            </a:r>
            <a:br>
              <a:rPr lang="en-US" sz="1600" dirty="0" smtClean="0"/>
            </a:br>
            <a:r>
              <a:rPr lang="en-US" sz="1600" dirty="0" smtClean="0"/>
              <a:t>Educated Sydney and London, lives Glasgow</a:t>
            </a:r>
            <a:endParaRPr lang="en-US" sz="1600" dirty="0"/>
          </a:p>
        </p:txBody>
      </p:sp>
      <p:sp>
        <p:nvSpPr>
          <p:cNvPr id="5" name="Content Placeholder 4"/>
          <p:cNvSpPr>
            <a:spLocks noGrp="1"/>
          </p:cNvSpPr>
          <p:nvPr>
            <p:ph idx="1"/>
          </p:nvPr>
        </p:nvSpPr>
        <p:spPr/>
        <p:txBody>
          <a:bodyPr>
            <a:normAutofit/>
          </a:bodyPr>
          <a:lstStyle/>
          <a:p>
            <a:pPr marL="0" indent="0">
              <a:spcAft>
                <a:spcPts val="0"/>
              </a:spcAft>
              <a:buNone/>
            </a:pPr>
            <a:r>
              <a:rPr lang="en-GB" sz="1100" b="1" dirty="0" smtClean="0">
                <a:latin typeface="+mj-lt"/>
                <a:ea typeface="Times New Roman"/>
              </a:rPr>
              <a:t>Education</a:t>
            </a:r>
            <a:endParaRPr lang="en-GB" sz="1100" dirty="0">
              <a:latin typeface="+mj-lt"/>
              <a:ea typeface="Times New Roman"/>
            </a:endParaRPr>
          </a:p>
          <a:p>
            <a:pPr marL="0" indent="0">
              <a:spcAft>
                <a:spcPts val="0"/>
              </a:spcAft>
              <a:buNone/>
            </a:pPr>
            <a:r>
              <a:rPr lang="en-GB" sz="1100" dirty="0">
                <a:latin typeface="+mj-lt"/>
                <a:ea typeface="Times New Roman"/>
              </a:rPr>
              <a:t>2006		Post Graduate Cert. in Learning &amp; Teaching in Art, Design &amp; Communication</a:t>
            </a:r>
          </a:p>
          <a:p>
            <a:pPr marL="0" indent="0">
              <a:spcAft>
                <a:spcPts val="0"/>
              </a:spcAft>
              <a:buNone/>
            </a:pPr>
            <a:r>
              <a:rPr lang="en-GB" sz="1100" dirty="0">
                <a:latin typeface="+mj-lt"/>
                <a:ea typeface="Times New Roman"/>
              </a:rPr>
              <a:t>		University of the Arts, London</a:t>
            </a:r>
          </a:p>
          <a:p>
            <a:pPr marL="0" indent="0">
              <a:spcAft>
                <a:spcPts val="0"/>
              </a:spcAft>
              <a:buNone/>
            </a:pPr>
            <a:r>
              <a:rPr lang="en-GB" sz="1100" dirty="0">
                <a:latin typeface="+mj-lt"/>
                <a:ea typeface="Times New Roman"/>
              </a:rPr>
              <a:t>2000		Certificate IV in Craft and Visual Arts Practice – Business Management</a:t>
            </a:r>
          </a:p>
          <a:p>
            <a:pPr marL="457200" indent="0">
              <a:spcAft>
                <a:spcPts val="0"/>
              </a:spcAft>
              <a:buNone/>
            </a:pPr>
            <a:r>
              <a:rPr lang="en-GB" sz="1100" dirty="0" smtClean="0">
                <a:latin typeface="+mj-lt"/>
                <a:ea typeface="Times New Roman"/>
              </a:rPr>
              <a:t>	Eastern </a:t>
            </a:r>
            <a:r>
              <a:rPr lang="en-GB" sz="1100" dirty="0">
                <a:latin typeface="+mj-lt"/>
                <a:ea typeface="Times New Roman"/>
              </a:rPr>
              <a:t>Suburbs Business Education Centre, Sydney</a:t>
            </a:r>
          </a:p>
          <a:p>
            <a:pPr marL="0" lvl="0" indent="0">
              <a:buNone/>
              <a:tabLst>
                <a:tab pos="914400" algn="l"/>
              </a:tabLst>
            </a:pPr>
            <a:r>
              <a:rPr lang="en-GB" sz="1100" dirty="0" smtClean="0">
                <a:latin typeface="+mj-lt"/>
                <a:ea typeface="Times New Roman"/>
              </a:rPr>
              <a:t>1999	Advanced </a:t>
            </a:r>
            <a:r>
              <a:rPr lang="en-GB" sz="1100" dirty="0">
                <a:latin typeface="+mj-lt"/>
                <a:ea typeface="Times New Roman"/>
              </a:rPr>
              <a:t>Diploma in Arts, Jewellery and Object Design</a:t>
            </a:r>
          </a:p>
          <a:p>
            <a:pPr marL="571500" indent="0">
              <a:spcAft>
                <a:spcPts val="0"/>
              </a:spcAft>
              <a:buNone/>
            </a:pPr>
            <a:r>
              <a:rPr lang="en-GB" sz="1100" dirty="0" smtClean="0">
                <a:latin typeface="+mj-lt"/>
                <a:ea typeface="Times New Roman"/>
              </a:rPr>
              <a:t>	Sydney </a:t>
            </a:r>
            <a:r>
              <a:rPr lang="en-GB" sz="1100" dirty="0">
                <a:latin typeface="+mj-lt"/>
                <a:ea typeface="Times New Roman"/>
              </a:rPr>
              <a:t>Institute of Technology Design Centre, </a:t>
            </a:r>
            <a:r>
              <a:rPr lang="en-GB" sz="1100" dirty="0" err="1">
                <a:latin typeface="+mj-lt"/>
                <a:ea typeface="Times New Roman"/>
              </a:rPr>
              <a:t>Enmore</a:t>
            </a:r>
            <a:r>
              <a:rPr lang="en-GB" sz="1100" dirty="0">
                <a:latin typeface="+mj-lt"/>
                <a:ea typeface="Times New Roman"/>
              </a:rPr>
              <a:t>, Australia</a:t>
            </a:r>
          </a:p>
          <a:p>
            <a:pPr marL="0" lvl="0" indent="0">
              <a:buNone/>
              <a:tabLst>
                <a:tab pos="914400" algn="l"/>
              </a:tabLst>
            </a:pPr>
            <a:r>
              <a:rPr lang="en-GB" sz="1100" dirty="0" smtClean="0">
                <a:latin typeface="+mj-lt"/>
                <a:ea typeface="Times New Roman"/>
              </a:rPr>
              <a:t>1998	Associate </a:t>
            </a:r>
            <a:r>
              <a:rPr lang="en-GB" sz="1100" dirty="0">
                <a:latin typeface="+mj-lt"/>
                <a:ea typeface="Times New Roman"/>
              </a:rPr>
              <a:t>Diploma in Arts, Jewellery Design</a:t>
            </a:r>
          </a:p>
          <a:p>
            <a:pPr marL="571500" indent="0">
              <a:spcAft>
                <a:spcPts val="0"/>
              </a:spcAft>
              <a:buNone/>
            </a:pPr>
            <a:r>
              <a:rPr lang="en-GB" sz="1100" dirty="0" smtClean="0">
                <a:latin typeface="+mj-lt"/>
                <a:ea typeface="Times New Roman"/>
              </a:rPr>
              <a:t>	Sydney </a:t>
            </a:r>
            <a:r>
              <a:rPr lang="en-GB" sz="1100" dirty="0">
                <a:latin typeface="+mj-lt"/>
                <a:ea typeface="Times New Roman"/>
              </a:rPr>
              <a:t>Institute of Technology Design Centre, </a:t>
            </a:r>
            <a:r>
              <a:rPr lang="en-GB" sz="1100" dirty="0" err="1">
                <a:latin typeface="+mj-lt"/>
                <a:ea typeface="Times New Roman"/>
              </a:rPr>
              <a:t>Enmore</a:t>
            </a:r>
            <a:r>
              <a:rPr lang="en-GB" sz="1100" dirty="0">
                <a:latin typeface="+mj-lt"/>
                <a:ea typeface="Times New Roman"/>
              </a:rPr>
              <a:t>, </a:t>
            </a:r>
            <a:r>
              <a:rPr lang="en-GB" sz="1100" dirty="0" smtClean="0">
                <a:latin typeface="+mj-lt"/>
                <a:ea typeface="Times New Roman"/>
              </a:rPr>
              <a:t>Australia</a:t>
            </a:r>
          </a:p>
          <a:p>
            <a:pPr marL="571500" indent="0">
              <a:spcAft>
                <a:spcPts val="0"/>
              </a:spcAft>
              <a:buNone/>
            </a:pPr>
            <a:endParaRPr lang="en-GB" sz="1100" dirty="0">
              <a:latin typeface="+mj-lt"/>
              <a:ea typeface="Times New Roman"/>
            </a:endParaRPr>
          </a:p>
          <a:p>
            <a:pPr marL="0" indent="0">
              <a:spcAft>
                <a:spcPts val="0"/>
              </a:spcAft>
              <a:buNone/>
            </a:pPr>
            <a:r>
              <a:rPr lang="en-GB" sz="1100" b="1" dirty="0">
                <a:latin typeface="+mj-lt"/>
                <a:ea typeface="Times New Roman"/>
              </a:rPr>
              <a:t>Professional Practice</a:t>
            </a:r>
            <a:endParaRPr lang="en-GB" sz="1100" dirty="0">
              <a:latin typeface="+mj-lt"/>
              <a:ea typeface="Times New Roman"/>
            </a:endParaRPr>
          </a:p>
          <a:p>
            <a:pPr marL="0" indent="0">
              <a:spcAft>
                <a:spcPts val="0"/>
              </a:spcAft>
              <a:buNone/>
            </a:pPr>
            <a:r>
              <a:rPr lang="en-GB" sz="1100" dirty="0" smtClean="0">
                <a:latin typeface="+mj-lt"/>
                <a:ea typeface="Times New Roman"/>
              </a:rPr>
              <a:t>2011		Curator- </a:t>
            </a:r>
            <a:r>
              <a:rPr lang="en-GB" sz="1100" dirty="0">
                <a:latin typeface="+mj-lt"/>
                <a:ea typeface="Times New Roman"/>
              </a:rPr>
              <a:t>‘not pretty?’ Touring Exhibition, Scotland and </a:t>
            </a:r>
            <a:r>
              <a:rPr lang="en-GB" sz="1100" dirty="0" smtClean="0">
                <a:latin typeface="+mj-lt"/>
                <a:ea typeface="Times New Roman"/>
              </a:rPr>
              <a:t>Australia					</a:t>
            </a:r>
            <a:endParaRPr lang="en-GB" sz="1100" dirty="0">
              <a:latin typeface="+mj-lt"/>
              <a:ea typeface="Times New Roman"/>
            </a:endParaRPr>
          </a:p>
          <a:p>
            <a:pPr marL="0" indent="0">
              <a:spcAft>
                <a:spcPts val="0"/>
              </a:spcAft>
              <a:buNone/>
            </a:pPr>
            <a:r>
              <a:rPr lang="en-GB" sz="1100" dirty="0" smtClean="0">
                <a:latin typeface="+mj-lt"/>
                <a:ea typeface="Times New Roman"/>
              </a:rPr>
              <a:t>  		Curator- ‘Forty </a:t>
            </a:r>
            <a:r>
              <a:rPr lang="en-GB" sz="1100" dirty="0">
                <a:latin typeface="+mj-lt"/>
                <a:ea typeface="Times New Roman"/>
              </a:rPr>
              <a:t>Years in the tower’ Glasgow School of Art</a:t>
            </a:r>
          </a:p>
          <a:p>
            <a:pPr marL="0" indent="0">
              <a:spcAft>
                <a:spcPts val="0"/>
              </a:spcAft>
              <a:buNone/>
            </a:pPr>
            <a:r>
              <a:rPr lang="en-GB" sz="1100" dirty="0">
                <a:latin typeface="+mj-lt"/>
                <a:ea typeface="Times New Roman"/>
              </a:rPr>
              <a:t>2005-present	Permanent Lecturer, School of Design, Glasgow School of Art, Scotland</a:t>
            </a:r>
          </a:p>
          <a:p>
            <a:pPr marL="0" indent="0">
              <a:spcAft>
                <a:spcPts val="0"/>
              </a:spcAft>
              <a:buNone/>
            </a:pPr>
            <a:r>
              <a:rPr lang="en-GB" sz="1100" dirty="0">
                <a:latin typeface="+mj-lt"/>
                <a:ea typeface="Times New Roman"/>
              </a:rPr>
              <a:t>2005		Visiting Lecturer, S&amp;J, Glasgow School of Art, Scotland</a:t>
            </a:r>
          </a:p>
          <a:p>
            <a:pPr marL="457200" indent="0">
              <a:spcAft>
                <a:spcPts val="0"/>
              </a:spcAft>
              <a:buNone/>
            </a:pPr>
            <a:r>
              <a:rPr lang="en-GB" sz="1100" dirty="0" smtClean="0">
                <a:latin typeface="+mj-lt"/>
                <a:ea typeface="Times New Roman"/>
              </a:rPr>
              <a:t>	Artist </a:t>
            </a:r>
            <a:r>
              <a:rPr lang="en-GB" sz="1100" dirty="0">
                <a:latin typeface="+mj-lt"/>
                <a:ea typeface="Times New Roman"/>
              </a:rPr>
              <a:t>in Residence, </a:t>
            </a:r>
            <a:r>
              <a:rPr lang="en-GB" sz="1100" dirty="0" err="1">
                <a:latin typeface="+mj-lt"/>
                <a:ea typeface="Times New Roman"/>
              </a:rPr>
              <a:t>Silversmithing</a:t>
            </a:r>
            <a:r>
              <a:rPr lang="en-GB" sz="1100" dirty="0">
                <a:latin typeface="+mj-lt"/>
                <a:ea typeface="Times New Roman"/>
              </a:rPr>
              <a:t> &amp; Jewellery, Edinburgh College of Art, Scotland</a:t>
            </a:r>
          </a:p>
          <a:p>
            <a:pPr marL="0" lvl="0" indent="0">
              <a:buNone/>
              <a:tabLst>
                <a:tab pos="914400" algn="l"/>
              </a:tabLst>
            </a:pPr>
            <a:r>
              <a:rPr lang="en-GB" sz="1100" dirty="0" smtClean="0">
                <a:latin typeface="+mj-lt"/>
                <a:ea typeface="Times New Roman"/>
              </a:rPr>
              <a:t>1999	Established </a:t>
            </a:r>
            <a:r>
              <a:rPr lang="en-GB" sz="1100" dirty="0">
                <a:latin typeface="+mj-lt"/>
                <a:ea typeface="Times New Roman"/>
              </a:rPr>
              <a:t>‘gallery </a:t>
            </a:r>
            <a:r>
              <a:rPr lang="en-GB" sz="1100" dirty="0" err="1">
                <a:latin typeface="+mj-lt"/>
                <a:ea typeface="Times New Roman"/>
              </a:rPr>
              <a:t>onefivesix</a:t>
            </a:r>
            <a:r>
              <a:rPr lang="en-GB" sz="1100" dirty="0">
                <a:latin typeface="+mj-lt"/>
                <a:ea typeface="Times New Roman"/>
              </a:rPr>
              <a:t>- contemporary jewellery and objects’</a:t>
            </a:r>
          </a:p>
          <a:p>
            <a:pPr marL="571500" indent="0">
              <a:spcAft>
                <a:spcPts val="0"/>
              </a:spcAft>
              <a:buNone/>
            </a:pPr>
            <a:r>
              <a:rPr lang="en-GB" sz="1100" dirty="0" smtClean="0">
                <a:latin typeface="+mj-lt"/>
                <a:ea typeface="Times New Roman"/>
              </a:rPr>
              <a:t>	156 </a:t>
            </a:r>
            <a:r>
              <a:rPr lang="en-GB" sz="1100" dirty="0">
                <a:latin typeface="+mj-lt"/>
                <a:ea typeface="Times New Roman"/>
              </a:rPr>
              <a:t>Commonwealth Street, Surry Hills, Sydney, Australia</a:t>
            </a:r>
          </a:p>
          <a:p>
            <a:pPr marL="0" indent="0">
              <a:spcAft>
                <a:spcPts val="0"/>
              </a:spcAft>
              <a:buNone/>
            </a:pPr>
            <a:r>
              <a:rPr lang="en-GB" sz="1100" dirty="0" smtClean="0">
                <a:latin typeface="+mj-lt"/>
                <a:ea typeface="Times New Roman"/>
              </a:rPr>
              <a:t>		Co-founded </a:t>
            </a:r>
            <a:r>
              <a:rPr lang="en-GB" sz="1100" dirty="0">
                <a:latin typeface="+mj-lt"/>
                <a:ea typeface="Times New Roman"/>
              </a:rPr>
              <a:t>‘MANK’ jewellery and </a:t>
            </a:r>
            <a:r>
              <a:rPr lang="en-GB" sz="1100" dirty="0" err="1">
                <a:latin typeface="+mj-lt"/>
                <a:ea typeface="Times New Roman"/>
              </a:rPr>
              <a:t>silversmithing</a:t>
            </a:r>
            <a:r>
              <a:rPr lang="en-GB" sz="1100" dirty="0">
                <a:latin typeface="+mj-lt"/>
                <a:ea typeface="Times New Roman"/>
              </a:rPr>
              <a:t> studio</a:t>
            </a:r>
          </a:p>
          <a:p>
            <a:pPr marL="0" indent="0">
              <a:spcAft>
                <a:spcPts val="0"/>
              </a:spcAft>
              <a:buNone/>
            </a:pPr>
            <a:r>
              <a:rPr lang="en-GB" sz="1100" dirty="0" smtClean="0">
                <a:latin typeface="+mj-lt"/>
                <a:ea typeface="Times New Roman"/>
              </a:rPr>
              <a:t>		Batman </a:t>
            </a:r>
            <a:r>
              <a:rPr lang="en-GB" sz="1100" dirty="0">
                <a:latin typeface="+mj-lt"/>
                <a:ea typeface="Times New Roman"/>
              </a:rPr>
              <a:t>Lane, Surry Hills, Sydney, </a:t>
            </a:r>
            <a:r>
              <a:rPr lang="en-GB" sz="1100" dirty="0" smtClean="0">
                <a:latin typeface="+mj-lt"/>
                <a:ea typeface="Times New Roman"/>
              </a:rPr>
              <a:t>Australia</a:t>
            </a:r>
            <a:endParaRPr lang="en-GB" sz="1100" dirty="0">
              <a:latin typeface="+mj-lt"/>
              <a:ea typeface="Times New Roman"/>
            </a:endParaRPr>
          </a:p>
          <a:p>
            <a:pPr marL="0" indent="0">
              <a:buNone/>
            </a:pPr>
            <a:endParaRPr lang="en-US" sz="1100" dirty="0" smtClean="0">
              <a:latin typeface="+mj-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a:solidFill>
                  <a:prstClr val="black"/>
                </a:solidFill>
              </a:rPr>
              <a:t>Michael Pell</a:t>
            </a:r>
            <a:br>
              <a:rPr lang="en-US" sz="1600" dirty="0">
                <a:solidFill>
                  <a:prstClr val="black"/>
                </a:solidFill>
              </a:rPr>
            </a:br>
            <a:r>
              <a:rPr lang="en-US" sz="1600" dirty="0">
                <a:solidFill>
                  <a:prstClr val="black"/>
                </a:solidFill>
              </a:rPr>
              <a:t>Educated Sydney and London, lives Glasgow</a:t>
            </a:r>
            <a:endParaRPr lang="en-US" sz="3600" dirty="0"/>
          </a:p>
        </p:txBody>
      </p:sp>
      <p:pic>
        <p:nvPicPr>
          <p:cNvPr id="4" name="Content Placeholder 3" descr="michaelpell4pieces.jpg"/>
          <p:cNvPicPr>
            <a:picLocks noGrp="1" noChangeAspect="1"/>
          </p:cNvPicPr>
          <p:nvPr>
            <p:ph idx="1"/>
          </p:nvPr>
        </p:nvPicPr>
        <p:blipFill>
          <a:blip r:embed="rId2"/>
          <a:srcRect t="-15729" b="-15729"/>
          <a:stretch>
            <a:fillRect/>
          </a:stretch>
        </p:blip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Michael Pell</a:t>
            </a:r>
            <a:br>
              <a:rPr lang="en-US" sz="1600" dirty="0">
                <a:solidFill>
                  <a:prstClr val="black"/>
                </a:solidFill>
              </a:rPr>
            </a:br>
            <a:r>
              <a:rPr lang="en-US" sz="1600" dirty="0">
                <a:solidFill>
                  <a:prstClr val="black"/>
                </a:solidFill>
              </a:rPr>
              <a:t>Educated Sydney and London, lives Glasgow</a:t>
            </a:r>
            <a:endParaRPr lang="en-US" dirty="0"/>
          </a:p>
        </p:txBody>
      </p:sp>
      <p:pic>
        <p:nvPicPr>
          <p:cNvPr id="4" name="Content Placeholder 3" descr="michaelpellbrooch.jpg"/>
          <p:cNvPicPr>
            <a:picLocks noGrp="1" noChangeAspect="1"/>
          </p:cNvPicPr>
          <p:nvPr>
            <p:ph idx="1"/>
          </p:nvPr>
        </p:nvPicPr>
        <p:blipFill>
          <a:blip r:embed="rId2"/>
          <a:srcRect l="-19602" r="-19602"/>
          <a:stretch>
            <a:fillRect/>
          </a:stretch>
        </p:blipFill>
        <p:spPr>
          <a:xfrm>
            <a:off x="1244601" y="2184401"/>
            <a:ext cx="6681437" cy="3674533"/>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Michael Pell</a:t>
            </a:r>
            <a:br>
              <a:rPr lang="en-US" sz="1600" dirty="0">
                <a:solidFill>
                  <a:prstClr val="black"/>
                </a:solidFill>
              </a:rPr>
            </a:br>
            <a:r>
              <a:rPr lang="en-US" sz="1600" dirty="0">
                <a:solidFill>
                  <a:prstClr val="black"/>
                </a:solidFill>
              </a:rPr>
              <a:t>Educated Sydney and London, lives Glasgow</a:t>
            </a:r>
            <a:endParaRPr lang="en-US" dirty="0"/>
          </a:p>
        </p:txBody>
      </p:sp>
      <p:pic>
        <p:nvPicPr>
          <p:cNvPr id="4" name="Content Placeholder 3" descr="michaelpellneckpiece.jpg"/>
          <p:cNvPicPr>
            <a:picLocks noGrp="1" noChangeAspect="1"/>
          </p:cNvPicPr>
          <p:nvPr>
            <p:ph idx="1"/>
          </p:nvPr>
        </p:nvPicPr>
        <p:blipFill>
          <a:blip r:embed="rId2"/>
          <a:srcRect l="-41649" r="-41649"/>
          <a:stretch>
            <a:fillRect/>
          </a:stretch>
        </p:blipFill>
        <p:spPr>
          <a:xfrm>
            <a:off x="457200" y="1417638"/>
            <a:ext cx="8159361" cy="4487334"/>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Mark </a:t>
            </a:r>
            <a:r>
              <a:rPr lang="en-US" sz="1600" dirty="0" err="1" smtClean="0"/>
              <a:t>Vaarwerk</a:t>
            </a:r>
            <a:r>
              <a:rPr lang="en-US" sz="1600" dirty="0" smtClean="0"/>
              <a:t/>
            </a:r>
            <a:br>
              <a:rPr lang="en-US" sz="1600" dirty="0" smtClean="0"/>
            </a:br>
            <a:r>
              <a:rPr lang="en-US" sz="1600" dirty="0" smtClean="0"/>
              <a:t>Educated and lives in Sydney</a:t>
            </a:r>
            <a:endParaRPr lang="en-US" sz="1600" dirty="0"/>
          </a:p>
        </p:txBody>
      </p:sp>
      <p:sp>
        <p:nvSpPr>
          <p:cNvPr id="5" name="Content Placeholder 4"/>
          <p:cNvSpPr>
            <a:spLocks noGrp="1"/>
          </p:cNvSpPr>
          <p:nvPr>
            <p:ph idx="1"/>
          </p:nvPr>
        </p:nvSpPr>
        <p:spPr/>
        <p:txBody>
          <a:bodyPr>
            <a:normAutofit/>
          </a:bodyPr>
          <a:lstStyle/>
          <a:p>
            <a:pPr marL="0" indent="0">
              <a:spcAft>
                <a:spcPts val="0"/>
              </a:spcAft>
              <a:buNone/>
              <a:tabLst>
                <a:tab pos="359410" algn="l"/>
                <a:tab pos="719455" algn="l"/>
                <a:tab pos="1079500" algn="l"/>
                <a:tab pos="1439545" algn="l"/>
                <a:tab pos="1799590" algn="l"/>
                <a:tab pos="2159635" algn="l"/>
                <a:tab pos="2519680" algn="l"/>
                <a:tab pos="2879725" algn="l"/>
                <a:tab pos="3239770" algn="l"/>
                <a:tab pos="3599815" algn="l"/>
                <a:tab pos="3959860" algn="l"/>
                <a:tab pos="4319905" algn="l"/>
              </a:tabLst>
            </a:pPr>
            <a:r>
              <a:rPr lang="en-US" sz="1100" b="1" dirty="0" smtClean="0">
                <a:solidFill>
                  <a:srgbClr val="000000"/>
                </a:solidFill>
                <a:latin typeface="+mj-lt"/>
                <a:ea typeface="Times New Roman"/>
                <a:cs typeface="Times New Roman"/>
              </a:rPr>
              <a:t>Education</a:t>
            </a:r>
            <a:endParaRPr lang="en-GB" sz="1100" dirty="0" smtClean="0">
              <a:latin typeface="+mj-lt"/>
              <a:ea typeface="Times"/>
              <a:cs typeface="Times New Roman"/>
            </a:endParaRPr>
          </a:p>
          <a:p>
            <a:pPr marL="0" indent="0">
              <a:lnSpc>
                <a:spcPts val="1300"/>
              </a:lnSpc>
              <a:spcAft>
                <a:spcPts val="300"/>
              </a:spcAft>
              <a:buNone/>
            </a:pPr>
            <a:r>
              <a:rPr lang="en-US" sz="1100" b="1" dirty="0" smtClean="0">
                <a:solidFill>
                  <a:srgbClr val="000000"/>
                </a:solidFill>
                <a:latin typeface="+mj-lt"/>
                <a:ea typeface="Times New Roman"/>
                <a:cs typeface="Times New Roman"/>
              </a:rPr>
              <a:t>1996-1997</a:t>
            </a:r>
            <a:r>
              <a:rPr lang="en-US" sz="1100" b="1" dirty="0">
                <a:solidFill>
                  <a:srgbClr val="000000"/>
                </a:solidFill>
                <a:latin typeface="+mj-lt"/>
                <a:ea typeface="Times New Roman"/>
                <a:cs typeface="Times New Roman"/>
              </a:rPr>
              <a:t>	</a:t>
            </a:r>
            <a:r>
              <a:rPr lang="en-US" sz="1100" dirty="0" smtClean="0">
                <a:solidFill>
                  <a:srgbClr val="000000"/>
                </a:solidFill>
                <a:latin typeface="+mj-lt"/>
                <a:ea typeface="Times New Roman"/>
                <a:cs typeface="Times New Roman"/>
              </a:rPr>
              <a:t>Associate </a:t>
            </a:r>
            <a:r>
              <a:rPr lang="en-US" sz="1100" dirty="0">
                <a:solidFill>
                  <a:srgbClr val="000000"/>
                </a:solidFill>
                <a:latin typeface="+mj-lt"/>
                <a:ea typeface="Times New Roman"/>
                <a:cs typeface="Times New Roman"/>
              </a:rPr>
              <a:t>Diploma in Arts (Jewellery Design</a:t>
            </a:r>
            <a:r>
              <a:rPr lang="en-US" sz="1100" dirty="0" smtClean="0">
                <a:solidFill>
                  <a:srgbClr val="000000"/>
                </a:solidFill>
                <a:latin typeface="+mj-lt"/>
                <a:ea typeface="Times New Roman"/>
                <a:cs typeface="Times New Roman"/>
              </a:rPr>
              <a:t>). Sydney </a:t>
            </a:r>
            <a:r>
              <a:rPr lang="en-US" sz="1100" dirty="0">
                <a:solidFill>
                  <a:srgbClr val="000000"/>
                </a:solidFill>
                <a:latin typeface="+mj-lt"/>
                <a:ea typeface="Times New Roman"/>
                <a:cs typeface="Times New Roman"/>
              </a:rPr>
              <a:t>Institute of Technology, </a:t>
            </a:r>
            <a:r>
              <a:rPr lang="en-US" sz="1100" dirty="0" smtClean="0">
                <a:solidFill>
                  <a:srgbClr val="000000"/>
                </a:solidFill>
                <a:latin typeface="+mj-lt"/>
                <a:ea typeface="Times New Roman"/>
                <a:cs typeface="Times New Roman"/>
              </a:rPr>
              <a:t> </a:t>
            </a:r>
            <a:r>
              <a:rPr lang="en-US" sz="1100" dirty="0" err="1" smtClean="0">
                <a:solidFill>
                  <a:srgbClr val="000000"/>
                </a:solidFill>
                <a:latin typeface="+mj-lt"/>
                <a:ea typeface="Times New Roman"/>
                <a:cs typeface="Times New Roman"/>
              </a:rPr>
              <a:t>Enmore</a:t>
            </a:r>
            <a:r>
              <a:rPr lang="en-US" sz="1100" dirty="0" smtClean="0">
                <a:solidFill>
                  <a:srgbClr val="000000"/>
                </a:solidFill>
                <a:latin typeface="+mj-lt"/>
                <a:ea typeface="Times New Roman"/>
                <a:cs typeface="Times New Roman"/>
              </a:rPr>
              <a:t>. </a:t>
            </a:r>
          </a:p>
          <a:p>
            <a:pPr marL="0" indent="0">
              <a:lnSpc>
                <a:spcPts val="1300"/>
              </a:lnSpc>
              <a:spcAft>
                <a:spcPts val="300"/>
              </a:spcAft>
              <a:buNone/>
            </a:pPr>
            <a:r>
              <a:rPr lang="en-US" sz="1100" b="1" dirty="0">
                <a:solidFill>
                  <a:srgbClr val="000000"/>
                </a:solidFill>
                <a:latin typeface="+mj-lt"/>
                <a:ea typeface="Times New Roman"/>
                <a:cs typeface="Times New Roman"/>
              </a:rPr>
              <a:t> </a:t>
            </a:r>
            <a:endParaRPr lang="en-GB" sz="1100" dirty="0">
              <a:latin typeface="+mj-lt"/>
              <a:ea typeface="Times"/>
              <a:cs typeface="Times New Roman"/>
            </a:endParaRPr>
          </a:p>
          <a:p>
            <a:pPr marL="0" indent="0">
              <a:lnSpc>
                <a:spcPts val="1300"/>
              </a:lnSpc>
              <a:spcAft>
                <a:spcPts val="300"/>
              </a:spcAft>
              <a:buNone/>
            </a:pPr>
            <a:r>
              <a:rPr lang="en-US" sz="1100" b="1" dirty="0">
                <a:solidFill>
                  <a:srgbClr val="000000"/>
                </a:solidFill>
                <a:latin typeface="+mj-lt"/>
                <a:ea typeface="Times New Roman"/>
                <a:cs typeface="Times New Roman"/>
              </a:rPr>
              <a:t>Residencies</a:t>
            </a:r>
            <a:endParaRPr lang="en-GB" sz="1100" dirty="0">
              <a:latin typeface="+mj-lt"/>
              <a:ea typeface="Times"/>
              <a:cs typeface="Times New Roman"/>
            </a:endParaRPr>
          </a:p>
          <a:p>
            <a:pPr marL="0" indent="0">
              <a:lnSpc>
                <a:spcPts val="1200"/>
              </a:lnSpc>
              <a:spcAft>
                <a:spcPts val="0"/>
              </a:spcAft>
              <a:buNone/>
            </a:pPr>
            <a:r>
              <a:rPr lang="en-US" sz="1100" b="1" dirty="0">
                <a:solidFill>
                  <a:srgbClr val="000000"/>
                </a:solidFill>
                <a:latin typeface="+mj-lt"/>
                <a:ea typeface="Times New Roman"/>
                <a:cs typeface="Times New Roman"/>
              </a:rPr>
              <a:t>2007		</a:t>
            </a:r>
            <a:r>
              <a:rPr lang="en-US" sz="1100" dirty="0" smtClean="0">
                <a:solidFill>
                  <a:srgbClr val="000000"/>
                </a:solidFill>
                <a:latin typeface="+mj-lt"/>
                <a:ea typeface="Times New Roman"/>
                <a:cs typeface="Times New Roman"/>
              </a:rPr>
              <a:t>April</a:t>
            </a:r>
            <a:r>
              <a:rPr lang="en-US" sz="1100" dirty="0">
                <a:solidFill>
                  <a:srgbClr val="000000"/>
                </a:solidFill>
                <a:latin typeface="+mj-lt"/>
                <a:ea typeface="Times New Roman"/>
                <a:cs typeface="Times New Roman"/>
              </a:rPr>
              <a:t>, </a:t>
            </a:r>
            <a:r>
              <a:rPr lang="en-US" sz="1100" dirty="0" smtClean="0">
                <a:solidFill>
                  <a:srgbClr val="000000"/>
                </a:solidFill>
                <a:latin typeface="+mj-lt"/>
                <a:ea typeface="Times New Roman"/>
                <a:cs typeface="Times New Roman"/>
              </a:rPr>
              <a:t>May</a:t>
            </a:r>
            <a:r>
              <a:rPr lang="en-US" sz="1100" dirty="0">
                <a:solidFill>
                  <a:srgbClr val="000000"/>
                </a:solidFill>
                <a:latin typeface="+mj-lt"/>
                <a:ea typeface="Times New Roman"/>
                <a:cs typeface="Times New Roman"/>
              </a:rPr>
              <a:t>, </a:t>
            </a:r>
            <a:r>
              <a:rPr lang="en-US" sz="1100" dirty="0" smtClean="0">
                <a:solidFill>
                  <a:srgbClr val="000000"/>
                </a:solidFill>
                <a:latin typeface="+mj-lt"/>
                <a:ea typeface="Times New Roman"/>
                <a:cs typeface="Times New Roman"/>
              </a:rPr>
              <a:t>June</a:t>
            </a:r>
            <a:r>
              <a:rPr lang="en-US" sz="1100" dirty="0">
                <a:solidFill>
                  <a:srgbClr val="000000"/>
                </a:solidFill>
                <a:latin typeface="+mj-lt"/>
                <a:ea typeface="Times New Roman"/>
                <a:cs typeface="Times New Roman"/>
              </a:rPr>
              <a:t>. Australia Council London Studio.</a:t>
            </a:r>
            <a:endParaRPr lang="en-GB" sz="1100" dirty="0">
              <a:latin typeface="+mj-lt"/>
              <a:ea typeface="Times"/>
              <a:cs typeface="Times New Roman"/>
            </a:endParaRPr>
          </a:p>
          <a:p>
            <a:pPr marL="0" indent="0">
              <a:lnSpc>
                <a:spcPts val="1200"/>
              </a:lnSpc>
              <a:spcAft>
                <a:spcPts val="0"/>
              </a:spcAft>
              <a:buNone/>
            </a:pPr>
            <a:r>
              <a:rPr lang="en-US" sz="1100" b="1" dirty="0" smtClean="0">
                <a:solidFill>
                  <a:srgbClr val="000000"/>
                </a:solidFill>
                <a:latin typeface="+mj-lt"/>
                <a:ea typeface="Times New Roman"/>
                <a:cs typeface="Times New Roman"/>
              </a:rPr>
              <a:t>2004</a:t>
            </a:r>
            <a:r>
              <a:rPr lang="en-US" sz="1100" dirty="0" smtClean="0">
                <a:solidFill>
                  <a:srgbClr val="000000"/>
                </a:solidFill>
                <a:latin typeface="+mj-lt"/>
                <a:ea typeface="Times New Roman"/>
                <a:cs typeface="Times New Roman"/>
              </a:rPr>
              <a:t>		February </a:t>
            </a:r>
            <a:r>
              <a:rPr lang="en-US" sz="1100" dirty="0">
                <a:solidFill>
                  <a:srgbClr val="000000"/>
                </a:solidFill>
                <a:latin typeface="+mj-lt"/>
                <a:ea typeface="Times New Roman"/>
                <a:cs typeface="Times New Roman"/>
              </a:rPr>
              <a:t>and March. The </a:t>
            </a:r>
            <a:r>
              <a:rPr lang="en-US" sz="1100" dirty="0" smtClean="0">
                <a:solidFill>
                  <a:srgbClr val="000000"/>
                </a:solidFill>
                <a:latin typeface="+mj-lt"/>
                <a:ea typeface="Times New Roman"/>
                <a:cs typeface="Times New Roman"/>
              </a:rPr>
              <a:t>Hub Centre </a:t>
            </a:r>
            <a:r>
              <a:rPr lang="en-US" sz="1100" dirty="0">
                <a:solidFill>
                  <a:srgbClr val="000000"/>
                </a:solidFill>
                <a:latin typeface="+mj-lt"/>
                <a:ea typeface="Times New Roman"/>
                <a:cs typeface="Times New Roman"/>
              </a:rPr>
              <a:t>for  </a:t>
            </a:r>
            <a:r>
              <a:rPr lang="en-US" sz="1100" dirty="0" smtClean="0">
                <a:solidFill>
                  <a:srgbClr val="000000"/>
                </a:solidFill>
                <a:latin typeface="+mj-lt"/>
                <a:ea typeface="Times New Roman"/>
                <a:cs typeface="Times New Roman"/>
              </a:rPr>
              <a:t>Contemporary Craft</a:t>
            </a:r>
            <a:r>
              <a:rPr lang="en-US" sz="1100" dirty="0">
                <a:solidFill>
                  <a:srgbClr val="000000"/>
                </a:solidFill>
                <a:latin typeface="+mj-lt"/>
                <a:ea typeface="Times New Roman"/>
                <a:cs typeface="Times New Roman"/>
              </a:rPr>
              <a:t>, design and making, </a:t>
            </a:r>
            <a:r>
              <a:rPr lang="en-US" sz="1100" dirty="0" smtClean="0">
                <a:solidFill>
                  <a:srgbClr val="000000"/>
                </a:solidFill>
                <a:latin typeface="+mj-lt"/>
                <a:ea typeface="Times New Roman"/>
                <a:cs typeface="Times New Roman"/>
              </a:rPr>
              <a:t> Sleaford</a:t>
            </a:r>
            <a:r>
              <a:rPr lang="en-US" sz="1100" dirty="0">
                <a:solidFill>
                  <a:srgbClr val="000000"/>
                </a:solidFill>
                <a:latin typeface="+mj-lt"/>
                <a:ea typeface="Times New Roman"/>
                <a:cs typeface="Times New Roman"/>
              </a:rPr>
              <a:t>, U.K. </a:t>
            </a:r>
            <a:endParaRPr lang="en-GB" sz="1100" dirty="0">
              <a:latin typeface="+mj-lt"/>
              <a:ea typeface="Times"/>
              <a:cs typeface="Times New Roman"/>
            </a:endParaRPr>
          </a:p>
          <a:p>
            <a:pPr marL="0" indent="0">
              <a:lnSpc>
                <a:spcPts val="1200"/>
              </a:lnSpc>
              <a:spcAft>
                <a:spcPts val="0"/>
              </a:spcAft>
              <a:buNone/>
            </a:pPr>
            <a:r>
              <a:rPr lang="en-US" sz="1100" b="1" dirty="0">
                <a:solidFill>
                  <a:srgbClr val="000000"/>
                </a:solidFill>
                <a:latin typeface="+mj-lt"/>
                <a:ea typeface="Times New Roman"/>
                <a:cs typeface="Times New Roman"/>
              </a:rPr>
              <a:t>2003		</a:t>
            </a:r>
            <a:r>
              <a:rPr lang="en-US" sz="1100" dirty="0" smtClean="0">
                <a:solidFill>
                  <a:srgbClr val="000000"/>
                </a:solidFill>
                <a:latin typeface="+mj-lt"/>
                <a:ea typeface="Times New Roman"/>
                <a:cs typeface="Times New Roman"/>
              </a:rPr>
              <a:t>January </a:t>
            </a:r>
            <a:r>
              <a:rPr lang="en-US" sz="1100" dirty="0">
                <a:solidFill>
                  <a:srgbClr val="000000"/>
                </a:solidFill>
                <a:latin typeface="+mj-lt"/>
                <a:ea typeface="Times New Roman"/>
                <a:cs typeface="Times New Roman"/>
              </a:rPr>
              <a:t>to April. The Pearoom, </a:t>
            </a:r>
            <a:r>
              <a:rPr lang="en-US" sz="1100" dirty="0" smtClean="0">
                <a:solidFill>
                  <a:srgbClr val="000000"/>
                </a:solidFill>
                <a:latin typeface="+mj-lt"/>
                <a:ea typeface="Times New Roman"/>
                <a:cs typeface="Times New Roman"/>
              </a:rPr>
              <a:t> Heckington</a:t>
            </a:r>
            <a:r>
              <a:rPr lang="en-US" sz="1100" dirty="0">
                <a:solidFill>
                  <a:srgbClr val="000000"/>
                </a:solidFill>
                <a:latin typeface="+mj-lt"/>
                <a:ea typeface="Times New Roman"/>
                <a:cs typeface="Times New Roman"/>
              </a:rPr>
              <a:t>, U.K., HAT Australia </a:t>
            </a:r>
            <a:r>
              <a:rPr lang="en-US" sz="1100" dirty="0" smtClean="0">
                <a:solidFill>
                  <a:srgbClr val="000000"/>
                </a:solidFill>
                <a:latin typeface="+mj-lt"/>
                <a:ea typeface="Times New Roman"/>
                <a:cs typeface="Times New Roman"/>
              </a:rPr>
              <a:t> Jewellers  exchange </a:t>
            </a:r>
            <a:r>
              <a:rPr lang="en-US" sz="1100" dirty="0">
                <a:solidFill>
                  <a:srgbClr val="000000"/>
                </a:solidFill>
                <a:latin typeface="+mj-lt"/>
                <a:ea typeface="Times New Roman"/>
                <a:cs typeface="Times New Roman"/>
              </a:rPr>
              <a:t>program. </a:t>
            </a:r>
            <a:endParaRPr lang="en-GB" sz="1100" dirty="0">
              <a:latin typeface="+mj-lt"/>
              <a:ea typeface="Times"/>
              <a:cs typeface="Times New Roman"/>
            </a:endParaRPr>
          </a:p>
          <a:p>
            <a:pPr marL="0" indent="0">
              <a:lnSpc>
                <a:spcPts val="1200"/>
              </a:lnSpc>
              <a:spcAft>
                <a:spcPts val="0"/>
              </a:spcAft>
              <a:buNone/>
            </a:pPr>
            <a:r>
              <a:rPr lang="en-US" sz="1100" b="1" dirty="0">
                <a:solidFill>
                  <a:srgbClr val="000000"/>
                </a:solidFill>
                <a:latin typeface="+mj-lt"/>
                <a:ea typeface="Times New Roman"/>
                <a:cs typeface="Times New Roman"/>
              </a:rPr>
              <a:t>1999		</a:t>
            </a:r>
            <a:r>
              <a:rPr lang="en-US" sz="1100" dirty="0" smtClean="0">
                <a:solidFill>
                  <a:srgbClr val="000000"/>
                </a:solidFill>
                <a:latin typeface="+mj-lt"/>
                <a:ea typeface="Times New Roman"/>
                <a:cs typeface="Times New Roman"/>
              </a:rPr>
              <a:t>August </a:t>
            </a:r>
            <a:r>
              <a:rPr lang="en-US" sz="1100" dirty="0">
                <a:solidFill>
                  <a:srgbClr val="000000"/>
                </a:solidFill>
                <a:latin typeface="+mj-lt"/>
                <a:ea typeface="Times New Roman"/>
                <a:cs typeface="Times New Roman"/>
              </a:rPr>
              <a:t>to November. Mentorship grant awarded by Craft Queensland, funded by Australia Council.</a:t>
            </a:r>
            <a:endParaRPr lang="en-GB" sz="1100" dirty="0">
              <a:latin typeface="+mj-lt"/>
              <a:ea typeface="Times"/>
              <a:cs typeface="Times New Roman"/>
            </a:endParaRPr>
          </a:p>
          <a:p>
            <a:pPr marL="457200" indent="0">
              <a:lnSpc>
                <a:spcPts val="1200"/>
              </a:lnSpc>
              <a:spcAft>
                <a:spcPts val="0"/>
              </a:spcAft>
              <a:buNone/>
            </a:pPr>
            <a:r>
              <a:rPr lang="en-US" sz="1100" dirty="0" smtClean="0">
                <a:solidFill>
                  <a:srgbClr val="000000"/>
                </a:solidFill>
                <a:latin typeface="+mj-lt"/>
                <a:ea typeface="Times New Roman"/>
                <a:cs typeface="Times New Roman"/>
              </a:rPr>
              <a:t>	Mentor </a:t>
            </a:r>
            <a:r>
              <a:rPr lang="en-US" sz="1100" dirty="0">
                <a:solidFill>
                  <a:srgbClr val="000000"/>
                </a:solidFill>
                <a:latin typeface="+mj-lt"/>
                <a:ea typeface="Times New Roman"/>
                <a:cs typeface="Times New Roman"/>
              </a:rPr>
              <a:t>and host Tracey Clement, Sydney.</a:t>
            </a:r>
            <a:endParaRPr lang="en-GB" sz="1100" dirty="0">
              <a:latin typeface="+mj-lt"/>
              <a:ea typeface="Times"/>
              <a:cs typeface="Times New Roman"/>
            </a:endParaRPr>
          </a:p>
          <a:p>
            <a:pPr marL="0" indent="0">
              <a:lnSpc>
                <a:spcPts val="1300"/>
              </a:lnSpc>
              <a:spcAft>
                <a:spcPts val="300"/>
              </a:spcAft>
              <a:buNone/>
            </a:pPr>
            <a:endParaRPr lang="en-GB" sz="1100" dirty="0">
              <a:latin typeface="+mj-lt"/>
              <a:ea typeface="Times"/>
              <a:cs typeface="Times New Roman"/>
            </a:endParaRPr>
          </a:p>
          <a:p>
            <a:pPr marL="0" indent="0">
              <a:lnSpc>
                <a:spcPts val="1300"/>
              </a:lnSpc>
              <a:spcAft>
                <a:spcPts val="300"/>
              </a:spcAft>
              <a:buNone/>
            </a:pPr>
            <a:r>
              <a:rPr lang="en-US" sz="1100" b="1" dirty="0">
                <a:solidFill>
                  <a:srgbClr val="000000"/>
                </a:solidFill>
                <a:latin typeface="+mj-lt"/>
                <a:ea typeface="Times New Roman"/>
                <a:cs typeface="Times New Roman"/>
              </a:rPr>
              <a:t>Workshop Teaching</a:t>
            </a:r>
            <a:endParaRPr lang="en-GB" sz="1100" dirty="0">
              <a:latin typeface="+mj-lt"/>
              <a:ea typeface="Times"/>
              <a:cs typeface="Times New Roman"/>
            </a:endParaRPr>
          </a:p>
          <a:p>
            <a:pPr marL="0" indent="0">
              <a:lnSpc>
                <a:spcPts val="1200"/>
              </a:lnSpc>
              <a:spcAft>
                <a:spcPts val="0"/>
              </a:spcAft>
              <a:buNone/>
            </a:pPr>
            <a:r>
              <a:rPr lang="en-US" sz="1100" b="1" dirty="0">
                <a:solidFill>
                  <a:srgbClr val="000000"/>
                </a:solidFill>
                <a:latin typeface="+mj-lt"/>
                <a:ea typeface="Times New Roman"/>
                <a:cs typeface="Times New Roman"/>
              </a:rPr>
              <a:t>2008</a:t>
            </a:r>
            <a:r>
              <a:rPr lang="en-US" sz="1100" dirty="0">
                <a:solidFill>
                  <a:srgbClr val="000000"/>
                </a:solidFill>
                <a:latin typeface="+mj-lt"/>
                <a:ea typeface="Times New Roman"/>
                <a:cs typeface="Times New Roman"/>
              </a:rPr>
              <a:t>		“transforming throwaway plastics: some simple techniques”</a:t>
            </a:r>
            <a:endParaRPr lang="en-GB" sz="1100" dirty="0">
              <a:latin typeface="+mj-lt"/>
              <a:ea typeface="Times"/>
              <a:cs typeface="Times New Roman"/>
            </a:endParaRPr>
          </a:p>
          <a:p>
            <a:pPr marL="0" indent="0">
              <a:lnSpc>
                <a:spcPts val="1200"/>
              </a:lnSpc>
              <a:spcAft>
                <a:spcPts val="0"/>
              </a:spcAft>
              <a:buNone/>
            </a:pPr>
            <a:r>
              <a:rPr lang="en-US" sz="1100" dirty="0">
                <a:solidFill>
                  <a:srgbClr val="000000"/>
                </a:solidFill>
                <a:latin typeface="+mj-lt"/>
                <a:ea typeface="Times New Roman"/>
                <a:cs typeface="Times New Roman"/>
              </a:rPr>
              <a:t> 		Queensland College of Arts, Brisbane 10, 11 May, 15, 16 March</a:t>
            </a:r>
            <a:endParaRPr lang="en-GB" sz="1100" dirty="0">
              <a:latin typeface="+mj-lt"/>
              <a:ea typeface="Times"/>
              <a:cs typeface="Times New Roman"/>
            </a:endParaRPr>
          </a:p>
          <a:p>
            <a:pPr marL="0" indent="0">
              <a:lnSpc>
                <a:spcPts val="1200"/>
              </a:lnSpc>
              <a:spcAft>
                <a:spcPts val="0"/>
              </a:spcAft>
              <a:buNone/>
            </a:pPr>
            <a:r>
              <a:rPr lang="en-US" sz="1100" b="1" dirty="0">
                <a:solidFill>
                  <a:srgbClr val="000000"/>
                </a:solidFill>
                <a:latin typeface="+mj-lt"/>
                <a:ea typeface="Times New Roman"/>
                <a:cs typeface="Times New Roman"/>
              </a:rPr>
              <a:t>2007</a:t>
            </a:r>
            <a:r>
              <a:rPr lang="en-US" sz="1100" dirty="0">
                <a:solidFill>
                  <a:srgbClr val="000000"/>
                </a:solidFill>
                <a:latin typeface="+mj-lt"/>
                <a:ea typeface="Times New Roman"/>
                <a:cs typeface="Times New Roman"/>
              </a:rPr>
              <a:t>		University of South Australia, Adelaide, 1,2,3 </a:t>
            </a:r>
            <a:r>
              <a:rPr lang="en-US" sz="1100" dirty="0" smtClean="0">
                <a:solidFill>
                  <a:srgbClr val="000000"/>
                </a:solidFill>
                <a:latin typeface="+mj-lt"/>
                <a:ea typeface="Times New Roman"/>
                <a:cs typeface="Times New Roman"/>
              </a:rPr>
              <a:t>September</a:t>
            </a:r>
            <a:r>
              <a:rPr lang="en-US" sz="1100" dirty="0">
                <a:solidFill>
                  <a:srgbClr val="000000"/>
                </a:solidFill>
                <a:latin typeface="+mj-lt"/>
                <a:ea typeface="Times New Roman"/>
                <a:cs typeface="Times New Roman"/>
              </a:rPr>
              <a:t>, 29, 30, 31 January</a:t>
            </a:r>
            <a:endParaRPr lang="en-GB" sz="1100" dirty="0">
              <a:latin typeface="+mj-lt"/>
              <a:ea typeface="Times"/>
              <a:cs typeface="Times New Roman"/>
            </a:endParaRPr>
          </a:p>
          <a:p>
            <a:pPr marL="457200" indent="0">
              <a:lnSpc>
                <a:spcPts val="1200"/>
              </a:lnSpc>
              <a:spcAft>
                <a:spcPts val="0"/>
              </a:spcAft>
              <a:buNone/>
            </a:pPr>
            <a:r>
              <a:rPr lang="en-US" sz="1100" dirty="0" smtClean="0">
                <a:solidFill>
                  <a:srgbClr val="000000"/>
                </a:solidFill>
                <a:latin typeface="+mj-lt"/>
                <a:ea typeface="Times New Roman"/>
                <a:cs typeface="Times New Roman"/>
              </a:rPr>
              <a:t>	Australian National University, Canberra, 1-4 January</a:t>
            </a:r>
            <a:endParaRPr lang="en-GB" sz="1100" dirty="0">
              <a:effectLst/>
              <a:latin typeface="+mj-lt"/>
              <a:ea typeface="Times"/>
              <a:cs typeface="Times New Roman"/>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a:solidFill>
                  <a:prstClr val="black"/>
                </a:solidFill>
              </a:rPr>
              <a:t>Mark </a:t>
            </a:r>
            <a:r>
              <a:rPr lang="en-US" sz="1600" dirty="0" err="1">
                <a:solidFill>
                  <a:prstClr val="black"/>
                </a:solidFill>
              </a:rPr>
              <a:t>Vaarwerk</a:t>
            </a:r>
            <a:r>
              <a:rPr lang="en-US" sz="1600" dirty="0">
                <a:solidFill>
                  <a:prstClr val="black"/>
                </a:solidFill>
              </a:rPr>
              <a:t/>
            </a:r>
            <a:br>
              <a:rPr lang="en-US" sz="1600" dirty="0">
                <a:solidFill>
                  <a:prstClr val="black"/>
                </a:solidFill>
              </a:rPr>
            </a:br>
            <a:r>
              <a:rPr lang="en-US" sz="1600" dirty="0">
                <a:solidFill>
                  <a:prstClr val="black"/>
                </a:solidFill>
              </a:rPr>
              <a:t>Educated and lives in Sydney</a:t>
            </a:r>
            <a:endParaRPr lang="en-US" sz="3600" dirty="0"/>
          </a:p>
        </p:txBody>
      </p:sp>
      <p:pic>
        <p:nvPicPr>
          <p:cNvPr id="4" name="Content Placeholder 3" descr="markvaarwerk5brooches.jpg"/>
          <p:cNvPicPr>
            <a:picLocks noGrp="1" noChangeAspect="1"/>
          </p:cNvPicPr>
          <p:nvPr>
            <p:ph idx="1"/>
          </p:nvPr>
        </p:nvPicPr>
        <p:blipFill>
          <a:blip r:embed="rId2"/>
          <a:srcRect t="-43274" b="-43274"/>
          <a:stretch>
            <a:fillRect/>
          </a:stretch>
        </p:blipFill>
        <p:spPr>
          <a:xfrm>
            <a:off x="313267" y="2061105"/>
            <a:ext cx="8229600" cy="4525963"/>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1600" dirty="0">
                <a:solidFill>
                  <a:prstClr val="black"/>
                </a:solidFill>
              </a:rPr>
              <a:t>Mark </a:t>
            </a:r>
            <a:r>
              <a:rPr lang="en-US" sz="1600" dirty="0" err="1">
                <a:solidFill>
                  <a:prstClr val="black"/>
                </a:solidFill>
              </a:rPr>
              <a:t>Vaarwerk</a:t>
            </a:r>
            <a:r>
              <a:rPr lang="en-US" sz="1600" dirty="0">
                <a:solidFill>
                  <a:prstClr val="black"/>
                </a:solidFill>
              </a:rPr>
              <a:t/>
            </a:r>
            <a:br>
              <a:rPr lang="en-US" sz="1600" dirty="0">
                <a:solidFill>
                  <a:prstClr val="black"/>
                </a:solidFill>
              </a:rPr>
            </a:br>
            <a:r>
              <a:rPr lang="en-US" sz="1600" dirty="0">
                <a:solidFill>
                  <a:prstClr val="black"/>
                </a:solidFill>
              </a:rPr>
              <a:t>Educated and lives in Sydney</a:t>
            </a:r>
            <a:endParaRPr lang="en-US" dirty="0"/>
          </a:p>
        </p:txBody>
      </p:sp>
      <p:pic>
        <p:nvPicPr>
          <p:cNvPr id="4" name="Content Placeholder 3" descr="markvaarwerkbrownbrooch.jpg"/>
          <p:cNvPicPr>
            <a:picLocks noGrp="1" noChangeAspect="1"/>
          </p:cNvPicPr>
          <p:nvPr>
            <p:ph idx="1"/>
          </p:nvPr>
        </p:nvPicPr>
        <p:blipFill>
          <a:blip r:embed="rId2"/>
          <a:srcRect l="-25" r="-25"/>
          <a:stretch>
            <a:fillRect/>
          </a:stretch>
        </p:blipFill>
        <p:spPr>
          <a:xfrm>
            <a:off x="1066800" y="2052639"/>
            <a:ext cx="7398267" cy="4068762"/>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590</TotalTime>
  <Words>896</Words>
  <Application>Microsoft Office PowerPoint</Application>
  <PresentationFormat>On-screen Show (4:3)</PresentationFormat>
  <Paragraphs>218</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PowerPoint Presentation</vt:lpstr>
      <vt:lpstr>a snapshot of  contemporary jewellery  practice by male designer/makers from Scotland and Australia.  Glasgow- Atrium Gallery, April 2011 Edinburgh- SH Jewellery Gallery, July 2011 Sydney- metalab, August 2011  </vt:lpstr>
      <vt:lpstr>Rationale for development of exhibition taken from the  press release.</vt:lpstr>
      <vt:lpstr>Rationale for development of exhibition taken from the  press release (cont.)</vt:lpstr>
      <vt:lpstr>Installation view, Atrium Gallery, The Glasgow School of Art</vt:lpstr>
      <vt:lpstr>Nicholas Bastin Educated Sydney and Melbourne, lives Melbourne</vt:lpstr>
      <vt:lpstr>Nicholas Bastin Educated Sydney and Melbourne, lives Melbourne</vt:lpstr>
      <vt:lpstr>Nicholas Bastin Educated Sydney and Melbourne, lives Melbourne</vt:lpstr>
      <vt:lpstr>Nicholas Bastin Educated Sydney and Melbourne, lives Melbourne</vt:lpstr>
      <vt:lpstr>Jonathan Boyd Educated Glasgow and London, lives Glasgow</vt:lpstr>
      <vt:lpstr>Jonathan Boyd Educated Glasgow and London, lives Glasgow</vt:lpstr>
      <vt:lpstr>Jonathan Boyd Educated Glasgow and London, lives Glasgow</vt:lpstr>
      <vt:lpstr>Jonathan Boyd Educated Glasgow and London, lives Glasgow</vt:lpstr>
      <vt:lpstr>Cesar Cueva Educated Sydney, lives Sydney</vt:lpstr>
      <vt:lpstr>Cesar Cueva Educated Sydney, lives Sydney</vt:lpstr>
      <vt:lpstr>Cesar Cueva Educated Sydney, lives Sydney</vt:lpstr>
      <vt:lpstr>David Goodwin Educated Glasgow and London, lives London</vt:lpstr>
      <vt:lpstr>David Goodwin Educated Glasgow and London, lives London</vt:lpstr>
      <vt:lpstr>David Goodwin Educated Glasgow and London, lives London</vt:lpstr>
      <vt:lpstr>David Goodwin Educated Glasgow and London, lives London</vt:lpstr>
      <vt:lpstr>Christian Hall Educated Sydney, lives Adelaide</vt:lpstr>
      <vt:lpstr>Christian Hall Educated Sydney, lives Adelaide</vt:lpstr>
      <vt:lpstr>Christian Hall Educated Sydney, lives Adelaide</vt:lpstr>
      <vt:lpstr>Christian Hall Educated Sydney, lives Adelaide</vt:lpstr>
      <vt:lpstr>Andrew Lamb Educated Edinburgh and London, lives Edinburgh</vt:lpstr>
      <vt:lpstr>Andrew Lamb Educated Edinburgh and London, lives Edinburgh</vt:lpstr>
      <vt:lpstr>Andrew Lamb Educated Edinburgh and London, lives Edinburgh</vt:lpstr>
      <vt:lpstr>Andrew Lamb Educated Edinburgh and London, lives Edinburgh</vt:lpstr>
      <vt:lpstr>Grant McCaig Educated Glasgow and London, lives London</vt:lpstr>
      <vt:lpstr>Grant McCaig Educated Glasgow and London, lives London</vt:lpstr>
      <vt:lpstr>Grant McCaig Educated Glasgow and London, lives London</vt:lpstr>
      <vt:lpstr>Grant McCaig Educated Glasgow and London, lives London</vt:lpstr>
      <vt:lpstr>Michael Pell Educated Sydney and London, lives Glasgow</vt:lpstr>
      <vt:lpstr>Michael Pell Educated Sydney and London, lives Glasgow</vt:lpstr>
      <vt:lpstr>Michael Pell Educated Sydney and London, lives Glasgow</vt:lpstr>
      <vt:lpstr>Michael Pell Educated Sydney and London, lives Glasgow</vt:lpstr>
      <vt:lpstr>Mark Vaarwerk Educated and lives in Sydney</vt:lpstr>
      <vt:lpstr>Mark Vaarwerk Educated and lives in Sydney</vt:lpstr>
      <vt:lpstr>Mark Vaarwerk Educated and lives in Sydney</vt:lpstr>
    </vt:vector>
  </TitlesOfParts>
  <Company>GSA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LevelOneDesign</dc:creator>
  <cp:lastModifiedBy>User</cp:lastModifiedBy>
  <cp:revision>29</cp:revision>
  <dcterms:created xsi:type="dcterms:W3CDTF">2011-09-22T14:09:26Z</dcterms:created>
  <dcterms:modified xsi:type="dcterms:W3CDTF">2013-07-24T16:46:00Z</dcterms:modified>
</cp:coreProperties>
</file>