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Default Extension="emf" ContentType="image/x-emf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Default Extension="pdf" ContentType="application/pdf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90" r:id="rId4"/>
    <p:sldId id="288" r:id="rId5"/>
    <p:sldId id="289" r:id="rId6"/>
    <p:sldId id="282" r:id="rId7"/>
    <p:sldId id="281" r:id="rId8"/>
    <p:sldId id="286" r:id="rId9"/>
    <p:sldId id="284" r:id="rId10"/>
    <p:sldId id="261" r:id="rId11"/>
    <p:sldId id="262" r:id="rId12"/>
    <p:sldId id="264" r:id="rId13"/>
    <p:sldId id="270" r:id="rId14"/>
    <p:sldId id="271" r:id="rId15"/>
    <p:sldId id="272" r:id="rId16"/>
    <p:sldId id="273" r:id="rId17"/>
    <p:sldId id="274" r:id="rId18"/>
    <p:sldId id="263" r:id="rId19"/>
    <p:sldId id="278" r:id="rId20"/>
    <p:sldId id="269" r:id="rId21"/>
    <p:sldId id="291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napVertSplitter="1">
    <p:restoredLeft sz="15620"/>
    <p:restoredTop sz="99659" autoAdjust="0"/>
  </p:normalViewPr>
  <p:slideViewPr>
    <p:cSldViewPr snapToGrid="0" snapToObjects="1">
      <p:cViewPr varScale="1">
        <p:scale>
          <a:sx n="103" d="100"/>
          <a:sy n="103" d="100"/>
        </p:scale>
        <p:origin x="-4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D349A2-E0D0-CC48-B85B-541015DEB97A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9B040-CBC8-6142-A2A4-601FC80EA2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49B040-CBC8-6142-A2A4-601FC80EA2D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49B040-CBC8-6142-A2A4-601FC80EA2D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49B040-CBC8-6142-A2A4-601FC80EA2D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49B040-CBC8-6142-A2A4-601FC80EA2D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B6FD-A463-2245-87A3-3C76995D3955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0A2A3-2BE3-6F4A-9B4B-5EF6844EBF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B6FD-A463-2245-87A3-3C76995D3955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0A2A3-2BE3-6F4A-9B4B-5EF6844EBF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B6FD-A463-2245-87A3-3C76995D3955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0A2A3-2BE3-6F4A-9B4B-5EF6844EBF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B6FD-A463-2245-87A3-3C76995D3955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0A2A3-2BE3-6F4A-9B4B-5EF6844EBF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B6FD-A463-2245-87A3-3C76995D3955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0A2A3-2BE3-6F4A-9B4B-5EF6844EBF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B6FD-A463-2245-87A3-3C76995D3955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0A2A3-2BE3-6F4A-9B4B-5EF6844EBF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B6FD-A463-2245-87A3-3C76995D3955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0A2A3-2BE3-6F4A-9B4B-5EF6844EBF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B6FD-A463-2245-87A3-3C76995D3955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0A2A3-2BE3-6F4A-9B4B-5EF6844EBF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B6FD-A463-2245-87A3-3C76995D3955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0A2A3-2BE3-6F4A-9B4B-5EF6844EBF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B6FD-A463-2245-87A3-3C76995D3955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0A2A3-2BE3-6F4A-9B4B-5EF6844EBF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B6FD-A463-2245-87A3-3C76995D3955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0A2A3-2BE3-6F4A-9B4B-5EF6844EBF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CB6FD-A463-2245-87A3-3C76995D3955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0A2A3-2BE3-6F4A-9B4B-5EF6844EBF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.png"/><Relationship Id="rId12" Type="http://schemas.openxmlformats.org/officeDocument/2006/relationships/image" Target="../media/image15.png"/><Relationship Id="rId13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emf"/><Relationship Id="rId4" Type="http://schemas.openxmlformats.org/officeDocument/2006/relationships/hyperlink" Target="http://www.westdean.org.uk/Tapestry/Showcase/Tracey%20Emin%20Four%20Tapestries.aspx" TargetMode="External"/><Relationship Id="rId5" Type="http://schemas.openxmlformats.org/officeDocument/2006/relationships/image" Target="../media/image10.png"/><Relationship Id="rId6" Type="http://schemas.openxmlformats.org/officeDocument/2006/relationships/hyperlink" Target="http://www.magnoliaeditions.com/artists/chuck-close/?filter=Tapestry" TargetMode="External"/><Relationship Id="rId7" Type="http://schemas.openxmlformats.org/officeDocument/2006/relationships/hyperlink" Target="http://www.jenniemoncur.com/" TargetMode="External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4.png"/><Relationship Id="rId12" Type="http://schemas.openxmlformats.org/officeDocument/2006/relationships/image" Target="../media/image25.png"/><Relationship Id="rId13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emf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Relationship Id="rId9" Type="http://schemas.openxmlformats.org/officeDocument/2006/relationships/image" Target="../media/image22.png"/><Relationship Id="rId10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4.png"/><Relationship Id="rId12" Type="http://schemas.openxmlformats.org/officeDocument/2006/relationships/image" Target="../media/image35.png"/><Relationship Id="rId13" Type="http://schemas.openxmlformats.org/officeDocument/2006/relationships/image" Target="../media/image36.png"/><Relationship Id="rId14" Type="http://schemas.openxmlformats.org/officeDocument/2006/relationships/image" Target="../media/image37.png"/><Relationship Id="rId15" Type="http://schemas.openxmlformats.org/officeDocument/2006/relationships/image" Target="../media/image38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7.png"/><Relationship Id="rId4" Type="http://schemas.openxmlformats.org/officeDocument/2006/relationships/image" Target="../media/image9.emf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2.png"/><Relationship Id="rId10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40.jpeg"/><Relationship Id="rId5" Type="http://schemas.openxmlformats.org/officeDocument/2006/relationships/image" Target="../media/image41.jpeg"/><Relationship Id="rId6" Type="http://schemas.openxmlformats.org/officeDocument/2006/relationships/image" Target="../media/image42.jpeg"/><Relationship Id="rId7" Type="http://schemas.openxmlformats.org/officeDocument/2006/relationships/image" Target="../media/image43.jpeg"/><Relationship Id="rId8" Type="http://schemas.openxmlformats.org/officeDocument/2006/relationships/hyperlink" Target="http://issu.com/michaeldancer/docs/jobarker_14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4" Type="http://schemas.openxmlformats.org/officeDocument/2006/relationships/image" Target="../media/image46.jpeg"/><Relationship Id="rId5" Type="http://schemas.openxmlformats.org/officeDocument/2006/relationships/image" Target="../media/image47.jpeg"/><Relationship Id="rId6" Type="http://schemas.openxmlformats.org/officeDocument/2006/relationships/image" Target="../media/image48.png"/><Relationship Id="rId7" Type="http://schemas.openxmlformats.org/officeDocument/2006/relationships/image" Target="../media/image49.jpeg"/><Relationship Id="rId8" Type="http://schemas.openxmlformats.org/officeDocument/2006/relationships/image" Target="../media/image50.jpeg"/><Relationship Id="rId9" Type="http://schemas.openxmlformats.org/officeDocument/2006/relationships/image" Target="../media/image51.png"/><Relationship Id="rId10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4" Type="http://schemas.openxmlformats.org/officeDocument/2006/relationships/image" Target="../media/image55.jpeg"/><Relationship Id="rId5" Type="http://schemas.openxmlformats.org/officeDocument/2006/relationships/image" Target="../media/image56.jpeg"/><Relationship Id="rId6" Type="http://schemas.openxmlformats.org/officeDocument/2006/relationships/image" Target="../media/image57.jpeg"/><Relationship Id="rId7" Type="http://schemas.openxmlformats.org/officeDocument/2006/relationships/image" Target="../media/image58.jpeg"/><Relationship Id="rId8" Type="http://schemas.openxmlformats.org/officeDocument/2006/relationships/image" Target="../media/image59.jpeg"/><Relationship Id="rId9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4" Type="http://schemas.openxmlformats.org/officeDocument/2006/relationships/image" Target="../media/image63.jpeg"/><Relationship Id="rId5" Type="http://schemas.openxmlformats.org/officeDocument/2006/relationships/image" Target="../media/image64.jpeg"/><Relationship Id="rId6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5" Type="http://schemas.openxmlformats.org/officeDocument/2006/relationships/image" Target="../media/image67.png"/><Relationship Id="rId6" Type="http://schemas.openxmlformats.org/officeDocument/2006/relationships/image" Target="../media/image68.png"/><Relationship Id="rId7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69.jpeg"/><Relationship Id="rId7" Type="http://schemas.openxmlformats.org/officeDocument/2006/relationships/image" Target="../media/image70.png"/><Relationship Id="rId8" Type="http://schemas.openxmlformats.org/officeDocument/2006/relationships/image" Target="../media/image71.jpeg"/><Relationship Id="rId9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6.jpeg"/><Relationship Id="rId5" Type="http://schemas.openxmlformats.org/officeDocument/2006/relationships/image" Target="../media/image5.jpeg"/><Relationship Id="rId6" Type="http://schemas.openxmlformats.org/officeDocument/2006/relationships/image" Target="../media/image7.jpeg"/><Relationship Id="rId7" Type="http://schemas.openxmlformats.org/officeDocument/2006/relationships/image" Target="../media/image73.jpeg"/><Relationship Id="rId8" Type="http://schemas.openxmlformats.org/officeDocument/2006/relationships/image" Target="../media/image74.png"/><Relationship Id="rId9" Type="http://schemas.openxmlformats.org/officeDocument/2006/relationships/image" Target="../media/image75.jpeg"/><Relationship Id="rId10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77.jpeg"/><Relationship Id="rId5" Type="http://schemas.openxmlformats.org/officeDocument/2006/relationships/image" Target="../media/image78.pdf"/><Relationship Id="rId6" Type="http://schemas.openxmlformats.org/officeDocument/2006/relationships/image" Target="../media/image79.png"/><Relationship Id="rId7" Type="http://schemas.openxmlformats.org/officeDocument/2006/relationships/image" Target="../media/image80.jpeg"/><Relationship Id="rId8" Type="http://schemas.openxmlformats.org/officeDocument/2006/relationships/image" Target="../media/image81.jpeg"/><Relationship Id="rId9" Type="http://schemas.openxmlformats.org/officeDocument/2006/relationships/image" Target="../media/image82.jpeg"/><Relationship Id="rId10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84.jpeg"/><Relationship Id="rId5" Type="http://schemas.openxmlformats.org/officeDocument/2006/relationships/image" Target="../media/image85.png"/><Relationship Id="rId6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4" Type="http://schemas.openxmlformats.org/officeDocument/2006/relationships/image" Target="../media/image89.jpeg"/><Relationship Id="rId5" Type="http://schemas.openxmlformats.org/officeDocument/2006/relationships/image" Target="../media/image90.jpeg"/><Relationship Id="rId6" Type="http://schemas.openxmlformats.org/officeDocument/2006/relationships/image" Target="../media/image91.png"/><Relationship Id="rId7" Type="http://schemas.openxmlformats.org/officeDocument/2006/relationships/image" Target="../media/image92.png"/><Relationship Id="rId8" Type="http://schemas.openxmlformats.org/officeDocument/2006/relationships/image" Target="../media/image9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image" Target="../media/image95.jpeg"/><Relationship Id="rId5" Type="http://schemas.openxmlformats.org/officeDocument/2006/relationships/image" Target="../media/image96.jpeg"/><Relationship Id="rId6" Type="http://schemas.openxmlformats.org/officeDocument/2006/relationships/image" Target="../media/image97.jpeg"/><Relationship Id="rId7" Type="http://schemas.openxmlformats.org/officeDocument/2006/relationships/image" Target="../media/image9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4" Type="http://schemas.openxmlformats.org/officeDocument/2006/relationships/image" Target="../media/image100.pn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em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15628" y="2573821"/>
            <a:ext cx="31761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 smtClean="0">
                <a:solidFill>
                  <a:srgbClr val="EA721B"/>
                </a:solidFill>
                <a:latin typeface="Hypatia Sans Pro"/>
                <a:cs typeface="Hypatia Sans Pro"/>
              </a:rPr>
              <a:t>Jo Barker – Tapestries</a:t>
            </a:r>
          </a:p>
          <a:p>
            <a:r>
              <a:rPr lang="en-US" sz="3200" b="1" dirty="0" smtClean="0">
                <a:solidFill>
                  <a:srgbClr val="EA721B"/>
                </a:solidFill>
                <a:latin typeface="Hypatia Sans Pro"/>
                <a:cs typeface="Hypatia Sans Pro"/>
              </a:rPr>
              <a:t>Solo Exhibition</a:t>
            </a:r>
            <a:endParaRPr lang="en-US" sz="3200" b="1" dirty="0">
              <a:solidFill>
                <a:srgbClr val="EA721B"/>
              </a:solidFill>
              <a:latin typeface="Hypatia Sans Pro"/>
              <a:cs typeface="Hypatia Sans Pro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5628" y="4642547"/>
            <a:ext cx="31761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>
                <a:solidFill>
                  <a:srgbClr val="EA721B"/>
                </a:solidFill>
                <a:latin typeface="Adobe Caslon Pro SmBd"/>
                <a:cs typeface="Adobe Caslon Pro SmBd"/>
              </a:rPr>
              <a:t>Hand-woven tapestries exploring translation from drawing, painting &amp; digital manipulation, into yarn.  Investigations focus on </a:t>
            </a:r>
            <a:r>
              <a:rPr lang="en-US" sz="1200" i="1" dirty="0" err="1" smtClean="0">
                <a:solidFill>
                  <a:srgbClr val="EA721B"/>
                </a:solidFill>
                <a:latin typeface="Adobe Caslon Pro SmBd"/>
                <a:cs typeface="Adobe Caslon Pro SmBd"/>
              </a:rPr>
              <a:t>colour</a:t>
            </a:r>
            <a:r>
              <a:rPr lang="en-US" sz="1200" i="1" dirty="0" smtClean="0">
                <a:solidFill>
                  <a:srgbClr val="EA721B"/>
                </a:solidFill>
                <a:latin typeface="Adobe Caslon Pro SmBd"/>
                <a:cs typeface="Adobe Caslon Pro SmBd"/>
              </a:rPr>
              <a:t> intensity;  capturing  spontaneity of  drawn and  painted marks and fleeting qualities of light.  </a:t>
            </a:r>
            <a:endParaRPr lang="en-US" sz="1200" i="1" dirty="0">
              <a:solidFill>
                <a:srgbClr val="EA721B"/>
              </a:solidFill>
              <a:latin typeface="Adobe Caslon Pro SmBd"/>
              <a:cs typeface="Adobe Caslon Pro SmBd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5628" y="6076277"/>
            <a:ext cx="18788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 Bold"/>
                <a:cs typeface="Adobe Caslon Pro Bold"/>
              </a:rPr>
              <a:t>Submitted by Jo Barker</a:t>
            </a:r>
          </a:p>
          <a:p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/>
                <a:cs typeface="Adobe Caslon Pro"/>
              </a:rPr>
              <a:t>Output No. 1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dobe Caslon Pro"/>
              <a:cs typeface="Adobe Caslon Pro"/>
            </a:endParaRPr>
          </a:p>
        </p:txBody>
      </p:sp>
      <p:pic>
        <p:nvPicPr>
          <p:cNvPr id="8" name="Picture 7" descr="Resonance.jpg"/>
          <p:cNvPicPr>
            <a:picLocks noChangeAspect="1"/>
          </p:cNvPicPr>
          <p:nvPr/>
        </p:nvPicPr>
        <p:blipFill>
          <a:blip r:embed="rId3">
            <a:lum bright="9000" contrast="9000"/>
          </a:blip>
          <a:stretch>
            <a:fillRect/>
          </a:stretch>
        </p:blipFill>
        <p:spPr>
          <a:xfrm>
            <a:off x="4610826" y="2729912"/>
            <a:ext cx="4477954" cy="292410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35069" y="5786351"/>
            <a:ext cx="19672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 smtClean="0">
                <a:latin typeface="Adobe Caslon Pro"/>
                <a:cs typeface="Adobe Caslon Pro"/>
              </a:rPr>
              <a:t>Tapestry – ‘Resonance’  2009</a:t>
            </a:r>
          </a:p>
          <a:p>
            <a:r>
              <a:rPr lang="en-US" sz="1050" i="1" dirty="0" smtClean="0">
                <a:latin typeface="Adobe Caslon Pro"/>
                <a:cs typeface="Adobe Caslon Pro"/>
              </a:rPr>
              <a:t>172 </a:t>
            </a:r>
            <a:r>
              <a:rPr lang="en-US" sz="1050" i="1" dirty="0" err="1" smtClean="0">
                <a:latin typeface="Adobe Caslon Pro"/>
                <a:cs typeface="Adobe Caslon Pro"/>
              </a:rPr>
              <a:t>x</a:t>
            </a:r>
            <a:r>
              <a:rPr lang="en-US" sz="1050" i="1" dirty="0" smtClean="0">
                <a:latin typeface="Adobe Caslon Pro"/>
                <a:cs typeface="Adobe Caslon Pro"/>
              </a:rPr>
              <a:t> 104cm</a:t>
            </a:r>
            <a:endParaRPr lang="en-US" sz="1050" i="1" dirty="0">
              <a:latin typeface="Adobe Caslon Pro"/>
              <a:cs typeface="Adobe Casl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12329"/>
            <a:ext cx="9144000" cy="647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533" y="1626224"/>
            <a:ext cx="2892386" cy="5509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dobe Caslon Pro"/>
                <a:cs typeface="Adobe Caslon Pro"/>
              </a:rPr>
              <a:t>This output comprises:</a:t>
            </a:r>
          </a:p>
          <a:p>
            <a:endParaRPr lang="en-US" sz="1100" b="1" dirty="0" smtClean="0">
              <a:latin typeface="Adobe Caslon Pro"/>
              <a:cs typeface="Adobe Caslon Pro"/>
            </a:endParaRPr>
          </a:p>
          <a:p>
            <a:pPr>
              <a:buFont typeface="Arial"/>
              <a:buChar char="•"/>
            </a:pPr>
            <a:r>
              <a:rPr lang="en-US" sz="1100" dirty="0" smtClean="0">
                <a:latin typeface="Adobe Caslon Pro"/>
                <a:cs typeface="Adobe Caslon Pro"/>
              </a:rPr>
              <a:t> New body of work and production of exhibition catalogue as a result of receiving funding awards from Scottish Arts Council, Theo Moorman Trust for Weavers and Inches Carr Trust</a:t>
            </a:r>
          </a:p>
          <a:p>
            <a:pPr>
              <a:buFont typeface="Arial"/>
              <a:buChar char="•"/>
            </a:pPr>
            <a:endParaRPr lang="en-US" sz="1100" dirty="0" smtClean="0">
              <a:latin typeface="Adobe Caslon Pro"/>
              <a:cs typeface="Adobe Caslon Pro"/>
            </a:endParaRPr>
          </a:p>
          <a:p>
            <a:pPr>
              <a:buFont typeface="Arial"/>
              <a:buChar char="•"/>
            </a:pPr>
            <a:r>
              <a:rPr lang="en-US" sz="1100" dirty="0" smtClean="0">
                <a:latin typeface="Adobe Caslon Pro"/>
                <a:cs typeface="Adobe Caslon Pro"/>
              </a:rPr>
              <a:t> Invitation from Scottish Gallery, Edinburgh for solo exhibition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pPr>
              <a:buFont typeface="Arial"/>
              <a:buChar char="•"/>
            </a:pPr>
            <a:r>
              <a:rPr lang="en-US" sz="1100" dirty="0" smtClean="0">
                <a:latin typeface="Adobe Caslon Pro"/>
                <a:cs typeface="Adobe Caslon Pro"/>
              </a:rPr>
              <a:t> Subsequent showings: exhibitions in 8 galleries in UK &amp; USA</a:t>
            </a:r>
          </a:p>
          <a:p>
            <a:pPr>
              <a:buFont typeface="Arial"/>
              <a:buChar char="•"/>
            </a:pPr>
            <a:endParaRPr lang="en-US" sz="1100" dirty="0" smtClean="0">
              <a:latin typeface="Adobe Caslon Pro"/>
              <a:cs typeface="Adobe Caslon Pro"/>
            </a:endParaRPr>
          </a:p>
          <a:p>
            <a:pPr>
              <a:buFont typeface="Arial"/>
              <a:buChar char="•"/>
            </a:pPr>
            <a:r>
              <a:rPr lang="en-US" sz="1100" dirty="0" smtClean="0">
                <a:latin typeface="Adobe Caslon Pro"/>
                <a:cs typeface="Adobe Caslon Pro"/>
              </a:rPr>
              <a:t> 3 peer review articles</a:t>
            </a:r>
          </a:p>
          <a:p>
            <a:pPr>
              <a:buFont typeface="Arial"/>
              <a:buChar char="•"/>
            </a:pPr>
            <a:r>
              <a:rPr lang="en-US" sz="1100" dirty="0" smtClean="0">
                <a:latin typeface="Adobe Caslon Pro"/>
                <a:cs typeface="Adobe Caslon Pro"/>
              </a:rPr>
              <a:t> 2 book sections</a:t>
            </a:r>
          </a:p>
          <a:p>
            <a:pPr>
              <a:buFont typeface="Arial"/>
              <a:buChar char="•"/>
            </a:pPr>
            <a:r>
              <a:rPr lang="en-US" sz="1100" dirty="0" smtClean="0">
                <a:latin typeface="Adobe Caslon Pro"/>
                <a:cs typeface="Adobe Caslon Pro"/>
              </a:rPr>
              <a:t> 5 catalogues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r>
              <a:rPr lang="en-US" sz="1100" b="1" dirty="0" smtClean="0">
                <a:latin typeface="Adobe Caslon Pro"/>
                <a:cs typeface="Adobe Caslon Pro"/>
              </a:rPr>
              <a:t>Research for this exhibition involved:</a:t>
            </a:r>
          </a:p>
          <a:p>
            <a:endParaRPr lang="en-US" sz="1100" b="1" dirty="0" smtClean="0">
              <a:latin typeface="Adobe Caslon Pro"/>
              <a:cs typeface="Adobe Caslon Pro"/>
            </a:endParaRPr>
          </a:p>
          <a:p>
            <a:pPr>
              <a:buFont typeface="Arial"/>
              <a:buChar char="•"/>
            </a:pPr>
            <a:r>
              <a:rPr lang="en-US" sz="1100" dirty="0" smtClean="0">
                <a:latin typeface="Adobe Caslon Pro"/>
                <a:cs typeface="Adobe Caslon Pro"/>
              </a:rPr>
              <a:t> Study trip to Cairo to observe Coptic tapestries in Coptic Museum, plus traditional weaving workshop, </a:t>
            </a:r>
            <a:r>
              <a:rPr lang="en-US" sz="1100" dirty="0" err="1" smtClean="0">
                <a:latin typeface="Adobe Caslon Pro"/>
                <a:cs typeface="Adobe Caslon Pro"/>
              </a:rPr>
              <a:t>Harrania</a:t>
            </a:r>
            <a:r>
              <a:rPr lang="en-US" sz="1100" dirty="0" smtClean="0">
                <a:latin typeface="Adobe Caslon Pro"/>
                <a:cs typeface="Adobe Caslon Pro"/>
              </a:rPr>
              <a:t>, Egypt</a:t>
            </a:r>
          </a:p>
          <a:p>
            <a:pPr>
              <a:buFont typeface="Arial"/>
              <a:buChar char="•"/>
            </a:pPr>
            <a:endParaRPr lang="en-US" sz="1100" dirty="0" smtClean="0">
              <a:latin typeface="Adobe Caslon Pro"/>
              <a:cs typeface="Adobe Caslon Pro"/>
            </a:endParaRPr>
          </a:p>
          <a:p>
            <a:pPr>
              <a:buFont typeface="Arial"/>
              <a:buChar char="•"/>
            </a:pPr>
            <a:r>
              <a:rPr lang="en-US" sz="1100" dirty="0" smtClean="0">
                <a:latin typeface="Adobe Caslon Pro"/>
                <a:cs typeface="Adobe Caslon Pro"/>
              </a:rPr>
              <a:t> Learning &amp; application of </a:t>
            </a:r>
            <a:r>
              <a:rPr lang="en-US" sz="1100" dirty="0" err="1" smtClean="0">
                <a:latin typeface="Adobe Caslon Pro"/>
                <a:cs typeface="Adobe Caslon Pro"/>
              </a:rPr>
              <a:t>photoshop</a:t>
            </a:r>
            <a:r>
              <a:rPr lang="en-US" sz="1100" dirty="0" smtClean="0">
                <a:latin typeface="Adobe Caslon Pro"/>
                <a:cs typeface="Adobe Caslon Pro"/>
              </a:rPr>
              <a:t> skills to assist design of tapestries</a:t>
            </a:r>
          </a:p>
          <a:p>
            <a:pPr>
              <a:buFont typeface="Arial"/>
              <a:buChar char="•"/>
            </a:pPr>
            <a:endParaRPr lang="en-US" sz="1100" dirty="0" smtClean="0">
              <a:latin typeface="Adobe Caslon Pro"/>
              <a:cs typeface="Adobe Caslon Pro"/>
            </a:endParaRPr>
          </a:p>
          <a:p>
            <a:pPr>
              <a:buFont typeface="Arial"/>
              <a:buChar char="•"/>
            </a:pPr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pPr>
              <a:buFont typeface="Arial"/>
              <a:buChar char="•"/>
            </a:pPr>
            <a:endParaRPr lang="en-US" sz="1100" dirty="0" smtClean="0">
              <a:latin typeface="Adobe Caslon Pro"/>
              <a:cs typeface="Adobe Caslon Pro"/>
            </a:endParaRPr>
          </a:p>
          <a:p>
            <a:pPr>
              <a:buFont typeface="Arial"/>
              <a:buChar char="•"/>
            </a:pPr>
            <a:endParaRPr lang="en-US" sz="1100" dirty="0" smtClean="0">
              <a:latin typeface="Adobe Caslon Pro"/>
              <a:cs typeface="Adobe Caslon Pro"/>
            </a:endParaRPr>
          </a:p>
          <a:p>
            <a:pPr>
              <a:buFont typeface="Arial"/>
              <a:buChar char="•"/>
            </a:pPr>
            <a:endParaRPr lang="en-US" sz="1100" dirty="0">
              <a:latin typeface="Adobe Caslon Pro"/>
              <a:cs typeface="Adobe Caslon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87681" y="5584180"/>
            <a:ext cx="23655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Work created for solo exhibition ‘Jo Barker – Tapestries’ , Scottish Gallery, Edinburgh 2009</a:t>
            </a:r>
            <a:endParaRPr lang="en-US" sz="900" i="1" dirty="0">
              <a:solidFill>
                <a:srgbClr val="FFFFFF"/>
              </a:solidFill>
              <a:latin typeface="Adobe Caslon Pro"/>
              <a:cs typeface="Adobe Caslon Pro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58587" y="1256216"/>
            <a:ext cx="270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latin typeface="Adobe Caslon Pro Bold Italic"/>
                <a:cs typeface="Adobe Caslon Pro Bold Italic"/>
              </a:rPr>
              <a:t>Jo Barker – Tapestries</a:t>
            </a:r>
          </a:p>
          <a:p>
            <a:pPr algn="r"/>
            <a:r>
              <a:rPr lang="en-US" sz="1000" dirty="0" smtClean="0">
                <a:latin typeface="Adobe Caslon Pro Bold Italic"/>
                <a:cs typeface="Adobe Caslon Pro Bold Italic"/>
              </a:rPr>
              <a:t>Solo Exhibition</a:t>
            </a:r>
            <a:endParaRPr lang="en-US" sz="1000" dirty="0">
              <a:latin typeface="Adobe Caslon Pro Bold Italic"/>
              <a:cs typeface="Adobe Caslon Pro Bold Itali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58587" y="1930370"/>
            <a:ext cx="270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sz="1000" dirty="0">
              <a:latin typeface="Adobe Caslon Pro Bold Italic"/>
              <a:cs typeface="Adobe Caslon Pro Bold Italic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58587" y="2499801"/>
            <a:ext cx="270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latin typeface="Adobe Caslon Pro Bold Italic"/>
                <a:cs typeface="Adobe Caslon Pro Bold Italic"/>
              </a:rPr>
              <a:t>Jo Barker</a:t>
            </a:r>
            <a:endParaRPr lang="en-US" sz="1000" dirty="0">
              <a:latin typeface="Adobe Caslon Pro Bold Italic"/>
              <a:cs typeface="Adobe Caslon Pro Bold Italic"/>
            </a:endParaRPr>
          </a:p>
        </p:txBody>
      </p:sp>
      <p:pic>
        <p:nvPicPr>
          <p:cNvPr id="8" name="Picture 7" descr="Resonance.jpg"/>
          <p:cNvPicPr>
            <a:picLocks noChangeAspect="1"/>
          </p:cNvPicPr>
          <p:nvPr/>
        </p:nvPicPr>
        <p:blipFill>
          <a:blip r:embed="rId3">
            <a:lum bright="6000"/>
          </a:blip>
          <a:stretch>
            <a:fillRect/>
          </a:stretch>
        </p:blipFill>
        <p:spPr>
          <a:xfrm>
            <a:off x="3660753" y="3598561"/>
            <a:ext cx="2097618" cy="1370006"/>
          </a:xfrm>
          <a:prstGeom prst="rect">
            <a:avLst/>
          </a:prstGeom>
        </p:spPr>
      </p:pic>
      <p:pic>
        <p:nvPicPr>
          <p:cNvPr id="9" name="Picture 8" descr="Drift.jpg"/>
          <p:cNvPicPr>
            <a:picLocks noChangeAspect="1"/>
          </p:cNvPicPr>
          <p:nvPr/>
        </p:nvPicPr>
        <p:blipFill>
          <a:blip r:embed="rId4">
            <a:lum bright="9000" contrast="9000"/>
          </a:blip>
          <a:stretch>
            <a:fillRect/>
          </a:stretch>
        </p:blipFill>
        <p:spPr>
          <a:xfrm>
            <a:off x="5922289" y="3600305"/>
            <a:ext cx="1601055" cy="1249935"/>
          </a:xfrm>
          <a:prstGeom prst="rect">
            <a:avLst/>
          </a:prstGeom>
        </p:spPr>
      </p:pic>
      <p:pic>
        <p:nvPicPr>
          <p:cNvPr id="13" name="Picture 12" descr="New Green.jpg"/>
          <p:cNvPicPr>
            <a:picLocks noChangeAspect="1"/>
          </p:cNvPicPr>
          <p:nvPr/>
        </p:nvPicPr>
        <p:blipFill>
          <a:blip r:embed="rId5">
            <a:lum bright="6000"/>
          </a:blip>
          <a:srcRect b="11747"/>
          <a:stretch>
            <a:fillRect/>
          </a:stretch>
        </p:blipFill>
        <p:spPr>
          <a:xfrm>
            <a:off x="6302077" y="4766114"/>
            <a:ext cx="1154118" cy="776648"/>
          </a:xfrm>
          <a:prstGeom prst="rect">
            <a:avLst/>
          </a:prstGeom>
        </p:spPr>
      </p:pic>
      <p:pic>
        <p:nvPicPr>
          <p:cNvPr id="14" name="Picture 13" descr="Vermilion Glow .jpg"/>
          <p:cNvPicPr>
            <a:picLocks noChangeAspect="1"/>
          </p:cNvPicPr>
          <p:nvPr/>
        </p:nvPicPr>
        <p:blipFill>
          <a:blip r:embed="rId6">
            <a:lum bright="6000" contrast="3000"/>
          </a:blip>
          <a:stretch>
            <a:fillRect/>
          </a:stretch>
        </p:blipFill>
        <p:spPr>
          <a:xfrm>
            <a:off x="7662739" y="3624962"/>
            <a:ext cx="1241079" cy="1200620"/>
          </a:xfrm>
          <a:prstGeom prst="rect">
            <a:avLst/>
          </a:prstGeom>
        </p:spPr>
      </p:pic>
      <p:pic>
        <p:nvPicPr>
          <p:cNvPr id="15" name="Picture 14" descr="Rose Haze.jpg"/>
          <p:cNvPicPr>
            <a:picLocks noChangeAspect="1"/>
          </p:cNvPicPr>
          <p:nvPr/>
        </p:nvPicPr>
        <p:blipFill>
          <a:blip r:embed="rId7">
            <a:lum bright="12000" contrast="9000"/>
          </a:blip>
          <a:srcRect l="4795" t="6241" r="5060" b="5556"/>
          <a:stretch>
            <a:fillRect/>
          </a:stretch>
        </p:blipFill>
        <p:spPr>
          <a:xfrm>
            <a:off x="7744845" y="4993225"/>
            <a:ext cx="557918" cy="5234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468423" y="1950507"/>
            <a:ext cx="389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dobe Caslon Pro"/>
                <a:cs typeface="Adobe Caslon Pro"/>
              </a:rPr>
              <a:t>180</a:t>
            </a:r>
            <a:endParaRPr lang="en-US" sz="1000" dirty="0">
              <a:latin typeface="Adobe Caslon Pro"/>
              <a:cs typeface="Adobe Caslon Pro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42889" y="1656326"/>
            <a:ext cx="3288080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latin typeface="Adobe Caslon Pro"/>
                <a:cs typeface="Adobe Caslon Pro"/>
              </a:rPr>
              <a:t>Research questions asked:</a:t>
            </a:r>
          </a:p>
          <a:p>
            <a:endParaRPr lang="en-US" sz="1100" b="1" dirty="0" smtClean="0">
              <a:latin typeface="Adobe Caslon Pro"/>
              <a:cs typeface="Adobe Caslon Pro"/>
            </a:endParaRPr>
          </a:p>
          <a:p>
            <a:pPr>
              <a:buFont typeface="Arial"/>
              <a:buChar char="•"/>
            </a:pPr>
            <a:r>
              <a:rPr lang="en-US" sz="1100" dirty="0" smtClean="0">
                <a:latin typeface="Adobe Caslon Pro"/>
                <a:cs typeface="Adobe Caslon Pro"/>
              </a:rPr>
              <a:t> How does  the use of digital tools at the design stage</a:t>
            </a:r>
          </a:p>
          <a:p>
            <a:r>
              <a:rPr lang="en-US" sz="1100" dirty="0" smtClean="0">
                <a:latin typeface="Adobe Caslon Pro"/>
                <a:cs typeface="Adobe Caslon Pro"/>
              </a:rPr>
              <a:t> of the working process translate into the hand woven</a:t>
            </a:r>
          </a:p>
          <a:p>
            <a:r>
              <a:rPr lang="en-US" sz="1100" dirty="0" smtClean="0">
                <a:latin typeface="Adobe Caslon Pro"/>
                <a:cs typeface="Adobe Caslon Pro"/>
              </a:rPr>
              <a:t> making stage?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pPr>
              <a:buFont typeface="Arial"/>
              <a:buChar char="•"/>
            </a:pPr>
            <a:r>
              <a:rPr lang="en-US" sz="1100" dirty="0" smtClean="0">
                <a:latin typeface="Adobe Caslon Pro"/>
                <a:cs typeface="Adobe Caslon Pro"/>
              </a:rPr>
              <a:t> Is it possible to capture the spontaneity of a graphic </a:t>
            </a:r>
          </a:p>
          <a:p>
            <a:r>
              <a:rPr lang="en-US" sz="1100" dirty="0" smtClean="0">
                <a:latin typeface="Adobe Caslon Pro"/>
                <a:cs typeface="Adobe Caslon Pro"/>
              </a:rPr>
              <a:t> drawn line &amp;  layered painted marks in the slow, </a:t>
            </a:r>
          </a:p>
          <a:p>
            <a:r>
              <a:rPr lang="en-US" sz="1100" dirty="0" smtClean="0">
                <a:latin typeface="Adobe Caslon Pro"/>
                <a:cs typeface="Adobe Caslon Pro"/>
              </a:rPr>
              <a:t> traditional construction technique of </a:t>
            </a:r>
            <a:r>
              <a:rPr lang="en-US" sz="1100" dirty="0" err="1" smtClean="0">
                <a:latin typeface="Adobe Caslon Pro"/>
                <a:cs typeface="Adobe Caslon Pro"/>
              </a:rPr>
              <a:t>Gobelin</a:t>
            </a:r>
            <a:r>
              <a:rPr lang="en-US" sz="1100" dirty="0" smtClean="0">
                <a:latin typeface="Adobe Caslon Pro"/>
                <a:cs typeface="Adobe Caslon Pro"/>
              </a:rPr>
              <a:t> tapestry </a:t>
            </a:r>
          </a:p>
          <a:p>
            <a:r>
              <a:rPr lang="en-US" sz="1100" dirty="0" smtClean="0">
                <a:latin typeface="Adobe Caslon Pro"/>
                <a:cs typeface="Adobe Caslon Pro"/>
              </a:rPr>
              <a:t>weaving?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86973" y="4684112"/>
            <a:ext cx="2744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dobe Caslon Pro"/>
                <a:cs typeface="Adobe Caslon Pro"/>
              </a:rPr>
              <a:t>1.</a:t>
            </a:r>
            <a:endParaRPr lang="en-US" sz="800" dirty="0">
              <a:latin typeface="Adobe Caslon Pro"/>
              <a:cs typeface="Adobe Caslon Pro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65368" y="4572710"/>
            <a:ext cx="27443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dobe Caslon Pro"/>
                <a:cs typeface="Adobe Caslon Pro"/>
              </a:rPr>
              <a:t>2.</a:t>
            </a:r>
          </a:p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7488887" y="4535723"/>
            <a:ext cx="27443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latin typeface="Adobe Caslon Pro"/>
                <a:cs typeface="Adobe Caslon Pro"/>
              </a:rPr>
              <a:t>3.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3258" y="5362809"/>
            <a:ext cx="2744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dobe Caslon Pro"/>
                <a:cs typeface="Adobe Caslon Pro"/>
              </a:rPr>
              <a:t>4.</a:t>
            </a:r>
            <a:endParaRPr lang="en-US" sz="800" dirty="0">
              <a:latin typeface="Adobe Caslon Pro"/>
              <a:cs typeface="Adobe Caslon Pro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62740" y="53628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525523" y="5352775"/>
            <a:ext cx="2744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dobe Caslon Pro"/>
                <a:cs typeface="Adobe Caslon Pro"/>
              </a:rPr>
              <a:t>5.</a:t>
            </a:r>
            <a:endParaRPr lang="en-US" sz="800" dirty="0">
              <a:latin typeface="Adobe Caslon Pro"/>
              <a:cs typeface="Adobe Caslon Pro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53265" y="5596509"/>
            <a:ext cx="301877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/>
            <a:r>
              <a:rPr lang="en-US" sz="900" i="1" dirty="0" smtClean="0">
                <a:latin typeface="Adobe Caslon Pro"/>
                <a:cs typeface="Adobe Caslon Pro"/>
              </a:rPr>
              <a:t>1. Resonance – 104x171cm                   4. New Green – 38x52cm</a:t>
            </a:r>
          </a:p>
          <a:p>
            <a:pPr marL="228600" indent="-228600"/>
            <a:r>
              <a:rPr lang="en-US" sz="900" i="1" dirty="0" smtClean="0">
                <a:latin typeface="Adobe Caslon Pro"/>
                <a:cs typeface="Adobe Caslon Pro"/>
              </a:rPr>
              <a:t>2. Drift – 103.125cm                            5. Rose Haze – 18x19cm</a:t>
            </a:r>
          </a:p>
          <a:p>
            <a:pPr marL="228600" indent="-228600"/>
            <a:r>
              <a:rPr lang="en-US" sz="900" i="1" dirty="0" smtClean="0">
                <a:latin typeface="Adobe Caslon Pro"/>
                <a:cs typeface="Adobe Caslon Pro"/>
              </a:rPr>
              <a:t>3. Vermilion Glow – 82x80cm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9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0200" y="965200"/>
            <a:ext cx="2387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</a:t>
            </a:r>
            <a:endParaRPr lang="en-US" dirty="0"/>
          </a:p>
        </p:txBody>
      </p:sp>
      <p:pic>
        <p:nvPicPr>
          <p:cNvPr id="8" name="Picture 7" descr="Resonance.jpg"/>
          <p:cNvPicPr>
            <a:picLocks noChangeAspect="1"/>
          </p:cNvPicPr>
          <p:nvPr/>
        </p:nvPicPr>
        <p:blipFill>
          <a:blip r:embed="rId3">
            <a:lum bright="6000"/>
          </a:blip>
          <a:stretch>
            <a:fillRect/>
          </a:stretch>
        </p:blipFill>
        <p:spPr>
          <a:xfrm>
            <a:off x="1330484" y="1235900"/>
            <a:ext cx="6585171" cy="430093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330484" y="5695993"/>
            <a:ext cx="127470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i="1" dirty="0" smtClean="0">
                <a:latin typeface="Adobe Caslon Pro"/>
                <a:cs typeface="Adobe Caslon Pro"/>
              </a:rPr>
              <a:t>Resonance – 104x171cm 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9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0200" y="965200"/>
            <a:ext cx="2387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</a:t>
            </a:r>
            <a:endParaRPr lang="en-US" dirty="0"/>
          </a:p>
        </p:txBody>
      </p:sp>
      <p:pic>
        <p:nvPicPr>
          <p:cNvPr id="9" name="Picture 8" descr="Drift.jpg"/>
          <p:cNvPicPr>
            <a:picLocks noChangeAspect="1"/>
          </p:cNvPicPr>
          <p:nvPr/>
        </p:nvPicPr>
        <p:blipFill>
          <a:blip r:embed="rId3">
            <a:lum bright="9000" contrast="9000"/>
          </a:blip>
          <a:stretch>
            <a:fillRect/>
          </a:stretch>
        </p:blipFill>
        <p:spPr>
          <a:xfrm>
            <a:off x="545816" y="1541125"/>
            <a:ext cx="4658736" cy="3637050"/>
          </a:xfrm>
          <a:prstGeom prst="rect">
            <a:avLst/>
          </a:prstGeom>
        </p:spPr>
      </p:pic>
      <p:pic>
        <p:nvPicPr>
          <p:cNvPr id="10" name="Picture 9" descr="New Green.jpg"/>
          <p:cNvPicPr>
            <a:picLocks noChangeAspect="1"/>
          </p:cNvPicPr>
          <p:nvPr/>
        </p:nvPicPr>
        <p:blipFill>
          <a:blip r:embed="rId4">
            <a:lum bright="6000"/>
          </a:blip>
          <a:srcRect b="11747"/>
          <a:stretch>
            <a:fillRect/>
          </a:stretch>
        </p:blipFill>
        <p:spPr>
          <a:xfrm>
            <a:off x="5719178" y="2330179"/>
            <a:ext cx="2575435" cy="173310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45816" y="5400097"/>
            <a:ext cx="106952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i="1" dirty="0" smtClean="0">
                <a:latin typeface="Adobe Caslon Pro"/>
                <a:cs typeface="Adobe Caslon Pro"/>
              </a:rPr>
              <a:t>Drift – 103x125cm </a:t>
            </a:r>
            <a:endParaRPr lang="en-US" sz="900" dirty="0"/>
          </a:p>
        </p:txBody>
      </p:sp>
      <p:sp>
        <p:nvSpPr>
          <p:cNvPr id="12" name="Rectangle 11"/>
          <p:cNvSpPr/>
          <p:nvPr/>
        </p:nvSpPr>
        <p:spPr>
          <a:xfrm>
            <a:off x="5944341" y="4302817"/>
            <a:ext cx="122341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i="1" dirty="0" smtClean="0">
                <a:latin typeface="Adobe Caslon Pro"/>
                <a:cs typeface="Adobe Caslon Pro"/>
              </a:rPr>
              <a:t>New Green – 38x52cm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9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5834"/>
            <a:ext cx="9144000" cy="647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0200" y="965200"/>
            <a:ext cx="2387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</a:t>
            </a:r>
            <a:endParaRPr lang="en-US" dirty="0"/>
          </a:p>
        </p:txBody>
      </p:sp>
      <p:pic>
        <p:nvPicPr>
          <p:cNvPr id="9" name="Picture 8" descr="Vermilion Glow .jpg"/>
          <p:cNvPicPr>
            <a:picLocks noChangeAspect="1"/>
          </p:cNvPicPr>
          <p:nvPr/>
        </p:nvPicPr>
        <p:blipFill>
          <a:blip r:embed="rId3">
            <a:lum bright="6000" contrast="3000"/>
          </a:blip>
          <a:stretch>
            <a:fillRect/>
          </a:stretch>
        </p:blipFill>
        <p:spPr>
          <a:xfrm>
            <a:off x="1160683" y="1477373"/>
            <a:ext cx="4105890" cy="3972039"/>
          </a:xfrm>
          <a:prstGeom prst="rect">
            <a:avLst/>
          </a:prstGeom>
        </p:spPr>
      </p:pic>
      <p:pic>
        <p:nvPicPr>
          <p:cNvPr id="10" name="Picture 9" descr="Rose Haze.jpg"/>
          <p:cNvPicPr>
            <a:picLocks noChangeAspect="1"/>
          </p:cNvPicPr>
          <p:nvPr/>
        </p:nvPicPr>
        <p:blipFill>
          <a:blip r:embed="rId4">
            <a:lum bright="12000" contrast="9000"/>
          </a:blip>
          <a:srcRect l="4795" t="6241" r="5060" b="5556"/>
          <a:stretch>
            <a:fillRect/>
          </a:stretch>
        </p:blipFill>
        <p:spPr>
          <a:xfrm>
            <a:off x="6320188" y="2576759"/>
            <a:ext cx="1267454" cy="118923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196888" y="3908289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Adobe Caslon Pro"/>
                <a:cs typeface="Adobe Caslon Pro"/>
              </a:rPr>
              <a:t> </a:t>
            </a:r>
            <a:r>
              <a:rPr lang="en-US" sz="900" i="1" dirty="0" smtClean="0">
                <a:latin typeface="Adobe Caslon Pro"/>
                <a:cs typeface="Adobe Caslon Pro"/>
              </a:rPr>
              <a:t>Rose Haze – 18x19cm</a:t>
            </a:r>
            <a:endParaRPr lang="en-US" sz="900" dirty="0"/>
          </a:p>
        </p:txBody>
      </p:sp>
      <p:sp>
        <p:nvSpPr>
          <p:cNvPr id="12" name="Rectangle 11"/>
          <p:cNvSpPr/>
          <p:nvPr/>
        </p:nvSpPr>
        <p:spPr>
          <a:xfrm>
            <a:off x="1302028" y="5634348"/>
            <a:ext cx="141577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i="1" dirty="0" smtClean="0">
                <a:latin typeface="Adobe Caslon Pro"/>
                <a:cs typeface="Adobe Caslon Pro"/>
              </a:rPr>
              <a:t>Vermilion Glow – 82x80cm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3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-1" y="0"/>
            <a:ext cx="9144000" cy="647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533" y="1665140"/>
            <a:ext cx="2892386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b="1" dirty="0" smtClean="0">
              <a:latin typeface="Adobe Caslon Pro"/>
              <a:cs typeface="Adobe Caslon Pro"/>
            </a:endParaRPr>
          </a:p>
          <a:p>
            <a:r>
              <a:rPr lang="en-US" sz="1100" b="1" dirty="0" smtClean="0">
                <a:latin typeface="Adobe Caslon Pro"/>
                <a:cs typeface="Adobe Caslon Pro"/>
              </a:rPr>
              <a:t>1. Studio weaving</a:t>
            </a:r>
            <a:endParaRPr lang="en-US" sz="1100" dirty="0" smtClean="0">
              <a:latin typeface="Adobe Caslon Pro"/>
              <a:cs typeface="Adobe Caslon Pro"/>
            </a:endParaRPr>
          </a:p>
          <a:p>
            <a:r>
              <a:rPr lang="en-US" sz="1100" dirty="0" smtClean="0">
                <a:latin typeface="Adobe Caslon Pro"/>
                <a:cs typeface="Adobe Caslon Pro"/>
              </a:rPr>
              <a:t>Skilled craftspeople </a:t>
            </a:r>
            <a:r>
              <a:rPr lang="en-US" sz="1100" dirty="0" err="1" smtClean="0">
                <a:latin typeface="Adobe Caslon Pro"/>
                <a:cs typeface="Adobe Caslon Pro"/>
              </a:rPr>
              <a:t>handweaving</a:t>
            </a:r>
            <a:r>
              <a:rPr lang="en-US" sz="1100" dirty="0" smtClean="0">
                <a:latin typeface="Adobe Caslon Pro"/>
                <a:cs typeface="Adobe Caslon Pro"/>
              </a:rPr>
              <a:t> artists designs </a:t>
            </a:r>
            <a:r>
              <a:rPr lang="en-US" sz="1100" dirty="0" err="1" smtClean="0">
                <a:latin typeface="Adobe Caslon Pro"/>
                <a:cs typeface="Adobe Caslon Pro"/>
              </a:rPr>
              <a:t>eg</a:t>
            </a:r>
            <a:r>
              <a:rPr lang="en-US" sz="1100" dirty="0" smtClean="0">
                <a:latin typeface="Adobe Caslon Pro"/>
                <a:cs typeface="Adobe Caslon Pro"/>
              </a:rPr>
              <a:t>  Tracey </a:t>
            </a:r>
            <a:r>
              <a:rPr lang="en-US" sz="1100" dirty="0" err="1" smtClean="0">
                <a:latin typeface="Adobe Caslon Pro"/>
                <a:cs typeface="Adobe Caslon Pro"/>
              </a:rPr>
              <a:t>Emin</a:t>
            </a:r>
            <a:r>
              <a:rPr lang="en-US" sz="1100" dirty="0" smtClean="0">
                <a:latin typeface="Adobe Caslon Pro"/>
                <a:cs typeface="Adobe Caslon Pro"/>
              </a:rPr>
              <a:t> at West Dean Studio, UK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r>
              <a:rPr lang="en-US" sz="1000" dirty="0" smtClean="0">
                <a:latin typeface="Adobe Caslon Pro"/>
                <a:cs typeface="Adobe Caslon Pro"/>
                <a:hlinkClick r:id="rId4"/>
              </a:rPr>
              <a:t>http://www.westdean.org.uk/Tapestry/Showcase/Tracey%20Emin%20Four%20Tapestries.aspx</a:t>
            </a:r>
            <a:endParaRPr lang="en-US" sz="10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</p:txBody>
      </p:sp>
      <p:pic>
        <p:nvPicPr>
          <p:cNvPr id="14" name="Picture 13" descr="Screen shot 2013-10-18 at 12.53.2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532" y="3187638"/>
            <a:ext cx="2154699" cy="131847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457321" y="1726784"/>
            <a:ext cx="2818488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latin typeface="Adobe Caslon Pro"/>
              <a:cs typeface="Adobe Caslon Pro"/>
            </a:endParaRPr>
          </a:p>
          <a:p>
            <a:r>
              <a:rPr lang="en-US" sz="1100" b="1" dirty="0" smtClean="0">
                <a:latin typeface="Adobe Caslon Pro"/>
                <a:cs typeface="Adobe Caslon Pro"/>
              </a:rPr>
              <a:t>2. Machine manufacture</a:t>
            </a:r>
          </a:p>
          <a:p>
            <a:r>
              <a:rPr lang="en-US" sz="1100" dirty="0" smtClean="0">
                <a:latin typeface="Adobe Caslon Pro"/>
                <a:cs typeface="Adobe Caslon Pro"/>
              </a:rPr>
              <a:t>Digital jacquard looms producing </a:t>
            </a:r>
            <a:r>
              <a:rPr lang="en-US" sz="1100" dirty="0" err="1" smtClean="0">
                <a:latin typeface="Adobe Caslon Pro"/>
                <a:cs typeface="Adobe Caslon Pro"/>
              </a:rPr>
              <a:t>artitsts</a:t>
            </a:r>
            <a:r>
              <a:rPr lang="en-US" sz="1100" dirty="0" smtClean="0">
                <a:latin typeface="Adobe Caslon Pro"/>
                <a:cs typeface="Adobe Caslon Pro"/>
              </a:rPr>
              <a:t> editions </a:t>
            </a:r>
            <a:r>
              <a:rPr lang="en-US" sz="1100" dirty="0" err="1" smtClean="0">
                <a:latin typeface="Adobe Caslon Pro"/>
                <a:cs typeface="Adobe Caslon Pro"/>
              </a:rPr>
              <a:t>eg</a:t>
            </a:r>
            <a:r>
              <a:rPr lang="en-US" sz="1100" dirty="0" smtClean="0">
                <a:latin typeface="Adobe Caslon Pro"/>
                <a:cs typeface="Adobe Caslon Pro"/>
              </a:rPr>
              <a:t> Chuck Close at Magnolia Editions, USA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r>
              <a:rPr lang="en-US" sz="1000" dirty="0" smtClean="0">
                <a:latin typeface="Adobe Caslon Pro"/>
                <a:cs typeface="Adobe Caslon Pro"/>
                <a:hlinkClick r:id="rId6"/>
              </a:rPr>
              <a:t>http://www.magnoliaeditions.com/artists/chuck-close/?filter=Tapestry</a:t>
            </a:r>
            <a:endParaRPr lang="en-US" sz="1000" dirty="0" smtClean="0">
              <a:latin typeface="Adobe Caslon Pro"/>
              <a:cs typeface="Adobe Caslon Pro"/>
            </a:endParaRPr>
          </a:p>
          <a:p>
            <a:endParaRPr lang="en-US" sz="1000" dirty="0" smtClean="0">
              <a:latin typeface="Adobe Caslon Pro"/>
              <a:cs typeface="Adobe Caslon Pro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559776" y="2008997"/>
            <a:ext cx="258422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dobe Caslon Pro"/>
                <a:cs typeface="Adobe Caslon Pro"/>
              </a:rPr>
              <a:t>3. Individual artist weavers</a:t>
            </a:r>
          </a:p>
          <a:p>
            <a:r>
              <a:rPr lang="en-US" sz="1100" dirty="0" smtClean="0">
                <a:latin typeface="Adobe Caslon Pro"/>
                <a:cs typeface="Adobe Caslon Pro"/>
              </a:rPr>
              <a:t>Artists working from their own studios producing one-off hand woven tapestries  from their designs.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r>
              <a:rPr lang="en-US" sz="1000" dirty="0" smtClean="0">
                <a:latin typeface="Adobe Caslon Pro"/>
                <a:cs typeface="Adobe Caslon Pro"/>
                <a:hlinkClick r:id="rId7"/>
              </a:rPr>
              <a:t>http://www.jenniemoncur.com/</a:t>
            </a:r>
            <a:endParaRPr lang="en-US" sz="10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73534" y="1516465"/>
            <a:ext cx="816374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Adobe Caslon Pro"/>
                <a:cs typeface="Adobe Caslon Pro"/>
              </a:rPr>
              <a:t>Current practice in the field of tapestry weaving finds itself falling into one of three major methods of design &amp; manufacture.</a:t>
            </a:r>
          </a:p>
        </p:txBody>
      </p:sp>
      <p:pic>
        <p:nvPicPr>
          <p:cNvPr id="19" name="Picture 18" descr="Screen shot 2013-10-18 at 13.09.0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58968" y="3302178"/>
            <a:ext cx="2379314" cy="1302479"/>
          </a:xfrm>
          <a:prstGeom prst="rect">
            <a:avLst/>
          </a:prstGeom>
        </p:spPr>
      </p:pic>
      <p:pic>
        <p:nvPicPr>
          <p:cNvPr id="20" name="Picture 19" descr="Screen shot 2013-10-18 at 13.12.2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09095" y="3178888"/>
            <a:ext cx="2428241" cy="1351884"/>
          </a:xfrm>
          <a:prstGeom prst="rect">
            <a:avLst/>
          </a:prstGeom>
        </p:spPr>
      </p:pic>
      <p:pic>
        <p:nvPicPr>
          <p:cNvPr id="21" name="Picture 20" descr="Screen shot 2013-10-18 at 13.18.3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7514" y="4616986"/>
            <a:ext cx="1176522" cy="1566937"/>
          </a:xfrm>
          <a:prstGeom prst="rect">
            <a:avLst/>
          </a:prstGeom>
        </p:spPr>
      </p:pic>
      <p:pic>
        <p:nvPicPr>
          <p:cNvPr id="22" name="Picture 21" descr="Screen shot 2013-10-18 at 13.20.12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76277" y="4650133"/>
            <a:ext cx="1194127" cy="883478"/>
          </a:xfrm>
          <a:prstGeom prst="rect">
            <a:avLst/>
          </a:prstGeom>
        </p:spPr>
      </p:pic>
      <p:pic>
        <p:nvPicPr>
          <p:cNvPr id="23" name="Picture 22" descr="Screen shot 2013-10-18 at 13.22.4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58968" y="4724632"/>
            <a:ext cx="1100914" cy="145929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275808" y="4724632"/>
            <a:ext cx="2868191" cy="103300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275808" y="1726785"/>
            <a:ext cx="2868192" cy="28221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275808" y="1901440"/>
            <a:ext cx="333287" cy="290949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7" name="Picture 26" descr="Screen shot 2013-10-18 at 13.27.3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46085" y="4712303"/>
            <a:ext cx="1954205" cy="12887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3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-370" y="0"/>
            <a:ext cx="9144000" cy="647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533" y="1454804"/>
            <a:ext cx="2892386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Adobe Caslon Pro"/>
                <a:cs typeface="Adobe Caslon Pro"/>
              </a:rPr>
              <a:t>My work falls into category 3 (previous page).  </a:t>
            </a:r>
          </a:p>
          <a:p>
            <a:r>
              <a:rPr lang="en-US" sz="1100" dirty="0" smtClean="0">
                <a:latin typeface="Adobe Caslon Pro"/>
                <a:cs typeface="Adobe Caslon Pro"/>
              </a:rPr>
              <a:t>It is important to me that the work is designed and made by the artist; for the work to have creative integrity.  It  is also important to exhibit alongside contemporaries whose professional practice aligns with my own and whose creative philosophy contain the intellectual </a:t>
            </a:r>
            <a:r>
              <a:rPr lang="en-US" sz="1100" dirty="0" err="1" smtClean="0">
                <a:latin typeface="Adobe Caslon Pro"/>
                <a:cs typeface="Adobe Caslon Pro"/>
              </a:rPr>
              <a:t>rigour</a:t>
            </a:r>
            <a:r>
              <a:rPr lang="en-US" sz="1100" dirty="0" smtClean="0">
                <a:latin typeface="Adobe Caslon Pro"/>
                <a:cs typeface="Adobe Caslon Pro"/>
              </a:rPr>
              <a:t> that I respect. For example, within the field of tapestry weaving: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r>
              <a:rPr lang="en-US" sz="1100" b="1" dirty="0" smtClean="0">
                <a:latin typeface="Adobe Caslon Pro"/>
                <a:cs typeface="Adobe Caslon Pro"/>
              </a:rPr>
              <a:t>Sara Brennan</a:t>
            </a:r>
            <a:r>
              <a:rPr lang="en-US" sz="1100" dirty="0" smtClean="0">
                <a:latin typeface="Adobe Caslon Pro"/>
                <a:cs typeface="Adobe Caslon Pro"/>
              </a:rPr>
              <a:t>. The work is minimalist referencing artists such as Barnett Newman and Rothko. Often producing series of works which nudge subtle </a:t>
            </a:r>
            <a:r>
              <a:rPr lang="en-US" sz="1100" dirty="0" err="1" smtClean="0">
                <a:latin typeface="Adobe Caslon Pro"/>
                <a:cs typeface="Adobe Caslon Pro"/>
              </a:rPr>
              <a:t>colour</a:t>
            </a:r>
            <a:r>
              <a:rPr lang="en-US" sz="1100" dirty="0" smtClean="0">
                <a:latin typeface="Adobe Caslon Pro"/>
                <a:cs typeface="Adobe Caslon Pro"/>
              </a:rPr>
              <a:t> palettes of dark and light tonal areas, creating tensions between notional sections of  land, sky and horizon of a consciously non specific landscape.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72173" y="1511975"/>
            <a:ext cx="28923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dobe Caslon Pro"/>
                <a:cs typeface="Adobe Caslon Pro"/>
              </a:rPr>
              <a:t>Susan </a:t>
            </a:r>
            <a:r>
              <a:rPr lang="en-US" sz="1100" b="1" dirty="0" err="1" smtClean="0">
                <a:latin typeface="Adobe Caslon Pro"/>
                <a:cs typeface="Adobe Caslon Pro"/>
              </a:rPr>
              <a:t>Mowatt</a:t>
            </a:r>
            <a:r>
              <a:rPr lang="en-US" sz="1100" dirty="0" smtClean="0">
                <a:latin typeface="Adobe Caslon Pro"/>
                <a:cs typeface="Adobe Caslon Pro"/>
              </a:rPr>
              <a:t> currently focuses particularly on the process of weaving itself. the importance of making, connectivity to materials and experiencing the ‘flow’. Working with fragments and lines of weaving she re-assembles them and creates large and small scale installations.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64559" y="5183762"/>
            <a:ext cx="23977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Sue </a:t>
            </a:r>
            <a:r>
              <a:rPr lang="en-US" sz="900" i="1" dirty="0" err="1" smtClean="0">
                <a:solidFill>
                  <a:srgbClr val="FFFFFF"/>
                </a:solidFill>
                <a:latin typeface="Adobe Caslon Pro"/>
                <a:cs typeface="Adobe Caslon Pro"/>
              </a:rPr>
              <a:t>Lawty</a:t>
            </a:r>
            <a:endParaRPr lang="en-US" sz="900" i="1" dirty="0">
              <a:solidFill>
                <a:srgbClr val="FFFFFF"/>
              </a:solidFill>
              <a:latin typeface="Adobe Caslon Pro"/>
              <a:cs typeface="Adobe Caslon Pro"/>
            </a:endParaRPr>
          </a:p>
        </p:txBody>
      </p:sp>
      <p:pic>
        <p:nvPicPr>
          <p:cNvPr id="14" name="Picture 13" descr="Screen shot 2013-10-18 at 15.39.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533" y="4455910"/>
            <a:ext cx="1237367" cy="1362534"/>
          </a:xfrm>
          <a:prstGeom prst="rect">
            <a:avLst/>
          </a:prstGeom>
        </p:spPr>
      </p:pic>
      <p:pic>
        <p:nvPicPr>
          <p:cNvPr id="15" name="Picture 14" descr="Screen shot 2013-10-18 at 15.39.3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703" y="5891660"/>
            <a:ext cx="2635388" cy="469050"/>
          </a:xfrm>
          <a:prstGeom prst="rect">
            <a:avLst/>
          </a:prstGeom>
        </p:spPr>
      </p:pic>
      <p:pic>
        <p:nvPicPr>
          <p:cNvPr id="16" name="Picture 15" descr="Screen shot 2013-10-18 at 15.51.4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9922" y="2815105"/>
            <a:ext cx="953188" cy="105042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588012" y="4569782"/>
            <a:ext cx="268974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Adobe Caslon Pro"/>
                <a:cs typeface="Adobe Caslon Pro"/>
              </a:rPr>
              <a:t>Sue </a:t>
            </a:r>
            <a:r>
              <a:rPr lang="en-US" sz="1100" b="1" dirty="0" err="1" smtClean="0">
                <a:latin typeface="Adobe Caslon Pro"/>
                <a:cs typeface="Adobe Caslon Pro"/>
              </a:rPr>
              <a:t>Lawty</a:t>
            </a:r>
            <a:r>
              <a:rPr lang="en-US" sz="1100" b="1" dirty="0" smtClean="0">
                <a:latin typeface="Adobe Caslon Pro"/>
                <a:cs typeface="Adobe Caslon Pro"/>
              </a:rPr>
              <a:t> </a:t>
            </a:r>
            <a:r>
              <a:rPr lang="en-US" sz="1100" dirty="0" smtClean="0">
                <a:latin typeface="Adobe Caslon Pro"/>
                <a:cs typeface="Adobe Caslon Pro"/>
              </a:rPr>
              <a:t>explores the links between contemporary use of unconventional materials and traditional practice. Constructed pieces - tapestries, assemblages, and drawings in two and three dimensions - are abstract and minimal. They explore repetition and interval; investigating territories of expression in </a:t>
            </a:r>
            <a:r>
              <a:rPr lang="en-US" sz="1100" dirty="0" err="1" smtClean="0">
                <a:latin typeface="Adobe Caslon Pro"/>
                <a:cs typeface="Adobe Caslon Pro"/>
              </a:rPr>
              <a:t>raphia</a:t>
            </a:r>
            <a:r>
              <a:rPr lang="en-US" sz="1100" dirty="0" smtClean="0">
                <a:latin typeface="Adobe Caslon Pro"/>
                <a:cs typeface="Adobe Caslon Pro"/>
              </a:rPr>
              <a:t>, hemp, linen, lead, tiny stones or shadow.</a:t>
            </a:r>
          </a:p>
          <a:p>
            <a:endParaRPr lang="en-US" sz="1100" dirty="0">
              <a:latin typeface="Adobe Caslon Pro"/>
              <a:cs typeface="Adobe Caslon Pro"/>
            </a:endParaRPr>
          </a:p>
        </p:txBody>
      </p:sp>
      <p:pic>
        <p:nvPicPr>
          <p:cNvPr id="21" name="Picture 20" descr="Screen shot 2013-10-18 at 16.17.5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2462" y="3635632"/>
            <a:ext cx="1958638" cy="1404084"/>
          </a:xfrm>
          <a:prstGeom prst="rect">
            <a:avLst/>
          </a:prstGeom>
        </p:spPr>
      </p:pic>
      <p:pic>
        <p:nvPicPr>
          <p:cNvPr id="22" name="Picture 21" descr="Screen shot 2013-10-18 at 16.17.4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73412" y="2565400"/>
            <a:ext cx="1270588" cy="951038"/>
          </a:xfrm>
          <a:prstGeom prst="rect">
            <a:avLst/>
          </a:prstGeom>
        </p:spPr>
      </p:pic>
      <p:pic>
        <p:nvPicPr>
          <p:cNvPr id="17" name="Picture 16" descr="Screen shot 2013-10-18 at 15.53.0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0410" y="2827434"/>
            <a:ext cx="1736559" cy="1050428"/>
          </a:xfrm>
          <a:prstGeom prst="rect">
            <a:avLst/>
          </a:prstGeom>
        </p:spPr>
      </p:pic>
      <p:pic>
        <p:nvPicPr>
          <p:cNvPr id="25" name="Picture 24" descr="Screen shot 2013-10-18 at 16.27.43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80949" y="2565400"/>
            <a:ext cx="708363" cy="951038"/>
          </a:xfrm>
          <a:prstGeom prst="rect">
            <a:avLst/>
          </a:prstGeom>
        </p:spPr>
      </p:pic>
      <p:pic>
        <p:nvPicPr>
          <p:cNvPr id="28" name="Picture 27" descr="Screen shot 2013-10-18 at 16.48.26.png"/>
          <p:cNvPicPr>
            <a:picLocks noChangeAspect="1"/>
          </p:cNvPicPr>
          <p:nvPr/>
        </p:nvPicPr>
        <p:blipFill>
          <a:blip r:embed="rId11">
            <a:lum bright="-2000"/>
          </a:blip>
          <a:stretch>
            <a:fillRect/>
          </a:stretch>
        </p:blipFill>
        <p:spPr>
          <a:xfrm>
            <a:off x="3652252" y="3840875"/>
            <a:ext cx="1736559" cy="615035"/>
          </a:xfrm>
          <a:prstGeom prst="rect">
            <a:avLst/>
          </a:prstGeom>
        </p:spPr>
      </p:pic>
      <p:pic>
        <p:nvPicPr>
          <p:cNvPr id="27" name="Picture 26" descr="Screen shot 2013-10-18 at 16.29.35.png"/>
          <p:cNvPicPr>
            <a:picLocks noChangeAspect="1"/>
          </p:cNvPicPr>
          <p:nvPr/>
        </p:nvPicPr>
        <p:blipFill>
          <a:blip r:embed="rId12"/>
          <a:srcRect l="4166" r="5127"/>
          <a:stretch>
            <a:fillRect/>
          </a:stretch>
        </p:blipFill>
        <p:spPr>
          <a:xfrm>
            <a:off x="6489958" y="2565400"/>
            <a:ext cx="899208" cy="963739"/>
          </a:xfrm>
          <a:prstGeom prst="rect">
            <a:avLst/>
          </a:prstGeom>
        </p:spPr>
      </p:pic>
      <p:pic>
        <p:nvPicPr>
          <p:cNvPr id="18" name="Picture 17" descr="Screen shot 2013-10-23 at 16.42.20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40115" y="3865533"/>
            <a:ext cx="1089184" cy="5962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creen shot 2013-10-19 at 14.55.3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111" y="3682618"/>
            <a:ext cx="1711689" cy="1245885"/>
          </a:xfrm>
          <a:prstGeom prst="rect">
            <a:avLst/>
          </a:prstGeom>
        </p:spPr>
      </p:pic>
      <p:pic>
        <p:nvPicPr>
          <p:cNvPr id="8" name="Picture 7" descr="S3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-12700" y="0"/>
            <a:ext cx="9144000" cy="647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533" y="1627410"/>
            <a:ext cx="2892386" cy="2462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Adobe Caslon Pro"/>
                <a:cs typeface="Adobe Caslon Pro"/>
              </a:rPr>
              <a:t>Whilst my work remains 2 dimensional, textile artist colleagues whose work I respect, working in 3 dimensions, have also been co-exhibitors. 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r>
              <a:rPr lang="en-US" sz="1100" b="1" dirty="0" smtClean="0">
                <a:latin typeface="Adobe Caslon Pro"/>
                <a:cs typeface="Adobe Caslon Pro"/>
              </a:rPr>
              <a:t>Anna Ray </a:t>
            </a:r>
            <a:r>
              <a:rPr lang="en-US" sz="1100" dirty="0" smtClean="0">
                <a:latin typeface="Adobe Caslon Pro"/>
                <a:cs typeface="Adobe Caslon Pro"/>
              </a:rPr>
              <a:t> has a multidisciplinary textile approach, embracing traditional methods of making employing embroidery and drawing techniques in a wide range of materials whilst also using digital technology. Her work explores psychological and physical experiences. </a:t>
            </a:r>
            <a:endParaRPr lang="en-US" sz="1100" b="1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</p:txBody>
      </p:sp>
      <p:pic>
        <p:nvPicPr>
          <p:cNvPr id="26" name="Picture 25" descr="Screen shot 2013-10-18 at 17.33.2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533" y="3666404"/>
            <a:ext cx="1890777" cy="1274428"/>
          </a:xfrm>
          <a:prstGeom prst="rect">
            <a:avLst/>
          </a:prstGeom>
        </p:spPr>
      </p:pic>
      <p:pic>
        <p:nvPicPr>
          <p:cNvPr id="23" name="Picture 22" descr="Screen shot 2013-10-18 at 17.26.5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532" y="4940831"/>
            <a:ext cx="1890777" cy="1275474"/>
          </a:xfrm>
          <a:prstGeom prst="rect">
            <a:avLst/>
          </a:prstGeom>
        </p:spPr>
      </p:pic>
      <p:pic>
        <p:nvPicPr>
          <p:cNvPr id="19" name="Picture 18" descr="Screen shot 2013-10-18 at 17.29.3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4624" y="4928503"/>
            <a:ext cx="1117295" cy="127547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100249" y="4703879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 smtClean="0">
                <a:latin typeface="Adobe Caslon Pro"/>
                <a:cs typeface="Adobe Caslon Pro"/>
              </a:rPr>
              <a:t>Anish</a:t>
            </a:r>
            <a:r>
              <a:rPr lang="en-US" sz="1100" b="1" dirty="0" smtClean="0">
                <a:latin typeface="Adobe Caslon Pro"/>
                <a:cs typeface="Adobe Caslon Pro"/>
              </a:rPr>
              <a:t> </a:t>
            </a:r>
            <a:r>
              <a:rPr lang="en-US" sz="1100" b="1" dirty="0" err="1" smtClean="0">
                <a:latin typeface="Adobe Caslon Pro"/>
                <a:cs typeface="Adobe Caslon Pro"/>
              </a:rPr>
              <a:t>Kapoor</a:t>
            </a:r>
            <a:endParaRPr lang="en-US" sz="1100" b="1" dirty="0">
              <a:latin typeface="Adobe Caslon Pro"/>
              <a:cs typeface="Adobe Caslon Pro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577258" y="3073960"/>
            <a:ext cx="10054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latin typeface="Adobe Caslon Pro"/>
                <a:cs typeface="Adobe Caslon Pro"/>
              </a:rPr>
              <a:t>James </a:t>
            </a:r>
            <a:r>
              <a:rPr lang="en-US" sz="1100" b="1" dirty="0" err="1" smtClean="0">
                <a:latin typeface="Adobe Caslon Pro"/>
                <a:cs typeface="Adobe Caslon Pro"/>
              </a:rPr>
              <a:t>Turrell</a:t>
            </a:r>
            <a:endParaRPr lang="en-US" sz="1100" b="1" dirty="0">
              <a:latin typeface="Adobe Caslon Pro"/>
              <a:cs typeface="Adobe Caslon Pro"/>
            </a:endParaRPr>
          </a:p>
        </p:txBody>
      </p:sp>
      <p:pic>
        <p:nvPicPr>
          <p:cNvPr id="36" name="Picture 35" descr="Screen shot 2013-10-18 at 17.52.26.png"/>
          <p:cNvPicPr>
            <a:picLocks noChangeAspect="1"/>
          </p:cNvPicPr>
          <p:nvPr/>
        </p:nvPicPr>
        <p:blipFill>
          <a:blip r:embed="rId8"/>
          <a:srcRect r="5854"/>
          <a:stretch>
            <a:fillRect/>
          </a:stretch>
        </p:blipFill>
        <p:spPr>
          <a:xfrm>
            <a:off x="7326739" y="1772775"/>
            <a:ext cx="1817261" cy="1288856"/>
          </a:xfrm>
          <a:prstGeom prst="rect">
            <a:avLst/>
          </a:prstGeom>
        </p:spPr>
      </p:pic>
      <p:pic>
        <p:nvPicPr>
          <p:cNvPr id="24" name="Picture 23" descr="Screen shot 2013-10-18 at 17.24.30.png"/>
          <p:cNvPicPr>
            <a:picLocks noChangeAspect="1"/>
          </p:cNvPicPr>
          <p:nvPr/>
        </p:nvPicPr>
        <p:blipFill>
          <a:blip r:embed="rId9"/>
          <a:srcRect l="9205" r="8382"/>
          <a:stretch>
            <a:fillRect/>
          </a:stretch>
        </p:blipFill>
        <p:spPr>
          <a:xfrm>
            <a:off x="1773666" y="3682618"/>
            <a:ext cx="1558253" cy="1258214"/>
          </a:xfrm>
          <a:prstGeom prst="rect">
            <a:avLst/>
          </a:prstGeom>
        </p:spPr>
      </p:pic>
      <p:pic>
        <p:nvPicPr>
          <p:cNvPr id="35" name="Picture 34" descr="Screen shot 2013-10-18 at 17.53.4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5349" y="1774403"/>
            <a:ext cx="962209" cy="1299557"/>
          </a:xfrm>
          <a:prstGeom prst="rect">
            <a:avLst/>
          </a:prstGeom>
        </p:spPr>
      </p:pic>
      <p:pic>
        <p:nvPicPr>
          <p:cNvPr id="37" name="Picture 36" descr="Screen shot 2013-10-18 at 17.51.54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09766" y="3513898"/>
            <a:ext cx="1528352" cy="110256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516375" y="5128859"/>
            <a:ext cx="2172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solidFill>
                  <a:schemeClr val="bg1"/>
                </a:solidFill>
                <a:latin typeface="Adobe Caslon Pro"/>
                <a:cs typeface="Adobe Caslon Pro"/>
              </a:rPr>
              <a:t>Inspiration from sculptors working with </a:t>
            </a:r>
          </a:p>
          <a:p>
            <a:r>
              <a:rPr lang="en-US" sz="1000" i="1" dirty="0" smtClean="0">
                <a:solidFill>
                  <a:schemeClr val="bg1"/>
                </a:solidFill>
                <a:latin typeface="Adobe Caslon Pro"/>
                <a:cs typeface="Adobe Caslon Pro"/>
              </a:rPr>
              <a:t>perceptions  &amp; illusions of space &amp; light</a:t>
            </a:r>
            <a:endParaRPr lang="en-US" sz="1000" i="1" dirty="0">
              <a:solidFill>
                <a:schemeClr val="bg1"/>
              </a:solidFill>
              <a:latin typeface="Adobe Caslon Pro"/>
              <a:cs typeface="Adobe Caslon Pro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5349" y="3522340"/>
            <a:ext cx="1134417" cy="109412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444900" y="1626455"/>
            <a:ext cx="2954740" cy="1277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latin typeface="Adobe Caslon Pro"/>
                <a:cs typeface="Adobe Caslon Pro"/>
              </a:rPr>
              <a:t>Deirdre Nelson . </a:t>
            </a:r>
            <a:r>
              <a:rPr lang="en-US" sz="1100" dirty="0" smtClean="0">
                <a:latin typeface="Adobe Caslon Pro"/>
                <a:cs typeface="Adobe Caslon Pro"/>
              </a:rPr>
              <a:t>Research, </a:t>
            </a:r>
            <a:r>
              <a:rPr lang="en-US" sz="1100" dirty="0" err="1" smtClean="0">
                <a:latin typeface="Adobe Caslon Pro"/>
                <a:cs typeface="Adobe Caslon Pro"/>
              </a:rPr>
              <a:t>humour</a:t>
            </a:r>
            <a:r>
              <a:rPr lang="en-US" sz="1100" dirty="0" smtClean="0">
                <a:latin typeface="Adobe Caslon Pro"/>
                <a:cs typeface="Adobe Caslon Pro"/>
              </a:rPr>
              <a:t> and a wide </a:t>
            </a:r>
          </a:p>
          <a:p>
            <a:r>
              <a:rPr lang="en-US" sz="1100" dirty="0" smtClean="0">
                <a:latin typeface="Adobe Caslon Pro"/>
                <a:cs typeface="Adobe Caslon Pro"/>
              </a:rPr>
              <a:t>range of  ‘craft’ techniques – including</a:t>
            </a:r>
          </a:p>
          <a:p>
            <a:r>
              <a:rPr lang="en-US" sz="1100" dirty="0" smtClean="0">
                <a:latin typeface="Adobe Caslon Pro"/>
                <a:cs typeface="Adobe Caslon Pro"/>
              </a:rPr>
              <a:t>knitting, embroidery, </a:t>
            </a:r>
            <a:r>
              <a:rPr lang="en-US" sz="1100" dirty="0" err="1" smtClean="0">
                <a:latin typeface="Adobe Caslon Pro"/>
                <a:cs typeface="Adobe Caslon Pro"/>
              </a:rPr>
              <a:t>lacemaking</a:t>
            </a:r>
            <a:r>
              <a:rPr lang="en-US" sz="1100" dirty="0" smtClean="0">
                <a:latin typeface="Adobe Caslon Pro"/>
                <a:cs typeface="Adobe Caslon Pro"/>
              </a:rPr>
              <a:t> – contribute </a:t>
            </a:r>
          </a:p>
          <a:p>
            <a:r>
              <a:rPr lang="en-US" sz="1100" dirty="0" smtClean="0">
                <a:latin typeface="Adobe Caslon Pro"/>
                <a:cs typeface="Adobe Caslon Pro"/>
              </a:rPr>
              <a:t>to projects dealing with social and environmental </a:t>
            </a:r>
          </a:p>
          <a:p>
            <a:r>
              <a:rPr lang="en-US" sz="1100" dirty="0" smtClean="0">
                <a:latin typeface="Adobe Caslon Pro"/>
                <a:cs typeface="Adobe Caslon Pro"/>
              </a:rPr>
              <a:t>issues, whilst also engaging communities in</a:t>
            </a:r>
          </a:p>
          <a:p>
            <a:r>
              <a:rPr lang="en-US" sz="1100" dirty="0" smtClean="0">
                <a:latin typeface="Adobe Caslon Pro"/>
                <a:cs typeface="Adobe Caslon Pro"/>
              </a:rPr>
              <a:t>the process.</a:t>
            </a:r>
          </a:p>
          <a:p>
            <a:endParaRPr lang="en-US" sz="1100" b="1" dirty="0">
              <a:latin typeface="Adobe Caslon Pro"/>
              <a:cs typeface="Adobe Caslon Pro"/>
            </a:endParaRPr>
          </a:p>
        </p:txBody>
      </p:sp>
      <p:pic>
        <p:nvPicPr>
          <p:cNvPr id="27" name="Picture 26" descr="Screen shot 2013-10-19 at 15.02.2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01037" y="2854412"/>
            <a:ext cx="1302729" cy="1026302"/>
          </a:xfrm>
          <a:prstGeom prst="rect">
            <a:avLst/>
          </a:prstGeom>
        </p:spPr>
      </p:pic>
      <p:pic>
        <p:nvPicPr>
          <p:cNvPr id="28" name="Picture 27" descr="Screen shot 2013-10-19 at 15.02.1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31210" y="2854403"/>
            <a:ext cx="1382157" cy="1026311"/>
          </a:xfrm>
          <a:prstGeom prst="rect">
            <a:avLst/>
          </a:prstGeom>
        </p:spPr>
      </p:pic>
      <p:pic>
        <p:nvPicPr>
          <p:cNvPr id="30" name="Picture 29" descr="Screen shot 2013-10-19 at 15.12.01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31210" y="3858149"/>
            <a:ext cx="1733562" cy="1279946"/>
          </a:xfrm>
          <a:prstGeom prst="rect">
            <a:avLst/>
          </a:prstGeom>
        </p:spPr>
      </p:pic>
      <p:pic>
        <p:nvPicPr>
          <p:cNvPr id="40" name="Picture 39" descr="Screen shot 2013-10-19 at 15.19.31.png"/>
          <p:cNvPicPr>
            <a:picLocks noChangeAspect="1"/>
          </p:cNvPicPr>
          <p:nvPr/>
        </p:nvPicPr>
        <p:blipFill>
          <a:blip r:embed="rId16"/>
          <a:srcRect r="4637"/>
          <a:stretch>
            <a:fillRect/>
          </a:stretch>
        </p:blipFill>
        <p:spPr>
          <a:xfrm>
            <a:off x="5128244" y="3866952"/>
            <a:ext cx="1075522" cy="12770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3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464559" y="5183762"/>
            <a:ext cx="2397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Scottish Gallery installation views of solo </a:t>
            </a:r>
            <a:r>
              <a:rPr lang="en-US" sz="900" i="1" dirty="0" err="1" smtClean="0">
                <a:solidFill>
                  <a:srgbClr val="FFFFFF"/>
                </a:solidFill>
                <a:latin typeface="Adobe Caslon Pro"/>
                <a:cs typeface="Adobe Caslon Pro"/>
              </a:rPr>
              <a:t>exhibiton</a:t>
            </a:r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. Tapestries displayed on walls.</a:t>
            </a:r>
            <a:endParaRPr lang="en-US" sz="900" i="1" dirty="0">
              <a:solidFill>
                <a:srgbClr val="FFFFFF"/>
              </a:solidFill>
              <a:latin typeface="Adobe Caslon Pro"/>
              <a:cs typeface="Adobe Caslon Pro"/>
            </a:endParaRPr>
          </a:p>
        </p:txBody>
      </p:sp>
      <p:pic>
        <p:nvPicPr>
          <p:cNvPr id="9" name="Picture 8" descr="IMG_487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2703" y="1725772"/>
            <a:ext cx="3068695" cy="2022242"/>
          </a:xfrm>
          <a:prstGeom prst="rect">
            <a:avLst/>
          </a:prstGeom>
        </p:spPr>
      </p:pic>
      <p:pic>
        <p:nvPicPr>
          <p:cNvPr id="10" name="Picture 9" descr="IMG_490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703" y="3954307"/>
            <a:ext cx="3067259" cy="2033759"/>
          </a:xfrm>
          <a:prstGeom prst="rect">
            <a:avLst/>
          </a:prstGeom>
        </p:spPr>
      </p:pic>
      <p:pic>
        <p:nvPicPr>
          <p:cNvPr id="11" name="Picture 10" descr="IMG_4878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5325" y="2812717"/>
            <a:ext cx="2650567" cy="1673098"/>
          </a:xfrm>
          <a:prstGeom prst="rect">
            <a:avLst/>
          </a:prstGeom>
        </p:spPr>
      </p:pic>
      <p:pic>
        <p:nvPicPr>
          <p:cNvPr id="12" name="Picture 11" descr="Jo catalogue imag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626" y="4485815"/>
            <a:ext cx="1735268" cy="115703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82646" y="5692170"/>
            <a:ext cx="226215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i="1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Exhibition catalogue “Jo Barker – Tapestries”</a:t>
            </a:r>
          </a:p>
          <a:p>
            <a:r>
              <a:rPr lang="en-US" sz="900" i="1" dirty="0" smtClean="0">
                <a:solidFill>
                  <a:srgbClr val="000000"/>
                </a:solidFill>
                <a:latin typeface="Adobe Caslon Pro"/>
                <a:cs typeface="Adobe Caslon Pro"/>
                <a:hlinkClick r:id="rId8"/>
              </a:rPr>
              <a:t>http://issu.com/michaeldancer/docs/jobarker_14</a:t>
            </a:r>
            <a:endParaRPr lang="en-US" sz="900" i="1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r>
              <a:rPr lang="en-US" sz="900" b="1" dirty="0" smtClean="0">
                <a:latin typeface="Adobe Caslon Pro"/>
                <a:cs typeface="Adobe Caslon Pro"/>
              </a:rPr>
              <a:t>ISBN-13:</a:t>
            </a:r>
            <a:r>
              <a:rPr lang="en-US" sz="900" dirty="0" smtClean="0">
                <a:latin typeface="Adobe Caslon Pro"/>
                <a:cs typeface="Adobe Caslon Pro"/>
              </a:rPr>
              <a:t> 978-0956109903</a:t>
            </a:r>
            <a:endParaRPr lang="en-US" sz="900" i="1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70316" y="1598630"/>
            <a:ext cx="2772387" cy="2800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Adobe Caslon Pro"/>
                <a:cs typeface="Adobe Caslon Pro"/>
              </a:rPr>
              <a:t>Traditionally, tapestry designs have taken the form of drawings, paintings or </a:t>
            </a:r>
            <a:r>
              <a:rPr lang="en-US" sz="1100" dirty="0" err="1" smtClean="0">
                <a:latin typeface="Adobe Caslon Pro"/>
                <a:cs typeface="Adobe Caslon Pro"/>
              </a:rPr>
              <a:t>photogrpahs</a:t>
            </a:r>
            <a:r>
              <a:rPr lang="en-US" sz="1100" dirty="0" smtClean="0">
                <a:latin typeface="Adobe Caslon Pro"/>
                <a:cs typeface="Adobe Caslon Pro"/>
              </a:rPr>
              <a:t> which are translated into woven images.</a:t>
            </a:r>
          </a:p>
          <a:p>
            <a:r>
              <a:rPr lang="en-US" sz="1100" dirty="0" smtClean="0">
                <a:latin typeface="Adobe Caslon Pro"/>
                <a:cs typeface="Adobe Caslon Pro"/>
              </a:rPr>
              <a:t>I was interested to incorporate digital skills into this stage of the process – an area under-explored at this time in the field – and further, to explore the potential of capturing the vibrancy of  digital-screen </a:t>
            </a:r>
            <a:r>
              <a:rPr lang="en-US" sz="1100" dirty="0" err="1" smtClean="0">
                <a:latin typeface="Adobe Caslon Pro"/>
                <a:cs typeface="Adobe Caslon Pro"/>
              </a:rPr>
              <a:t>colour</a:t>
            </a:r>
            <a:r>
              <a:rPr lang="en-US" sz="1100" dirty="0" smtClean="0">
                <a:latin typeface="Adobe Caslon Pro"/>
                <a:cs typeface="Adobe Caslon Pro"/>
              </a:rPr>
              <a:t> luminosity in the subsequent translation into weaving with yarns. 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r>
              <a:rPr lang="en-US" sz="1100" dirty="0" smtClean="0">
                <a:latin typeface="Adobe Caslon Pro"/>
                <a:cs typeface="Adobe Caslon Pro"/>
              </a:rPr>
              <a:t>The funding awards (p1) resulted in the body of work created for the solo exhibition “Jo Barker - Tapestries” at the Scottish Gallery Edinburgh in 2009, plus the production of a full </a:t>
            </a:r>
            <a:r>
              <a:rPr lang="en-US" sz="1100" dirty="0" err="1" smtClean="0">
                <a:latin typeface="Adobe Caslon Pro"/>
                <a:cs typeface="Adobe Caslon Pro"/>
              </a:rPr>
              <a:t>colour</a:t>
            </a:r>
            <a:r>
              <a:rPr lang="en-US" sz="1100" dirty="0" smtClean="0">
                <a:latin typeface="Adobe Caslon Pro"/>
                <a:cs typeface="Adobe Caslon Pro"/>
              </a:rPr>
              <a:t> catalogue.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0068" y="1566508"/>
            <a:ext cx="5972146" cy="7032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>
                <a:latin typeface="Adobe Caslon Pro"/>
                <a:cs typeface="Adobe Caslon Pro"/>
              </a:rPr>
              <a:t>Drawings, collages, paintings and photographs were developed from selected primary research which were manipulated &amp; further refined in Photoshop.  </a:t>
            </a:r>
          </a:p>
          <a:p>
            <a:endParaRPr lang="en-US" sz="1050" dirty="0" smtClean="0">
              <a:latin typeface="Adobe Caslon Pro"/>
              <a:cs typeface="Adobe Caslon Pro"/>
            </a:endParaRPr>
          </a:p>
          <a:p>
            <a:r>
              <a:rPr lang="en-US" sz="1050" dirty="0" smtClean="0">
                <a:latin typeface="Adobe Caslon Pro"/>
                <a:cs typeface="Adobe Caslon Pro"/>
              </a:rPr>
              <a:t>In this case the starting point was a study visit to Cairo, in particular qualities of fleeting light filtered through wooden </a:t>
            </a:r>
            <a:r>
              <a:rPr lang="en-US" sz="1050" dirty="0" err="1" smtClean="0">
                <a:latin typeface="Adobe Caslon Pro"/>
                <a:cs typeface="Adobe Caslon Pro"/>
              </a:rPr>
              <a:t>Mashrabiya</a:t>
            </a:r>
            <a:r>
              <a:rPr lang="en-US" sz="1050" dirty="0" smtClean="0">
                <a:latin typeface="Adobe Caslon Pro"/>
                <a:cs typeface="Adobe Caslon Pro"/>
              </a:rPr>
              <a:t> screens.  These were combined with gestural drawn marks; pools &amp; hazes of watercolour paint.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r>
              <a:rPr lang="en-US" sz="1000" dirty="0" smtClean="0">
                <a:latin typeface="Adobe Caslon Pro"/>
                <a:cs typeface="Adobe Caslon Pro"/>
              </a:rPr>
              <a:t>All images: designs in progress, from sketchbooks, photos, paintings to digital manipulations. </a:t>
            </a:r>
          </a:p>
          <a:p>
            <a:r>
              <a:rPr lang="en-US" sz="1000" dirty="0" smtClean="0">
                <a:latin typeface="Adobe Caslon Pro"/>
                <a:cs typeface="Adobe Caslon Pro"/>
              </a:rPr>
              <a:t>An intuitive response is employed at each stage of development until a suitable conclusion is reached.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>
              <a:latin typeface="Adobe Caslon Pro"/>
              <a:cs typeface="Adobe Caslon Pro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3849" y="1874732"/>
            <a:ext cx="289238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100" dirty="0">
              <a:latin typeface="Adobe Caslon Pro"/>
              <a:cs typeface="Adobe Caslon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64559" y="5183762"/>
            <a:ext cx="23977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Above: Photoshop development work</a:t>
            </a:r>
            <a:endParaRPr lang="en-US" sz="900" i="1" dirty="0">
              <a:solidFill>
                <a:srgbClr val="FFFFFF"/>
              </a:solidFill>
              <a:latin typeface="Adobe Caslon Pro"/>
              <a:cs typeface="Adobe Caslon Pro"/>
            </a:endParaRPr>
          </a:p>
        </p:txBody>
      </p:sp>
      <p:pic>
        <p:nvPicPr>
          <p:cNvPr id="9" name="Picture 8" descr="comp screen.JPG"/>
          <p:cNvPicPr>
            <a:picLocks noChangeAspect="1"/>
          </p:cNvPicPr>
          <p:nvPr/>
        </p:nvPicPr>
        <p:blipFill>
          <a:blip r:embed="rId3">
            <a:lum bright="15000" contrast="38000"/>
          </a:blip>
          <a:srcRect l="1840" t="8370" r="5344" b="4113"/>
          <a:stretch>
            <a:fillRect/>
          </a:stretch>
        </p:blipFill>
        <p:spPr>
          <a:xfrm>
            <a:off x="6489621" y="1837008"/>
            <a:ext cx="2657740" cy="1669647"/>
          </a:xfrm>
          <a:prstGeom prst="rect">
            <a:avLst/>
          </a:prstGeom>
        </p:spPr>
      </p:pic>
      <p:pic>
        <p:nvPicPr>
          <p:cNvPr id="10" name="Picture 9" descr="mashrabiyas copy.jpg"/>
          <p:cNvPicPr>
            <a:picLocks noChangeAspect="1"/>
          </p:cNvPicPr>
          <p:nvPr/>
        </p:nvPicPr>
        <p:blipFill>
          <a:blip r:embed="rId4"/>
          <a:srcRect l="3098" t="10714" r="75090" b="10714"/>
          <a:stretch>
            <a:fillRect/>
          </a:stretch>
        </p:blipFill>
        <p:spPr>
          <a:xfrm>
            <a:off x="2894330" y="2817097"/>
            <a:ext cx="1007734" cy="132495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39532" y="5553094"/>
            <a:ext cx="59721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>
                <a:latin typeface="Adobe Caslon Pro"/>
                <a:cs typeface="Adobe Caslon Pro"/>
              </a:rPr>
              <a:t>. </a:t>
            </a:r>
          </a:p>
          <a:p>
            <a:r>
              <a:rPr lang="en-US" sz="1000" dirty="0" smtClean="0">
                <a:latin typeface="Adobe Caslon Pro"/>
                <a:cs typeface="Adobe Caslon Pro"/>
              </a:rPr>
              <a:t> </a:t>
            </a:r>
            <a:endParaRPr lang="en-US" sz="1000" dirty="0"/>
          </a:p>
        </p:txBody>
      </p:sp>
      <p:sp>
        <p:nvSpPr>
          <p:cNvPr id="14" name="Rectangle 13"/>
          <p:cNvSpPr/>
          <p:nvPr/>
        </p:nvSpPr>
        <p:spPr>
          <a:xfrm>
            <a:off x="3745218" y="5553094"/>
            <a:ext cx="29184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000" dirty="0"/>
          </a:p>
        </p:txBody>
      </p:sp>
      <p:pic>
        <p:nvPicPr>
          <p:cNvPr id="17" name="Picture 16" descr="26a.cairo.sbook.jpg"/>
          <p:cNvPicPr>
            <a:picLocks noChangeAspect="1"/>
          </p:cNvPicPr>
          <p:nvPr/>
        </p:nvPicPr>
        <p:blipFill>
          <a:blip r:embed="rId5"/>
          <a:srcRect l="2569" t="4907" r="3758" b="6546"/>
          <a:stretch>
            <a:fillRect/>
          </a:stretch>
        </p:blipFill>
        <p:spPr>
          <a:xfrm>
            <a:off x="439531" y="2706844"/>
            <a:ext cx="2360631" cy="1577637"/>
          </a:xfrm>
          <a:prstGeom prst="rect">
            <a:avLst/>
          </a:prstGeom>
        </p:spPr>
      </p:pic>
      <p:pic>
        <p:nvPicPr>
          <p:cNvPr id="18" name="Picture 17" descr="sbook collage.psd"/>
          <p:cNvPicPr>
            <a:picLocks noChangeAspect="1"/>
          </p:cNvPicPr>
          <p:nvPr/>
        </p:nvPicPr>
        <p:blipFill>
          <a:blip r:embed="rId6"/>
          <a:srcRect l="4336" t="3570" r="5292" b="14873"/>
          <a:stretch>
            <a:fillRect/>
          </a:stretch>
        </p:blipFill>
        <p:spPr>
          <a:xfrm>
            <a:off x="4128437" y="2801556"/>
            <a:ext cx="1995232" cy="1352708"/>
          </a:xfrm>
          <a:prstGeom prst="rect">
            <a:avLst/>
          </a:prstGeom>
        </p:spPr>
      </p:pic>
      <p:pic>
        <p:nvPicPr>
          <p:cNvPr id="19" name="Picture 18" descr="IMG_5998.JPG"/>
          <p:cNvPicPr>
            <a:picLocks noChangeAspect="1"/>
          </p:cNvPicPr>
          <p:nvPr/>
        </p:nvPicPr>
        <p:blipFill>
          <a:blip r:embed="rId7">
            <a:lum bright="9000" contrast="6000"/>
          </a:blip>
          <a:stretch>
            <a:fillRect/>
          </a:stretch>
        </p:blipFill>
        <p:spPr>
          <a:xfrm>
            <a:off x="6479516" y="3655942"/>
            <a:ext cx="2657055" cy="1552969"/>
          </a:xfrm>
          <a:prstGeom prst="rect">
            <a:avLst/>
          </a:prstGeom>
        </p:spPr>
      </p:pic>
      <p:pic>
        <p:nvPicPr>
          <p:cNvPr id="16" name="Picture 15" descr="Untitled-1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9352" y="4309139"/>
            <a:ext cx="2100379" cy="1552179"/>
          </a:xfrm>
          <a:prstGeom prst="rect">
            <a:avLst/>
          </a:prstGeom>
        </p:spPr>
      </p:pic>
      <p:pic>
        <p:nvPicPr>
          <p:cNvPr id="11" name="Picture 10" descr="newvivid19.6.psd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82" y="4512410"/>
            <a:ext cx="1684432" cy="1285188"/>
          </a:xfrm>
          <a:prstGeom prst="rect">
            <a:avLst/>
          </a:prstGeom>
        </p:spPr>
      </p:pic>
      <p:pic>
        <p:nvPicPr>
          <p:cNvPr id="22" name="Picture 21" descr="pale spotty circle copy2.psd"/>
          <p:cNvPicPr>
            <a:picLocks noChangeAspect="1"/>
          </p:cNvPicPr>
          <p:nvPr/>
        </p:nvPicPr>
        <p:blipFill>
          <a:blip r:embed="rId10"/>
          <a:srcRect l="2810" t="14058" r="6722" b="16815"/>
          <a:stretch>
            <a:fillRect/>
          </a:stretch>
        </p:blipFill>
        <p:spPr>
          <a:xfrm>
            <a:off x="4677337" y="4319292"/>
            <a:ext cx="1457930" cy="15385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12329"/>
            <a:ext cx="9144000" cy="6477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610879" y="5211072"/>
            <a:ext cx="2397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Left:  Work in progress  &amp; materials.  Right: – ‘Resonance’  on loom showing  translation process</a:t>
            </a:r>
            <a:endParaRPr lang="en-US" sz="900" i="1" dirty="0">
              <a:solidFill>
                <a:srgbClr val="FFFFFF"/>
              </a:solidFill>
              <a:latin typeface="Adobe Caslon Pro"/>
              <a:cs typeface="Adobe Caslon Pro"/>
            </a:endParaRPr>
          </a:p>
        </p:txBody>
      </p:sp>
      <p:pic>
        <p:nvPicPr>
          <p:cNvPr id="9" name="Picture 8" descr="IMG_313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810444" y="1847120"/>
            <a:ext cx="2340841" cy="3405370"/>
          </a:xfrm>
          <a:prstGeom prst="rect">
            <a:avLst/>
          </a:prstGeom>
        </p:spPr>
      </p:pic>
      <p:pic>
        <p:nvPicPr>
          <p:cNvPr id="11" name="Picture 10" descr="IMG_335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0878" y="3665926"/>
            <a:ext cx="2013009" cy="1342005"/>
          </a:xfrm>
          <a:prstGeom prst="rect">
            <a:avLst/>
          </a:prstGeom>
        </p:spPr>
      </p:pic>
      <p:pic>
        <p:nvPicPr>
          <p:cNvPr id="12" name="Picture 11" descr="IMG_331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1343" y="3665926"/>
            <a:ext cx="894670" cy="1342005"/>
          </a:xfrm>
          <a:prstGeom prst="rect">
            <a:avLst/>
          </a:prstGeom>
        </p:spPr>
      </p:pic>
      <p:pic>
        <p:nvPicPr>
          <p:cNvPr id="13" name="Picture 12" descr="pink yarn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0878" y="2185861"/>
            <a:ext cx="1731606" cy="1301192"/>
          </a:xfrm>
          <a:prstGeom prst="rect">
            <a:avLst/>
          </a:prstGeom>
        </p:spPr>
      </p:pic>
      <p:pic>
        <p:nvPicPr>
          <p:cNvPr id="14" name="Picture 13" descr="boobins pens.jpg"/>
          <p:cNvPicPr>
            <a:picLocks noChangeAspect="1"/>
          </p:cNvPicPr>
          <p:nvPr/>
        </p:nvPicPr>
        <p:blipFill>
          <a:blip r:embed="rId7"/>
          <a:srcRect l="10139" r="14269"/>
          <a:stretch>
            <a:fillRect/>
          </a:stretch>
        </p:blipFill>
        <p:spPr>
          <a:xfrm>
            <a:off x="5126912" y="2185861"/>
            <a:ext cx="1311462" cy="130119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86535" y="2025584"/>
            <a:ext cx="322434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dirty="0" smtClean="0">
              <a:latin typeface="Adobe Caslon Pro"/>
              <a:cs typeface="Adobe Caslon Pro"/>
            </a:endParaRPr>
          </a:p>
          <a:p>
            <a:r>
              <a:rPr lang="en-US" sz="1000" dirty="0" smtClean="0">
                <a:latin typeface="Adobe Caslon Pro"/>
                <a:cs typeface="Adobe Caslon Pro"/>
              </a:rPr>
              <a:t>Designs were scaled up to larger dimensions to suit a gallery setting and translated into woven tapestries using wool, cotton, linen and silk yarns. </a:t>
            </a:r>
          </a:p>
          <a:p>
            <a:endParaRPr lang="en-US" sz="1000" dirty="0" smtClean="0">
              <a:latin typeface="Adobe Caslon Pro"/>
              <a:cs typeface="Adobe Caslon Pro"/>
            </a:endParaRPr>
          </a:p>
          <a:p>
            <a:r>
              <a:rPr lang="en-US" sz="1000" dirty="0" smtClean="0">
                <a:latin typeface="Adobe Caslon Pro"/>
                <a:cs typeface="Adobe Caslon Pro"/>
              </a:rPr>
              <a:t>In particular the method of weaving employs the use of fine gauge yarns to mix subtle combinations of tones &amp; blends of </a:t>
            </a:r>
            <a:r>
              <a:rPr lang="en-US" sz="1000" dirty="0" err="1" smtClean="0">
                <a:latin typeface="Adobe Caslon Pro"/>
                <a:cs typeface="Adobe Caslon Pro"/>
              </a:rPr>
              <a:t>colours</a:t>
            </a:r>
            <a:r>
              <a:rPr lang="en-US" sz="1000" dirty="0" smtClean="0">
                <a:latin typeface="Adobe Caslon Pro"/>
                <a:cs typeface="Adobe Caslon Pro"/>
              </a:rPr>
              <a:t> in order to create the  illusion of layers of painted or drawn marks.</a:t>
            </a:r>
          </a:p>
          <a:p>
            <a:endParaRPr lang="en-US" sz="1000" dirty="0" smtClean="0">
              <a:latin typeface="Adobe Caslon Pro"/>
              <a:cs typeface="Adobe Caslon Pro"/>
            </a:endParaRPr>
          </a:p>
          <a:p>
            <a:r>
              <a:rPr lang="en-US" sz="1000" dirty="0" smtClean="0">
                <a:latin typeface="Adobe Caslon Pro"/>
                <a:cs typeface="Adobe Caslon Pro"/>
              </a:rPr>
              <a:t>This process is slow.  Larger works  take 8 -12 weeks to complete. </a:t>
            </a:r>
          </a:p>
          <a:p>
            <a:endParaRPr lang="en-US" sz="1000" dirty="0">
              <a:latin typeface="Adobe Caslon Pro"/>
              <a:cs typeface="Adobe Caslon Pro"/>
            </a:endParaRPr>
          </a:p>
        </p:txBody>
      </p:sp>
      <p:pic>
        <p:nvPicPr>
          <p:cNvPr id="16" name="Picture 15" descr="IMG_3360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5366" y="3665926"/>
            <a:ext cx="2013008" cy="1342005"/>
          </a:xfrm>
          <a:prstGeom prst="rect">
            <a:avLst/>
          </a:prstGeom>
        </p:spPr>
      </p:pic>
      <p:pic>
        <p:nvPicPr>
          <p:cNvPr id="10" name="Picture 9" descr="IMG_2490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3443127" y="3833676"/>
            <a:ext cx="1342005" cy="100650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86535" y="4282055"/>
            <a:ext cx="28465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dobe Caslon Pro"/>
                <a:cs typeface="Adobe Caslon Pro"/>
              </a:rPr>
              <a:t>“ …there is increasing awareness and  appreciation</a:t>
            </a:r>
          </a:p>
          <a:p>
            <a:r>
              <a:rPr lang="en-US" sz="1000" i="1" dirty="0" smtClean="0">
                <a:latin typeface="Adobe Caslon Pro"/>
                <a:cs typeface="Adobe Caslon Pro"/>
              </a:rPr>
              <a:t>that time spent on thinking through making creates </a:t>
            </a:r>
          </a:p>
          <a:p>
            <a:r>
              <a:rPr lang="en-US" sz="1000" i="1" dirty="0" smtClean="0">
                <a:latin typeface="Adobe Caslon Pro"/>
                <a:cs typeface="Adobe Caslon Pro"/>
              </a:rPr>
              <a:t>something of particular value &amp; quality in our </a:t>
            </a:r>
          </a:p>
          <a:p>
            <a:r>
              <a:rPr lang="en-US" sz="1000" i="1" dirty="0" smtClean="0">
                <a:latin typeface="Adobe Caslon Pro"/>
                <a:cs typeface="Adobe Caslon Pro"/>
              </a:rPr>
              <a:t>contemporary world. “</a:t>
            </a:r>
          </a:p>
          <a:p>
            <a:pPr algn="r"/>
            <a:endParaRPr lang="en-US" sz="1000" dirty="0" smtClean="0">
              <a:latin typeface="Adobe Caslon Pro"/>
              <a:cs typeface="Adobe Caslon Pro"/>
            </a:endParaRPr>
          </a:p>
          <a:p>
            <a:r>
              <a:rPr lang="en-US" sz="900" dirty="0" smtClean="0">
                <a:latin typeface="Adobe Caslon Pro"/>
                <a:cs typeface="Adobe Caslon Pro"/>
              </a:rPr>
              <a:t>Amanda Game</a:t>
            </a:r>
          </a:p>
          <a:p>
            <a:r>
              <a:rPr lang="en-US" sz="900" dirty="0" smtClean="0">
                <a:latin typeface="Adobe Caslon Pro"/>
                <a:cs typeface="Adobe Caslon Pro"/>
              </a:rPr>
              <a:t>Curator: “Follow A Thread”</a:t>
            </a:r>
          </a:p>
          <a:p>
            <a:r>
              <a:rPr lang="en-US" sz="900" dirty="0" smtClean="0">
                <a:latin typeface="Adobe Caslon Pro"/>
                <a:cs typeface="Adobe Caslon Pro"/>
              </a:rPr>
              <a:t>ISBN: 978-1-905865-20-8</a:t>
            </a:r>
            <a:endParaRPr lang="en-US" sz="900" dirty="0">
              <a:latin typeface="Adobe Caslon Pro"/>
              <a:cs typeface="Adobe Casl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8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2330" y="12329"/>
            <a:ext cx="9144000" cy="647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533" y="1679293"/>
            <a:ext cx="2892386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dobe Caslon Pro"/>
                <a:cs typeface="Adobe Caslon Pro"/>
              </a:rPr>
              <a:t>2009 </a:t>
            </a:r>
          </a:p>
          <a:p>
            <a:endParaRPr lang="en-US" sz="1100" b="1" dirty="0" smtClean="0">
              <a:latin typeface="Adobe Caslon Pro"/>
              <a:cs typeface="Adobe Caslon Pro"/>
            </a:endParaRPr>
          </a:p>
          <a:p>
            <a:r>
              <a:rPr lang="en-US" sz="1100" b="1" dirty="0" smtClean="0">
                <a:latin typeface="Adobe Caslon Pro"/>
                <a:cs typeface="Adobe Caslon Pro"/>
              </a:rPr>
              <a:t>10</a:t>
            </a:r>
            <a:r>
              <a:rPr lang="en-US" sz="1100" b="1" baseline="30000" dirty="0" smtClean="0">
                <a:latin typeface="Adobe Caslon Pro"/>
                <a:cs typeface="Adobe Caslon Pro"/>
              </a:rPr>
              <a:t>th</a:t>
            </a:r>
            <a:r>
              <a:rPr lang="en-US" sz="1100" b="1" dirty="0" smtClean="0">
                <a:latin typeface="Adobe Caslon Pro"/>
                <a:cs typeface="Adobe Caslon Pro"/>
              </a:rPr>
              <a:t> Wave III: Art Textiles &amp; Fiber Sculpture</a:t>
            </a:r>
          </a:p>
          <a:p>
            <a:r>
              <a:rPr lang="en-US" sz="1100" dirty="0" err="1" smtClean="0">
                <a:latin typeface="Adobe Caslon Pro"/>
                <a:cs typeface="Adobe Caslon Pro"/>
              </a:rPr>
              <a:t>Browngrotta</a:t>
            </a:r>
            <a:r>
              <a:rPr lang="en-US" sz="1100" dirty="0" smtClean="0">
                <a:latin typeface="Adobe Caslon Pro"/>
                <a:cs typeface="Adobe Caslon Pro"/>
              </a:rPr>
              <a:t> Gallery, Connecticut, USA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pPr lvl="0"/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Invited exhibitor </a:t>
            </a:r>
          </a:p>
          <a:p>
            <a:pPr lvl="0"/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1 of 7 representing UK. Total 72 international exhibitors. </a:t>
            </a:r>
          </a:p>
          <a:p>
            <a:pPr lvl="0"/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A comprehensive examination of contemporary international art textiles.</a:t>
            </a:r>
          </a:p>
          <a:p>
            <a:pPr lvl="0"/>
            <a:endParaRPr lang="en-US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pPr lvl="0"/>
            <a:r>
              <a:rPr lang="en-US" sz="1000" i="1" dirty="0" smtClean="0">
                <a:latin typeface="Adobe Caslon Pro"/>
                <a:cs typeface="Adobe Caslon Pro"/>
              </a:rPr>
              <a:t>“The 10th Wave III will offer a comprehensive view of this medium, through the work of a large group of accomplished artists, at a time when the movement has achieved critical and popular acclaim.” </a:t>
            </a:r>
          </a:p>
          <a:p>
            <a:pPr lvl="0"/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Tom Brown, Curator</a:t>
            </a:r>
          </a:p>
          <a:p>
            <a:pPr lvl="0"/>
            <a:endParaRPr lang="en-US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pPr lvl="0"/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Catalogue </a:t>
            </a:r>
            <a:r>
              <a:rPr lang="en-US" sz="1000" dirty="0" smtClean="0">
                <a:latin typeface="Adobe Caslon Pro"/>
                <a:cs typeface="Adobe Caslon Pro"/>
              </a:rPr>
              <a:t>ISBN – 1-930230-380-9</a:t>
            </a:r>
          </a:p>
          <a:p>
            <a:pPr lvl="0"/>
            <a:endParaRPr lang="en-US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pPr lvl="0"/>
            <a:endParaRPr lang="en-US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pPr lvl="0"/>
            <a:endParaRPr lang="en-US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pPr lvl="0"/>
            <a:endParaRPr lang="en-US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pPr lvl="0"/>
            <a:endParaRPr lang="en-US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pPr lvl="0"/>
            <a:endParaRPr lang="en-US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pPr lvl="0"/>
            <a:endParaRPr lang="en-US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pPr lvl="0"/>
            <a:endParaRPr lang="en-US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endParaRPr lang="en-US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pPr>
              <a:buFont typeface="Arial"/>
              <a:buChar char="•"/>
            </a:pPr>
            <a:endParaRPr lang="en-US" sz="1000" dirty="0">
              <a:solidFill>
                <a:srgbClr val="000000"/>
              </a:solidFill>
              <a:latin typeface="Adobe Caslon Pro"/>
              <a:cs typeface="Adobe Caslon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96924" y="5197417"/>
            <a:ext cx="23977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Exhibition catalogue </a:t>
            </a:r>
            <a:endParaRPr lang="en-US" sz="900" i="1" dirty="0">
              <a:solidFill>
                <a:srgbClr val="FFFFFF"/>
              </a:solidFill>
              <a:latin typeface="Adobe Caslon Pro"/>
              <a:cs typeface="Adobe Caslon Pr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20924" y="1029797"/>
            <a:ext cx="455765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dobe Caslon Pro"/>
                <a:cs typeface="Adobe Caslon Pro"/>
              </a:rPr>
              <a:t>: FURTHER SHOWINGS OF WORK</a:t>
            </a:r>
          </a:p>
          <a:p>
            <a:endParaRPr lang="en-US" dirty="0"/>
          </a:p>
        </p:txBody>
      </p:sp>
      <p:pic>
        <p:nvPicPr>
          <p:cNvPr id="9" name="Picture 8" descr="IMG_0561.JPG"/>
          <p:cNvPicPr>
            <a:picLocks noChangeAspect="1"/>
          </p:cNvPicPr>
          <p:nvPr/>
        </p:nvPicPr>
        <p:blipFill>
          <a:blip r:embed="rId3"/>
          <a:srcRect l="6201" t="20131" r="4423" b="14041"/>
          <a:stretch>
            <a:fillRect/>
          </a:stretch>
        </p:blipFill>
        <p:spPr>
          <a:xfrm>
            <a:off x="3619433" y="2271245"/>
            <a:ext cx="2569733" cy="2523591"/>
          </a:xfrm>
          <a:prstGeom prst="rect">
            <a:avLst/>
          </a:prstGeom>
        </p:spPr>
      </p:pic>
      <p:pic>
        <p:nvPicPr>
          <p:cNvPr id="10" name="Picture 9" descr="IMG_0563.JPG"/>
          <p:cNvPicPr>
            <a:picLocks noChangeAspect="1"/>
          </p:cNvPicPr>
          <p:nvPr/>
        </p:nvPicPr>
        <p:blipFill>
          <a:blip r:embed="rId4"/>
          <a:srcRect l="1343" t="7836" r="2749" b="14443"/>
          <a:stretch>
            <a:fillRect/>
          </a:stretch>
        </p:blipFill>
        <p:spPr>
          <a:xfrm>
            <a:off x="6466890" y="2271245"/>
            <a:ext cx="1343479" cy="1451642"/>
          </a:xfrm>
          <a:prstGeom prst="rect">
            <a:avLst/>
          </a:prstGeom>
        </p:spPr>
      </p:pic>
      <p:pic>
        <p:nvPicPr>
          <p:cNvPr id="11" name="Picture 10" descr="IMG_0564.JPG"/>
          <p:cNvPicPr>
            <a:picLocks noChangeAspect="1"/>
          </p:cNvPicPr>
          <p:nvPr/>
        </p:nvPicPr>
        <p:blipFill>
          <a:blip r:embed="rId5"/>
          <a:srcRect l="4054" t="9864" b="12005"/>
          <a:stretch>
            <a:fillRect/>
          </a:stretch>
        </p:blipFill>
        <p:spPr>
          <a:xfrm>
            <a:off x="7785946" y="3722887"/>
            <a:ext cx="1116283" cy="1212023"/>
          </a:xfrm>
          <a:prstGeom prst="rect">
            <a:avLst/>
          </a:prstGeom>
        </p:spPr>
      </p:pic>
      <p:pic>
        <p:nvPicPr>
          <p:cNvPr id="12" name="Picture 11" descr="Drift.jpg"/>
          <p:cNvPicPr>
            <a:picLocks noChangeAspect="1"/>
          </p:cNvPicPr>
          <p:nvPr/>
        </p:nvPicPr>
        <p:blipFill>
          <a:blip r:embed="rId6">
            <a:lum bright="12000"/>
          </a:blip>
          <a:stretch>
            <a:fillRect/>
          </a:stretch>
        </p:blipFill>
        <p:spPr>
          <a:xfrm>
            <a:off x="451863" y="4934910"/>
            <a:ext cx="1565956" cy="122253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76523" y="4679420"/>
            <a:ext cx="126188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Work exhibited: ‘Drift’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8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98118" y="1679293"/>
            <a:ext cx="28923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dobe Caslon Pro"/>
                <a:cs typeface="Adobe Caslon Pro"/>
              </a:rPr>
              <a:t>2009 </a:t>
            </a:r>
          </a:p>
          <a:p>
            <a:endParaRPr lang="en-US" sz="1100" b="1" dirty="0" smtClean="0">
              <a:latin typeface="Adobe Caslon Pro"/>
              <a:cs typeface="Adobe Caslon Pro"/>
            </a:endParaRPr>
          </a:p>
          <a:p>
            <a:r>
              <a:rPr lang="en-US" sz="1100" b="1" dirty="0" smtClean="0">
                <a:latin typeface="Adobe Caslon Pro"/>
                <a:cs typeface="Adobe Caslon Pro"/>
              </a:rPr>
              <a:t>COLLECT – International Art Fair for Contemporary Objects</a:t>
            </a:r>
          </a:p>
          <a:p>
            <a:endParaRPr lang="en-US" sz="1100" b="1" dirty="0" smtClean="0">
              <a:latin typeface="Adobe Caslon Pro"/>
              <a:cs typeface="Adobe Caslon Pro"/>
            </a:endParaRPr>
          </a:p>
          <a:p>
            <a:r>
              <a:rPr lang="en-US" sz="1100" dirty="0" smtClean="0">
                <a:latin typeface="Adobe Caslon Pro"/>
                <a:cs typeface="Adobe Caslon Pro"/>
              </a:rPr>
              <a:t>Saatchi Gallery, London</a:t>
            </a:r>
          </a:p>
        </p:txBody>
      </p:sp>
      <p:sp>
        <p:nvSpPr>
          <p:cNvPr id="4" name="Rectangle 3"/>
          <p:cNvSpPr/>
          <p:nvPr/>
        </p:nvSpPr>
        <p:spPr>
          <a:xfrm>
            <a:off x="3596924" y="5197417"/>
            <a:ext cx="23977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COLLECT – exhibition information &amp; publicity</a:t>
            </a:r>
            <a:endParaRPr lang="en-US" sz="900" i="1" dirty="0">
              <a:solidFill>
                <a:srgbClr val="FFFFFF"/>
              </a:solidFill>
              <a:latin typeface="Adobe Caslon Pro"/>
              <a:cs typeface="Adobe Caslon Pro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20924" y="1015991"/>
            <a:ext cx="455765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dobe Caslon Pro"/>
                <a:cs typeface="Adobe Caslon Pro"/>
              </a:rPr>
              <a:t>: FURTHER SHOWINGS OF WORK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575" y="2600600"/>
            <a:ext cx="3223959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pPr lvl="0"/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Represented by The Scottish Gallery, Edinburgh</a:t>
            </a:r>
          </a:p>
          <a:p>
            <a:pPr lvl="0"/>
            <a:endParaRPr lang="en-US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r>
              <a:rPr lang="en-GB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“Collect “ is the UK’s annual Art Fair for the Applied Arts, </a:t>
            </a:r>
          </a:p>
          <a:p>
            <a:r>
              <a:rPr lang="en-GB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a partnership exhibition with the Crafts Council, London </a:t>
            </a:r>
          </a:p>
          <a:p>
            <a:r>
              <a:rPr lang="en-GB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and attracts leading galleries from around the world </a:t>
            </a:r>
          </a:p>
          <a:p>
            <a:r>
              <a:rPr lang="en-GB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exhibiting the work of international level makers. </a:t>
            </a:r>
          </a:p>
          <a:p>
            <a:pPr lvl="0"/>
            <a:endParaRPr lang="en-US" dirty="0" smtClean="0">
              <a:solidFill>
                <a:srgbClr val="FFFFFF"/>
              </a:solidFill>
            </a:endParaRPr>
          </a:p>
          <a:p>
            <a:r>
              <a:rPr lang="en-GB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Work exhibited: ‘Resonance’ </a:t>
            </a:r>
          </a:p>
          <a:p>
            <a:endParaRPr lang="en-US" dirty="0"/>
          </a:p>
        </p:txBody>
      </p:sp>
      <p:pic>
        <p:nvPicPr>
          <p:cNvPr id="7" name="Picture 6" descr="Screen shot 2013-03-09 at 21.47.03.png"/>
          <p:cNvPicPr>
            <a:picLocks noChangeAspect="1"/>
          </p:cNvPicPr>
          <p:nvPr/>
        </p:nvPicPr>
        <p:blipFill>
          <a:blip r:embed="rId3"/>
          <a:srcRect b="8841"/>
          <a:stretch>
            <a:fillRect/>
          </a:stretch>
        </p:blipFill>
        <p:spPr>
          <a:xfrm>
            <a:off x="3629491" y="1872600"/>
            <a:ext cx="2652188" cy="2218869"/>
          </a:xfrm>
          <a:prstGeom prst="rect">
            <a:avLst/>
          </a:prstGeom>
        </p:spPr>
      </p:pic>
      <p:pic>
        <p:nvPicPr>
          <p:cNvPr id="8" name="Picture 7" descr="Screen shot 2013-03-06 at 16.26.4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869" y="1872600"/>
            <a:ext cx="2435527" cy="2218869"/>
          </a:xfrm>
          <a:prstGeom prst="rect">
            <a:avLst/>
          </a:prstGeom>
        </p:spPr>
      </p:pic>
      <p:pic>
        <p:nvPicPr>
          <p:cNvPr id="9" name="Picture 8" descr="Screen shot 2013-03-09 at 21.41.19.png"/>
          <p:cNvPicPr>
            <a:picLocks noChangeAspect="1"/>
          </p:cNvPicPr>
          <p:nvPr/>
        </p:nvPicPr>
        <p:blipFill>
          <a:blip r:embed="rId5"/>
          <a:srcRect l="18098" t="14345" r="14232" b="16029"/>
          <a:stretch>
            <a:fillRect/>
          </a:stretch>
        </p:blipFill>
        <p:spPr>
          <a:xfrm>
            <a:off x="4685082" y="4173350"/>
            <a:ext cx="1527787" cy="1036277"/>
          </a:xfrm>
          <a:prstGeom prst="rect">
            <a:avLst/>
          </a:prstGeom>
        </p:spPr>
      </p:pic>
      <p:pic>
        <p:nvPicPr>
          <p:cNvPr id="10" name="Picture 9" descr="Screen shot 2013-03-09 at 21.33.3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9364" y="4173351"/>
            <a:ext cx="2359032" cy="1036278"/>
          </a:xfrm>
          <a:prstGeom prst="rect">
            <a:avLst/>
          </a:prstGeom>
        </p:spPr>
      </p:pic>
      <p:pic>
        <p:nvPicPr>
          <p:cNvPr id="11" name="Picture 10" descr="Resonance.jpg"/>
          <p:cNvPicPr>
            <a:picLocks noChangeAspect="1"/>
          </p:cNvPicPr>
          <p:nvPr/>
        </p:nvPicPr>
        <p:blipFill>
          <a:blip r:embed="rId7">
            <a:lum bright="9000"/>
          </a:blip>
          <a:stretch>
            <a:fillRect/>
          </a:stretch>
        </p:blipFill>
        <p:spPr>
          <a:xfrm>
            <a:off x="404018" y="4257141"/>
            <a:ext cx="2320840" cy="1515508"/>
          </a:xfrm>
          <a:prstGeom prst="rect">
            <a:avLst/>
          </a:prstGeom>
        </p:spPr>
      </p:pic>
      <p:pic>
        <p:nvPicPr>
          <p:cNvPr id="12" name="Picture 11" descr="Screen shot 2013-03-09 at 21.47.03.png"/>
          <p:cNvPicPr>
            <a:picLocks noChangeAspect="1"/>
          </p:cNvPicPr>
          <p:nvPr/>
        </p:nvPicPr>
        <p:blipFill>
          <a:blip r:embed="rId3"/>
          <a:srcRect t="90459" r="67152" b="3011"/>
          <a:stretch>
            <a:fillRect/>
          </a:stretch>
        </p:blipFill>
        <p:spPr>
          <a:xfrm>
            <a:off x="3691422" y="5031721"/>
            <a:ext cx="908176" cy="1656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8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39533" y="1679293"/>
            <a:ext cx="2892386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dobe Caslon Pro"/>
                <a:cs typeface="Adobe Caslon Pro"/>
              </a:rPr>
              <a:t>2009 </a:t>
            </a:r>
          </a:p>
          <a:p>
            <a:endParaRPr lang="en-US" sz="1100" b="1" dirty="0" smtClean="0">
              <a:latin typeface="Adobe Caslon Pro"/>
              <a:cs typeface="Adobe Caslon Pro"/>
            </a:endParaRPr>
          </a:p>
          <a:p>
            <a:r>
              <a:rPr lang="en-US" sz="1100" b="1" dirty="0" smtClean="0">
                <a:latin typeface="Adobe Caslon Pro"/>
                <a:cs typeface="Adobe Caslon Pro"/>
              </a:rPr>
              <a:t> ‘Follow A Thread – Six contemporary responses to the art of tapestry’</a:t>
            </a:r>
          </a:p>
          <a:p>
            <a:endParaRPr lang="en-US" sz="1100" b="1" dirty="0" smtClean="0">
              <a:latin typeface="Adobe Caslon Pro"/>
              <a:cs typeface="Adobe Caslon Pro"/>
            </a:endParaRPr>
          </a:p>
          <a:p>
            <a:r>
              <a:rPr lang="en-US" sz="1100" dirty="0" err="1" smtClean="0">
                <a:latin typeface="Adobe Caslon Pro"/>
                <a:cs typeface="Adobe Caslon Pro"/>
              </a:rPr>
              <a:t>Ruthin</a:t>
            </a:r>
            <a:r>
              <a:rPr lang="en-US" sz="1100" dirty="0" smtClean="0">
                <a:latin typeface="Adobe Caslon Pro"/>
                <a:cs typeface="Adobe Caslon Pro"/>
              </a:rPr>
              <a:t> Gallery, Wales</a:t>
            </a:r>
          </a:p>
          <a:p>
            <a:r>
              <a:rPr lang="en-US" sz="1100" dirty="0" smtClean="0">
                <a:latin typeface="Adobe Caslon Pro"/>
                <a:cs typeface="Adobe Caslon Pro"/>
              </a:rPr>
              <a:t>Touring to Harley Gallery, </a:t>
            </a:r>
            <a:r>
              <a:rPr lang="en-US" sz="1100" dirty="0" err="1" smtClean="0">
                <a:latin typeface="Adobe Caslon Pro"/>
                <a:cs typeface="Adobe Caslon Pro"/>
              </a:rPr>
              <a:t>Welbeck</a:t>
            </a:r>
            <a:r>
              <a:rPr lang="en-US" sz="1100" dirty="0" smtClean="0">
                <a:latin typeface="Adobe Caslon Pro"/>
                <a:cs typeface="Adobe Caslon Pro"/>
              </a:rPr>
              <a:t> &amp; </a:t>
            </a:r>
          </a:p>
          <a:p>
            <a:r>
              <a:rPr lang="en-US" sz="1100" dirty="0" smtClean="0">
                <a:latin typeface="Adobe Caslon Pro"/>
                <a:cs typeface="Adobe Caslon Pro"/>
              </a:rPr>
              <a:t>Dovecot Studios, Edinburgh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r>
              <a:rPr lang="en-US" sz="1100" dirty="0" smtClean="0">
                <a:latin typeface="Adobe Caslon Pro"/>
                <a:cs typeface="Adobe Caslon Pro"/>
              </a:rPr>
              <a:t>1 of 6 artists working within the field of tapestry.</a:t>
            </a:r>
          </a:p>
        </p:txBody>
      </p:sp>
      <p:sp>
        <p:nvSpPr>
          <p:cNvPr id="4" name="Rectangle 3"/>
          <p:cNvSpPr/>
          <p:nvPr/>
        </p:nvSpPr>
        <p:spPr>
          <a:xfrm>
            <a:off x="3596924" y="5197417"/>
            <a:ext cx="23977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Top: </a:t>
            </a:r>
            <a:r>
              <a:rPr lang="en-US" sz="800" i="1" dirty="0" err="1" smtClean="0">
                <a:solidFill>
                  <a:srgbClr val="FFFFFF"/>
                </a:solidFill>
                <a:latin typeface="Adobe Caslon Pro"/>
                <a:cs typeface="Adobe Caslon Pro"/>
              </a:rPr>
              <a:t>Ruthin</a:t>
            </a:r>
            <a:r>
              <a:rPr lang="en-US" sz="8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 Gallery, Wales</a:t>
            </a:r>
          </a:p>
          <a:p>
            <a:r>
              <a:rPr lang="en-US" sz="8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Bottom left: Gallery installation view.  Right: Catalogue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20924" y="1015991"/>
            <a:ext cx="455765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dobe Caslon Pro"/>
                <a:cs typeface="Adobe Caslon Pro"/>
              </a:rPr>
              <a:t>: FURTHER SHOWINGS OF WORK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2313" y="4030618"/>
            <a:ext cx="23647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Catalogue ISBN 978-1-905865-20-8</a:t>
            </a:r>
          </a:p>
          <a:p>
            <a:pPr lvl="0"/>
            <a:endParaRPr lang="en-US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Work exhibited:</a:t>
            </a:r>
            <a:r>
              <a:rPr lang="en-GB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 </a:t>
            </a:r>
            <a:r>
              <a:rPr lang="en-US" sz="1000" i="1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‘</a:t>
            </a:r>
          </a:p>
          <a:p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Resonance’, ‘Vermilion Glow’, ‘Rose Haze</a:t>
            </a:r>
            <a:endParaRPr lang="en-US" sz="1000" dirty="0">
              <a:solidFill>
                <a:srgbClr val="000000"/>
              </a:solidFill>
              <a:latin typeface="Adobe Caslon Pro"/>
              <a:cs typeface="Adobe Caslon Pro"/>
            </a:endParaRPr>
          </a:p>
        </p:txBody>
      </p:sp>
      <p:pic>
        <p:nvPicPr>
          <p:cNvPr id="7" name="Picture 6" descr="Resonanc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73" y="4850115"/>
            <a:ext cx="1263523" cy="825080"/>
          </a:xfrm>
          <a:prstGeom prst="rect">
            <a:avLst/>
          </a:prstGeom>
        </p:spPr>
      </p:pic>
      <p:pic>
        <p:nvPicPr>
          <p:cNvPr id="8" name="Picture 7" descr="Vermilion Glow .jpg"/>
          <p:cNvPicPr>
            <a:picLocks noChangeAspect="1"/>
          </p:cNvPicPr>
          <p:nvPr/>
        </p:nvPicPr>
        <p:blipFill>
          <a:blip r:embed="rId4"/>
          <a:srcRect l="6180" t="3221" r="5053" b="5556"/>
          <a:stretch>
            <a:fillRect/>
          </a:stretch>
        </p:blipFill>
        <p:spPr>
          <a:xfrm>
            <a:off x="1908456" y="4887559"/>
            <a:ext cx="722323" cy="718111"/>
          </a:xfrm>
          <a:prstGeom prst="rect">
            <a:avLst/>
          </a:prstGeom>
        </p:spPr>
      </p:pic>
      <p:pic>
        <p:nvPicPr>
          <p:cNvPr id="9" name="Picture 8" descr="Rose Haze.jpg"/>
          <p:cNvPicPr>
            <a:picLocks noChangeAspect="1"/>
          </p:cNvPicPr>
          <p:nvPr/>
        </p:nvPicPr>
        <p:blipFill>
          <a:blip r:embed="rId5">
            <a:lum bright="6000" contrast="9000"/>
          </a:blip>
          <a:srcRect l="4795" t="6241" r="5060" b="5556"/>
          <a:stretch>
            <a:fillRect/>
          </a:stretch>
        </p:blipFill>
        <p:spPr>
          <a:xfrm>
            <a:off x="558623" y="5765045"/>
            <a:ext cx="348623" cy="327109"/>
          </a:xfrm>
          <a:prstGeom prst="rect">
            <a:avLst/>
          </a:prstGeom>
        </p:spPr>
      </p:pic>
      <p:pic>
        <p:nvPicPr>
          <p:cNvPr id="11" name="Picture 10" descr="IMG_0576.jpg"/>
          <p:cNvPicPr>
            <a:picLocks noChangeAspect="1"/>
          </p:cNvPicPr>
          <p:nvPr/>
        </p:nvPicPr>
        <p:blipFill>
          <a:blip r:embed="rId6">
            <a:lum bright="15000" contrast="26000"/>
          </a:blip>
          <a:srcRect l="51784" t="7650" r="1868" b="3775"/>
          <a:stretch>
            <a:fillRect/>
          </a:stretch>
        </p:blipFill>
        <p:spPr>
          <a:xfrm>
            <a:off x="7828964" y="3552859"/>
            <a:ext cx="1051099" cy="1506556"/>
          </a:xfrm>
          <a:prstGeom prst="rect">
            <a:avLst/>
          </a:prstGeom>
        </p:spPr>
      </p:pic>
      <p:pic>
        <p:nvPicPr>
          <p:cNvPr id="12" name="Picture 11" descr="Ruthin Gallery.png"/>
          <p:cNvPicPr>
            <a:picLocks noChangeAspect="1"/>
          </p:cNvPicPr>
          <p:nvPr/>
        </p:nvPicPr>
        <p:blipFill>
          <a:blip r:embed="rId7"/>
          <a:srcRect l="4680" t="41273" r="3831" b="10625"/>
          <a:stretch>
            <a:fillRect/>
          </a:stretch>
        </p:blipFill>
        <p:spPr>
          <a:xfrm>
            <a:off x="3598859" y="1840290"/>
            <a:ext cx="3432212" cy="1166799"/>
          </a:xfrm>
          <a:prstGeom prst="rect">
            <a:avLst/>
          </a:prstGeom>
        </p:spPr>
      </p:pic>
      <p:pic>
        <p:nvPicPr>
          <p:cNvPr id="13" name="Picture 12" descr="Ruthin Gallery.png"/>
          <p:cNvPicPr>
            <a:picLocks noChangeAspect="1"/>
          </p:cNvPicPr>
          <p:nvPr/>
        </p:nvPicPr>
        <p:blipFill>
          <a:blip r:embed="rId7"/>
          <a:srcRect r="62514" b="60151"/>
          <a:stretch>
            <a:fillRect/>
          </a:stretch>
        </p:blipFill>
        <p:spPr>
          <a:xfrm>
            <a:off x="3598859" y="1849311"/>
            <a:ext cx="814534" cy="559864"/>
          </a:xfrm>
          <a:prstGeom prst="rect">
            <a:avLst/>
          </a:prstGeom>
        </p:spPr>
      </p:pic>
      <p:pic>
        <p:nvPicPr>
          <p:cNvPr id="14" name="Picture 13" descr="IMG_5539.jpg"/>
          <p:cNvPicPr>
            <a:picLocks noChangeAspect="1"/>
          </p:cNvPicPr>
          <p:nvPr/>
        </p:nvPicPr>
        <p:blipFill>
          <a:blip r:embed="rId8"/>
          <a:srcRect l="7442" t="21630" r="8380" b="9152"/>
          <a:stretch>
            <a:fillRect/>
          </a:stretch>
        </p:blipFill>
        <p:spPr>
          <a:xfrm>
            <a:off x="3611071" y="3092478"/>
            <a:ext cx="3432212" cy="2117150"/>
          </a:xfrm>
          <a:prstGeom prst="rect">
            <a:avLst/>
          </a:prstGeom>
        </p:spPr>
      </p:pic>
      <p:pic>
        <p:nvPicPr>
          <p:cNvPr id="10" name="Picture 9" descr="IMG_0574.JPG"/>
          <p:cNvPicPr>
            <a:picLocks noChangeAspect="1"/>
          </p:cNvPicPr>
          <p:nvPr/>
        </p:nvPicPr>
        <p:blipFill>
          <a:blip r:embed="rId9">
            <a:lum bright="20000" contrast="32000"/>
          </a:blip>
          <a:srcRect l="10496" t="7629" r="7644" b="5586"/>
          <a:stretch>
            <a:fillRect/>
          </a:stretch>
        </p:blipFill>
        <p:spPr>
          <a:xfrm>
            <a:off x="7828964" y="1995843"/>
            <a:ext cx="1049618" cy="1483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8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39533" y="1556004"/>
            <a:ext cx="289238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dobe Caslon Pro"/>
                <a:cs typeface="Adobe Caslon Pro"/>
              </a:rPr>
              <a:t>2010</a:t>
            </a:r>
          </a:p>
          <a:p>
            <a:endParaRPr lang="en-US" sz="1100" b="1" dirty="0" smtClean="0">
              <a:latin typeface="Adobe Caslon Pro"/>
              <a:cs typeface="Adobe Caslon Pro"/>
            </a:endParaRPr>
          </a:p>
          <a:p>
            <a:r>
              <a:rPr lang="en-US" sz="1100" b="1" dirty="0" smtClean="0">
                <a:latin typeface="Adobe Caslon Pro"/>
                <a:cs typeface="Adobe Caslon Pro"/>
              </a:rPr>
              <a:t> Stroud International Textiles Exhibition</a:t>
            </a:r>
          </a:p>
          <a:p>
            <a:pPr lvl="0"/>
            <a:r>
              <a:rPr lang="en-US" sz="1100" b="1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‘Visions into </a:t>
            </a:r>
            <a:r>
              <a:rPr lang="en-US" sz="1100" b="1" dirty="0" err="1" smtClean="0">
                <a:solidFill>
                  <a:srgbClr val="000000"/>
                </a:solidFill>
                <a:latin typeface="Adobe Caslon Pro"/>
                <a:cs typeface="Adobe Caslon Pro"/>
              </a:rPr>
              <a:t>Colour</a:t>
            </a:r>
            <a:r>
              <a:rPr lang="en-US" sz="1100" b="1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’</a:t>
            </a:r>
          </a:p>
          <a:p>
            <a:endParaRPr lang="en-US" sz="1100" b="1" dirty="0" smtClean="0">
              <a:latin typeface="Adobe Caslon Pro"/>
              <a:cs typeface="Adobe Caslon Pro"/>
            </a:endParaRPr>
          </a:p>
          <a:p>
            <a:r>
              <a:rPr lang="en-US" sz="1100" dirty="0" smtClean="0">
                <a:latin typeface="Adobe Caslon Pro"/>
                <a:cs typeface="Adobe Caslon Pro"/>
              </a:rPr>
              <a:t>Museum in the Park, Stroud</a:t>
            </a:r>
          </a:p>
          <a:p>
            <a:r>
              <a:rPr lang="en-US" sz="1100" dirty="0" smtClean="0">
                <a:latin typeface="Adobe Caslon Pro"/>
                <a:cs typeface="Adobe Caslon Pro"/>
              </a:rPr>
              <a:t>Exhibition opened by Sir Christopher </a:t>
            </a:r>
            <a:r>
              <a:rPr lang="en-US" sz="1100" dirty="0" err="1" smtClean="0">
                <a:latin typeface="Adobe Caslon Pro"/>
                <a:cs typeface="Adobe Caslon Pro"/>
              </a:rPr>
              <a:t>Frayling</a:t>
            </a:r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endParaRPr lang="en-US" sz="1100" dirty="0">
              <a:latin typeface="Adobe Caslon Pro"/>
              <a:cs typeface="Adobe Caslon Pro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96924" y="5197417"/>
            <a:ext cx="2397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Left: Exhibition website publicity</a:t>
            </a:r>
          </a:p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Right: Catalogue</a:t>
            </a:r>
            <a:endParaRPr lang="en-US" sz="900" i="1" dirty="0">
              <a:solidFill>
                <a:srgbClr val="FFFFFF"/>
              </a:solidFill>
              <a:latin typeface="Adobe Caslon Pro"/>
              <a:cs typeface="Adobe Caslon Pro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20924" y="1015991"/>
            <a:ext cx="455765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dobe Caslon Pro"/>
                <a:cs typeface="Adobe Caslon Pro"/>
              </a:rPr>
              <a:t>: FURTHER SHOWINGS OF WORK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39533" y="2742892"/>
            <a:ext cx="27941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pPr lvl="0"/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Invited as 1 of 11 exhibitors </a:t>
            </a:r>
          </a:p>
          <a:p>
            <a:pPr lvl="0"/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Catalogue</a:t>
            </a:r>
          </a:p>
          <a:p>
            <a:pPr lvl="0"/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Artists talk</a:t>
            </a:r>
          </a:p>
          <a:p>
            <a:pPr lvl="0"/>
            <a:endParaRPr lang="en-US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pPr lvl="0"/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Work exhibited:</a:t>
            </a:r>
            <a:r>
              <a:rPr lang="en-GB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 </a:t>
            </a:r>
          </a:p>
          <a:p>
            <a:pPr lvl="0"/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‘Resonance’, ‘Vermilion Glow’, </a:t>
            </a:r>
            <a:endParaRPr lang="en-GB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‘Cobalt Haze’,</a:t>
            </a:r>
            <a:r>
              <a:rPr lang="en-GB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 </a:t>
            </a:r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‘New Green’, ‘Rose Haze’</a:t>
            </a:r>
          </a:p>
        </p:txBody>
      </p:sp>
      <p:pic>
        <p:nvPicPr>
          <p:cNvPr id="7" name="Picture 6" descr="Resonanc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74" y="4092263"/>
            <a:ext cx="1387106" cy="905780"/>
          </a:xfrm>
          <a:prstGeom prst="rect">
            <a:avLst/>
          </a:prstGeom>
        </p:spPr>
      </p:pic>
      <p:pic>
        <p:nvPicPr>
          <p:cNvPr id="8" name="Picture 7" descr="Vermilion Glow .jpg"/>
          <p:cNvPicPr>
            <a:picLocks noChangeAspect="1"/>
          </p:cNvPicPr>
          <p:nvPr/>
        </p:nvPicPr>
        <p:blipFill>
          <a:blip r:embed="rId4"/>
          <a:srcRect l="6180" t="3221" r="5053" b="5556"/>
          <a:stretch>
            <a:fillRect/>
          </a:stretch>
        </p:blipFill>
        <p:spPr>
          <a:xfrm>
            <a:off x="1988417" y="4129250"/>
            <a:ext cx="866335" cy="861284"/>
          </a:xfrm>
          <a:prstGeom prst="rect">
            <a:avLst/>
          </a:prstGeom>
        </p:spPr>
      </p:pic>
      <p:pic>
        <p:nvPicPr>
          <p:cNvPr id="9" name="Picture 8" descr="New Green.jpg"/>
          <p:cNvPicPr>
            <a:picLocks noChangeAspect="1"/>
          </p:cNvPicPr>
          <p:nvPr/>
        </p:nvPicPr>
        <p:blipFill>
          <a:blip r:embed="rId5"/>
          <a:srcRect b="11747"/>
          <a:stretch>
            <a:fillRect/>
          </a:stretch>
        </p:blipFill>
        <p:spPr>
          <a:xfrm>
            <a:off x="1939098" y="5008185"/>
            <a:ext cx="903325" cy="607880"/>
          </a:xfrm>
          <a:prstGeom prst="rect">
            <a:avLst/>
          </a:prstGeom>
        </p:spPr>
      </p:pic>
      <p:pic>
        <p:nvPicPr>
          <p:cNvPr id="10" name="Picture 9" descr="Rose Haze.jpg"/>
          <p:cNvPicPr>
            <a:picLocks noChangeAspect="1"/>
          </p:cNvPicPr>
          <p:nvPr/>
        </p:nvPicPr>
        <p:blipFill>
          <a:blip r:embed="rId6">
            <a:lum bright="6000" contrast="9000"/>
          </a:blip>
          <a:srcRect l="4795" t="6241" r="5060" b="5556"/>
          <a:stretch>
            <a:fillRect/>
          </a:stretch>
        </p:blipFill>
        <p:spPr>
          <a:xfrm>
            <a:off x="533964" y="5723748"/>
            <a:ext cx="348623" cy="327109"/>
          </a:xfrm>
          <a:prstGeom prst="rect">
            <a:avLst/>
          </a:prstGeom>
        </p:spPr>
      </p:pic>
      <p:pic>
        <p:nvPicPr>
          <p:cNvPr id="12" name="Picture 11" descr="Cobalt Haz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524" y="5000112"/>
            <a:ext cx="1407556" cy="695171"/>
          </a:xfrm>
          <a:prstGeom prst="rect">
            <a:avLst/>
          </a:prstGeom>
        </p:spPr>
      </p:pic>
      <p:pic>
        <p:nvPicPr>
          <p:cNvPr id="13" name="Picture 12" descr="Screen shot 2013-03-09 at 16.18.0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6924" y="1850263"/>
            <a:ext cx="3570753" cy="3293950"/>
          </a:xfrm>
          <a:prstGeom prst="rect">
            <a:avLst/>
          </a:prstGeom>
        </p:spPr>
      </p:pic>
      <p:pic>
        <p:nvPicPr>
          <p:cNvPr id="14" name="Picture 13" descr="IMG_0581.JPG"/>
          <p:cNvPicPr>
            <a:picLocks noChangeAspect="1"/>
          </p:cNvPicPr>
          <p:nvPr/>
        </p:nvPicPr>
        <p:blipFill>
          <a:blip r:embed="rId9"/>
          <a:srcRect l="4209" t="2914" r="5126"/>
          <a:stretch>
            <a:fillRect/>
          </a:stretch>
        </p:blipFill>
        <p:spPr>
          <a:xfrm>
            <a:off x="7517609" y="1838052"/>
            <a:ext cx="1121503" cy="1601245"/>
          </a:xfrm>
          <a:prstGeom prst="rect">
            <a:avLst/>
          </a:prstGeom>
        </p:spPr>
      </p:pic>
      <p:pic>
        <p:nvPicPr>
          <p:cNvPr id="15" name="Picture 14" descr="IMG_0582.JPG"/>
          <p:cNvPicPr>
            <a:picLocks noChangeAspect="1"/>
          </p:cNvPicPr>
          <p:nvPr/>
        </p:nvPicPr>
        <p:blipFill>
          <a:blip r:embed="rId10">
            <a:lum bright="3000" contrast="32000"/>
          </a:blip>
          <a:srcRect l="11838" t="5435" r="3618" b="3372"/>
          <a:stretch>
            <a:fillRect/>
          </a:stretch>
        </p:blipFill>
        <p:spPr>
          <a:xfrm>
            <a:off x="7517609" y="3603301"/>
            <a:ext cx="1125403" cy="16185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8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39533" y="1679293"/>
            <a:ext cx="28923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dobe Caslon Pro"/>
                <a:cs typeface="Adobe Caslon Pro"/>
              </a:rPr>
              <a:t>2011</a:t>
            </a:r>
          </a:p>
          <a:p>
            <a:endParaRPr lang="en-US" sz="1100" b="1" dirty="0" smtClean="0">
              <a:latin typeface="Adobe Caslon Pro"/>
              <a:cs typeface="Adobe Caslon Pro"/>
            </a:endParaRPr>
          </a:p>
          <a:p>
            <a:r>
              <a:rPr lang="en-US" sz="1100" b="1" dirty="0" smtClean="0">
                <a:latin typeface="Adobe Caslon Pro"/>
                <a:cs typeface="Adobe Caslon Pro"/>
              </a:rPr>
              <a:t> That was Then: This is Now</a:t>
            </a:r>
          </a:p>
          <a:p>
            <a:endParaRPr lang="en-US" sz="1100" b="1" dirty="0" smtClean="0">
              <a:latin typeface="Adobe Caslon Pro"/>
              <a:cs typeface="Adobe Caslon Pro"/>
            </a:endParaRPr>
          </a:p>
          <a:p>
            <a:r>
              <a:rPr lang="en-US" sz="1100" dirty="0" smtClean="0">
                <a:latin typeface="Adobe Caslon Pro"/>
                <a:cs typeface="Adobe Caslon Pro"/>
              </a:rPr>
              <a:t>City Art Centre, Edinburgh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96924" y="5197417"/>
            <a:ext cx="23977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Left: Exhibition poster</a:t>
            </a:r>
          </a:p>
          <a:p>
            <a:r>
              <a:rPr lang="en-US" sz="8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Top right: Catalogue  Bottom right: Gallery installation </a:t>
            </a:r>
            <a:endParaRPr lang="en-US" sz="800" i="1" dirty="0">
              <a:solidFill>
                <a:srgbClr val="FFFFFF"/>
              </a:solidFill>
              <a:latin typeface="Adobe Caslon Pro"/>
              <a:cs typeface="Adobe Caslon Pro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20924" y="1029797"/>
            <a:ext cx="455765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dobe Caslon Pro"/>
                <a:cs typeface="Adobe Caslon Pro"/>
              </a:rPr>
              <a:t>: FURTHER SHOWINGS OF WORK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0948" y="2787289"/>
            <a:ext cx="2659702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Retrospective exhibition</a:t>
            </a:r>
          </a:p>
          <a:p>
            <a:pPr lvl="0"/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A survey of Scottish Tapestry spanning 50 years </a:t>
            </a:r>
          </a:p>
          <a:p>
            <a:pPr lvl="0"/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including works from the City Art Centre’s</a:t>
            </a:r>
          </a:p>
          <a:p>
            <a:pPr lvl="0"/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tapestry collection</a:t>
            </a:r>
          </a:p>
          <a:p>
            <a:pPr lvl="0"/>
            <a:endParaRPr lang="en-US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pPr lvl="0"/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1 of 16 exhibitors</a:t>
            </a:r>
          </a:p>
          <a:p>
            <a:pPr lvl="0"/>
            <a:endParaRPr lang="en-US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Work exhibited:</a:t>
            </a:r>
            <a:r>
              <a:rPr lang="en-GB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 </a:t>
            </a:r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‘Resonance’, ‘Blush’</a:t>
            </a:r>
            <a:endParaRPr lang="en-GB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endParaRPr lang="en-US" dirty="0"/>
          </a:p>
        </p:txBody>
      </p:sp>
      <p:pic>
        <p:nvPicPr>
          <p:cNvPr id="7" name="Picture 6" descr="Resonance.jpg"/>
          <p:cNvPicPr>
            <a:picLocks noChangeAspect="1"/>
          </p:cNvPicPr>
          <p:nvPr/>
        </p:nvPicPr>
        <p:blipFill>
          <a:blip r:embed="rId3">
            <a:lum bright="9000"/>
          </a:blip>
          <a:stretch>
            <a:fillRect/>
          </a:stretch>
        </p:blipFill>
        <p:spPr>
          <a:xfrm>
            <a:off x="480947" y="4177917"/>
            <a:ext cx="1485733" cy="970183"/>
          </a:xfrm>
          <a:prstGeom prst="rect">
            <a:avLst/>
          </a:prstGeom>
        </p:spPr>
      </p:pic>
      <p:pic>
        <p:nvPicPr>
          <p:cNvPr id="8" name="Picture 7" descr="Blush.jpg"/>
          <p:cNvPicPr>
            <a:picLocks noChangeAspect="1"/>
          </p:cNvPicPr>
          <p:nvPr/>
        </p:nvPicPr>
        <p:blipFill>
          <a:blip r:embed="rId4"/>
          <a:srcRect l="4087" t="4688" r="4476" b="4629"/>
          <a:stretch>
            <a:fillRect/>
          </a:stretch>
        </p:blipFill>
        <p:spPr>
          <a:xfrm>
            <a:off x="524584" y="5213912"/>
            <a:ext cx="1398846" cy="898736"/>
          </a:xfrm>
          <a:prstGeom prst="rect">
            <a:avLst/>
          </a:prstGeom>
        </p:spPr>
      </p:pic>
      <p:pic>
        <p:nvPicPr>
          <p:cNvPr id="9" name="Picture 8" descr="A2 Poster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598517" y="1843092"/>
            <a:ext cx="2383994" cy="3370820"/>
          </a:xfrm>
          <a:prstGeom prst="rect">
            <a:avLst/>
          </a:prstGeom>
        </p:spPr>
      </p:pic>
      <p:pic>
        <p:nvPicPr>
          <p:cNvPr id="10" name="Picture 9" descr="IMG_0594.jpg"/>
          <p:cNvPicPr>
            <a:picLocks noChangeAspect="1"/>
          </p:cNvPicPr>
          <p:nvPr/>
        </p:nvPicPr>
        <p:blipFill>
          <a:blip r:embed="rId7">
            <a:lum bright="15000" contrast="23000"/>
          </a:blip>
          <a:srcRect l="3215" t="2818" r="4344" b="4781"/>
          <a:stretch>
            <a:fillRect/>
          </a:stretch>
        </p:blipFill>
        <p:spPr>
          <a:xfrm>
            <a:off x="6476731" y="1842080"/>
            <a:ext cx="2401851" cy="1800601"/>
          </a:xfrm>
          <a:prstGeom prst="rect">
            <a:avLst/>
          </a:prstGeom>
        </p:spPr>
      </p:pic>
      <p:pic>
        <p:nvPicPr>
          <p:cNvPr id="11" name="Picture 10" descr="IMG_7171.JPG"/>
          <p:cNvPicPr>
            <a:picLocks noChangeAspect="1"/>
          </p:cNvPicPr>
          <p:nvPr/>
        </p:nvPicPr>
        <p:blipFill>
          <a:blip r:embed="rId8"/>
          <a:srcRect l="13303" t="7326" r="33588"/>
          <a:stretch>
            <a:fillRect/>
          </a:stretch>
        </p:blipFill>
        <p:spPr>
          <a:xfrm>
            <a:off x="7970586" y="3678212"/>
            <a:ext cx="1173414" cy="1535700"/>
          </a:xfrm>
          <a:prstGeom prst="rect">
            <a:avLst/>
          </a:prstGeom>
        </p:spPr>
      </p:pic>
      <p:pic>
        <p:nvPicPr>
          <p:cNvPr id="12" name="Picture 11" descr="IMG_7172.JPG"/>
          <p:cNvPicPr>
            <a:picLocks noChangeAspect="1"/>
          </p:cNvPicPr>
          <p:nvPr/>
        </p:nvPicPr>
        <p:blipFill>
          <a:blip r:embed="rId9"/>
          <a:srcRect r="32537" b="7531"/>
          <a:stretch>
            <a:fillRect/>
          </a:stretch>
        </p:blipFill>
        <p:spPr>
          <a:xfrm>
            <a:off x="6476731" y="3678212"/>
            <a:ext cx="1493855" cy="1535700"/>
          </a:xfrm>
          <a:prstGeom prst="rect">
            <a:avLst/>
          </a:prstGeom>
        </p:spPr>
      </p:pic>
      <p:pic>
        <p:nvPicPr>
          <p:cNvPr id="13" name="Picture 12" descr="IMG_7141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82892" y="4288878"/>
            <a:ext cx="1149027" cy="153203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133572" y="5869487"/>
            <a:ext cx="172841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latin typeface="Adobe Caslon Pro"/>
                <a:cs typeface="Adobe Caslon Pro"/>
              </a:rPr>
              <a:t>Work featured on Gallery banner</a:t>
            </a:r>
            <a:endParaRPr lang="en-US" sz="900" dirty="0">
              <a:latin typeface="Adobe Caslon Pro"/>
              <a:cs typeface="Adobe Casl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8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39533" y="1679293"/>
            <a:ext cx="289238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dobe Caslon Pro"/>
                <a:cs typeface="Adobe Caslon Pro"/>
              </a:rPr>
              <a:t>2012</a:t>
            </a:r>
          </a:p>
          <a:p>
            <a:endParaRPr lang="en-US" sz="1100" b="1" dirty="0" smtClean="0">
              <a:latin typeface="Adobe Caslon Pro"/>
              <a:cs typeface="Adobe Caslon Pro"/>
            </a:endParaRPr>
          </a:p>
          <a:p>
            <a:r>
              <a:rPr lang="en-US" sz="1100" b="1" dirty="0" smtClean="0">
                <a:latin typeface="Adobe Caslon Pro"/>
                <a:cs typeface="Adobe Caslon Pro"/>
              </a:rPr>
              <a:t>Retro-Prospective: 25 years of Art Textiles &amp; Sculpture</a:t>
            </a:r>
          </a:p>
          <a:p>
            <a:endParaRPr lang="en-US" sz="1100" b="1" dirty="0" smtClean="0">
              <a:latin typeface="Adobe Caslon Pro"/>
              <a:cs typeface="Adobe Caslon Pro"/>
            </a:endParaRPr>
          </a:p>
          <a:p>
            <a:r>
              <a:rPr lang="en-US" sz="1100" dirty="0" err="1" smtClean="0">
                <a:latin typeface="Adobe Caslon Pro"/>
                <a:cs typeface="Adobe Caslon Pro"/>
              </a:rPr>
              <a:t>Browngrotta</a:t>
            </a:r>
            <a:r>
              <a:rPr lang="en-US" sz="1100" dirty="0" smtClean="0">
                <a:latin typeface="Adobe Caslon Pro"/>
                <a:cs typeface="Adobe Caslon Pro"/>
              </a:rPr>
              <a:t> Gallery, Connecticut, USA</a:t>
            </a:r>
          </a:p>
          <a:p>
            <a:endParaRPr lang="en-US" sz="1100" dirty="0">
              <a:latin typeface="Adobe Caslon Pro"/>
              <a:cs typeface="Adobe Caslon Pro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96924" y="5197417"/>
            <a:ext cx="23977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Images: Catalogue, installation views &amp; publicity</a:t>
            </a:r>
            <a:endParaRPr lang="en-US" sz="900" i="1" dirty="0">
              <a:solidFill>
                <a:srgbClr val="FFFFFF"/>
              </a:solidFill>
              <a:latin typeface="Adobe Caslon Pro"/>
              <a:cs typeface="Adobe Caslon Pro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20924" y="1015991"/>
            <a:ext cx="455765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dobe Caslon Pro"/>
                <a:cs typeface="Adobe Caslon Pro"/>
              </a:rPr>
              <a:t>: FURTHER SHOWINGS OF WORK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1084" y="2829566"/>
            <a:ext cx="270763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Invited exhibitor.</a:t>
            </a:r>
          </a:p>
          <a:p>
            <a:pPr lvl="0"/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1 of 8 representing UK. Total 63 international exhibitors</a:t>
            </a:r>
          </a:p>
          <a:p>
            <a:pPr lvl="0"/>
            <a:r>
              <a:rPr lang="en-US" sz="1000" dirty="0" smtClean="0">
                <a:latin typeface="Adobe Caslon Pro"/>
                <a:cs typeface="Adobe Caslon Pro"/>
              </a:rPr>
              <a:t> "The works included in "Retro/Prospective: 25+ Years of Art Textiles and Sculpture" will reflect the origins of the contemporary textile art and sculpture movement," says Tom </a:t>
            </a:r>
            <a:r>
              <a:rPr lang="en-US" sz="1000" dirty="0" err="1" smtClean="0">
                <a:latin typeface="Adobe Caslon Pro"/>
                <a:cs typeface="Adobe Caslon Pro"/>
              </a:rPr>
              <a:t>Grotta</a:t>
            </a:r>
            <a:r>
              <a:rPr lang="en-US" sz="1000" dirty="0" smtClean="0">
                <a:latin typeface="Adobe Caslon Pro"/>
                <a:cs typeface="Adobe Caslon Pro"/>
              </a:rPr>
              <a:t>, founder and co-curator at </a:t>
            </a:r>
            <a:r>
              <a:rPr lang="en-US" sz="1000" dirty="0" err="1" smtClean="0">
                <a:latin typeface="Adobe Caslon Pro"/>
                <a:cs typeface="Adobe Caslon Pro"/>
              </a:rPr>
              <a:t>browngrotta</a:t>
            </a:r>
            <a:r>
              <a:rPr lang="en-US" sz="1000" dirty="0" smtClean="0">
                <a:latin typeface="Adobe Caslon Pro"/>
                <a:cs typeface="Adobe Caslon Pro"/>
              </a:rPr>
              <a:t> arts. "There will also be current work by established and emerging artists, to explain where the movement is now and to predict what's ahead.”</a:t>
            </a:r>
            <a:endParaRPr lang="en-US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pPr lvl="0"/>
            <a:endParaRPr lang="en-US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pPr lvl="0"/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Catalogue – ISBN 1-930230-41-9</a:t>
            </a:r>
          </a:p>
          <a:p>
            <a:pPr lvl="0"/>
            <a:endParaRPr lang="en-US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Work exhibited:</a:t>
            </a:r>
            <a:r>
              <a:rPr lang="en-GB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 </a:t>
            </a:r>
            <a:r>
              <a:rPr lang="en-US" sz="1000" dirty="0" smtClean="0">
                <a:solidFill>
                  <a:srgbClr val="000000"/>
                </a:solidFill>
                <a:latin typeface="Adobe Caslon Pro"/>
                <a:cs typeface="Adobe Caslon Pro"/>
              </a:rPr>
              <a:t>‘Resonance’</a:t>
            </a:r>
            <a:endParaRPr lang="en-GB" sz="1000" dirty="0" smtClean="0">
              <a:solidFill>
                <a:srgbClr val="000000"/>
              </a:solidFill>
              <a:latin typeface="Adobe Caslon Pro"/>
              <a:cs typeface="Adobe Caslon Pro"/>
            </a:endParaRPr>
          </a:p>
          <a:p>
            <a:endParaRPr lang="en-US" dirty="0"/>
          </a:p>
        </p:txBody>
      </p:sp>
      <p:pic>
        <p:nvPicPr>
          <p:cNvPr id="12" name="Picture 11" descr="Resonance.jpg"/>
          <p:cNvPicPr>
            <a:picLocks noChangeAspect="1"/>
          </p:cNvPicPr>
          <p:nvPr/>
        </p:nvPicPr>
        <p:blipFill>
          <a:blip r:embed="rId3">
            <a:lum bright="-2000"/>
          </a:blip>
          <a:stretch>
            <a:fillRect/>
          </a:stretch>
        </p:blipFill>
        <p:spPr>
          <a:xfrm>
            <a:off x="537283" y="5270024"/>
            <a:ext cx="1361487" cy="889050"/>
          </a:xfrm>
          <a:prstGeom prst="rect">
            <a:avLst/>
          </a:prstGeom>
        </p:spPr>
      </p:pic>
      <p:pic>
        <p:nvPicPr>
          <p:cNvPr id="13" name="Picture 12" descr="IMG_0555.JPG"/>
          <p:cNvPicPr>
            <a:picLocks noChangeAspect="1"/>
          </p:cNvPicPr>
          <p:nvPr/>
        </p:nvPicPr>
        <p:blipFill>
          <a:blip r:embed="rId4">
            <a:lum bright="6000"/>
          </a:blip>
          <a:srcRect l="3249" t="21893" r="3350" b="8405"/>
          <a:stretch>
            <a:fillRect/>
          </a:stretch>
        </p:blipFill>
        <p:spPr>
          <a:xfrm>
            <a:off x="3623497" y="1843650"/>
            <a:ext cx="3386394" cy="3369523"/>
          </a:xfrm>
          <a:prstGeom prst="rect">
            <a:avLst/>
          </a:prstGeom>
        </p:spPr>
      </p:pic>
      <p:pic>
        <p:nvPicPr>
          <p:cNvPr id="14" name="Picture 13" descr="Screen shot 2013-03-09 at 17.13.2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133" y="1843650"/>
            <a:ext cx="1850867" cy="1451470"/>
          </a:xfrm>
          <a:prstGeom prst="rect">
            <a:avLst/>
          </a:prstGeom>
        </p:spPr>
      </p:pic>
      <p:pic>
        <p:nvPicPr>
          <p:cNvPr id="15" name="Picture 14" descr="Screen shot 2013-02-03 at 17.56.5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3133" y="3542287"/>
            <a:ext cx="1850867" cy="165513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6600" y="5626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7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12329"/>
            <a:ext cx="9144000" cy="647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533" y="5377046"/>
            <a:ext cx="289238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100" b="1" dirty="0" smtClean="0">
              <a:latin typeface="Adobe Caslon Pro"/>
              <a:cs typeface="Adobe Caslon Pro"/>
            </a:endParaRPr>
          </a:p>
          <a:p>
            <a:endParaRPr lang="en-US" sz="1100" dirty="0">
              <a:latin typeface="Adobe Caslon Pro"/>
              <a:cs typeface="Adobe Caslon Pro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3849" y="1874732"/>
            <a:ext cx="289238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100" dirty="0">
              <a:latin typeface="Adobe Caslon Pro"/>
              <a:cs typeface="Adobe Caslon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64559" y="5183762"/>
            <a:ext cx="23977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Images:  Peer review  magazine  articles </a:t>
            </a:r>
            <a:endParaRPr lang="en-US" sz="900" i="1" dirty="0">
              <a:solidFill>
                <a:srgbClr val="FFFFFF"/>
              </a:solidFill>
              <a:latin typeface="Adobe Caslon Pro"/>
              <a:cs typeface="Adobe Caslon Pro"/>
            </a:endParaRPr>
          </a:p>
        </p:txBody>
      </p:sp>
      <p:pic>
        <p:nvPicPr>
          <p:cNvPr id="9" name="Picture 8" descr="IMG_0554.jpg"/>
          <p:cNvPicPr>
            <a:picLocks noChangeAspect="1"/>
          </p:cNvPicPr>
          <p:nvPr/>
        </p:nvPicPr>
        <p:blipFill>
          <a:blip r:embed="rId3">
            <a:lum bright="23000" contrast="26000"/>
          </a:blip>
          <a:srcRect l="7275" t="4429" r="4692" b="3775"/>
          <a:stretch>
            <a:fillRect/>
          </a:stretch>
        </p:blipFill>
        <p:spPr>
          <a:xfrm>
            <a:off x="384313" y="2674015"/>
            <a:ext cx="1123035" cy="1561391"/>
          </a:xfrm>
          <a:prstGeom prst="rect">
            <a:avLst/>
          </a:prstGeom>
        </p:spPr>
      </p:pic>
      <p:pic>
        <p:nvPicPr>
          <p:cNvPr id="10" name="Picture 9" descr="embroidery mag articl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7348" y="2633076"/>
            <a:ext cx="1791649" cy="2608351"/>
          </a:xfrm>
          <a:prstGeom prst="rect">
            <a:avLst/>
          </a:prstGeom>
        </p:spPr>
      </p:pic>
      <p:pic>
        <p:nvPicPr>
          <p:cNvPr id="11" name="Picture 10" descr="IMG_0553.JPG"/>
          <p:cNvPicPr>
            <a:picLocks noChangeAspect="1"/>
          </p:cNvPicPr>
          <p:nvPr/>
        </p:nvPicPr>
        <p:blipFill>
          <a:blip r:embed="rId5"/>
          <a:srcRect l="4323" t="4026" r="4423" b="5385"/>
          <a:stretch>
            <a:fillRect/>
          </a:stretch>
        </p:blipFill>
        <p:spPr>
          <a:xfrm>
            <a:off x="3413849" y="2703049"/>
            <a:ext cx="1073876" cy="1421396"/>
          </a:xfrm>
          <a:prstGeom prst="rect">
            <a:avLst/>
          </a:prstGeom>
        </p:spPr>
      </p:pic>
      <p:pic>
        <p:nvPicPr>
          <p:cNvPr id="12" name="Picture 11" descr="article Hali.ps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7725" y="2623779"/>
            <a:ext cx="1818510" cy="257231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331919" y="5167453"/>
            <a:ext cx="286488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/>
            <a:endParaRPr lang="en-US" sz="1000" b="1" dirty="0" smtClean="0">
              <a:latin typeface="Adobe Caslon Pro"/>
              <a:cs typeface="Adobe Caslon Pro"/>
            </a:endParaRPr>
          </a:p>
          <a:p>
            <a:pPr marL="228600" indent="-228600"/>
            <a:r>
              <a:rPr lang="en-US" sz="1000" b="1" dirty="0" smtClean="0">
                <a:latin typeface="Adobe Caslon Pro"/>
                <a:cs typeface="Adobe Caslon Pro"/>
              </a:rPr>
              <a:t>2</a:t>
            </a:r>
            <a:r>
              <a:rPr lang="en-US" sz="1000" dirty="0" smtClean="0">
                <a:latin typeface="Adobe Caslon Pro"/>
                <a:cs typeface="Adobe Caslon Pro"/>
              </a:rPr>
              <a:t>.“..these works withstand &amp; deserve considerable</a:t>
            </a:r>
          </a:p>
          <a:p>
            <a:pPr marL="228600" indent="-228600"/>
            <a:r>
              <a:rPr lang="en-US" sz="1000" dirty="0" smtClean="0">
                <a:latin typeface="Adobe Caslon Pro"/>
                <a:cs typeface="Adobe Caslon Pro"/>
              </a:rPr>
              <a:t>scrutiny.  Close inspection revealed the quality &amp;</a:t>
            </a:r>
          </a:p>
          <a:p>
            <a:pPr marL="228600" indent="-228600"/>
            <a:r>
              <a:rPr lang="en-US" sz="1000" dirty="0" smtClean="0">
                <a:latin typeface="Adobe Caslon Pro"/>
                <a:cs typeface="Adobe Caslon Pro"/>
              </a:rPr>
              <a:t>density of weaving, the painstaking combinations of</a:t>
            </a:r>
          </a:p>
          <a:p>
            <a:pPr marL="228600" indent="-228600"/>
            <a:r>
              <a:rPr lang="en-US" sz="1000" dirty="0" smtClean="0">
                <a:latin typeface="Adobe Caslon Pro"/>
                <a:cs typeface="Adobe Caslon Pro"/>
              </a:rPr>
              <a:t>threads &amp; wools that in combination create Barker’s </a:t>
            </a:r>
          </a:p>
          <a:p>
            <a:pPr marL="228600" indent="-228600"/>
            <a:r>
              <a:rPr lang="en-US" sz="1000" dirty="0" smtClean="0">
                <a:latin typeface="Adobe Caslon Pro"/>
                <a:cs typeface="Adobe Caslon Pro"/>
              </a:rPr>
              <a:t>bold and spontaneous gestures”.</a:t>
            </a:r>
          </a:p>
          <a:p>
            <a:pPr marL="228600" indent="-228600"/>
            <a:endParaRPr lang="en-US" sz="1000" dirty="0" smtClean="0">
              <a:latin typeface="Adobe Caslon Pro"/>
              <a:cs typeface="Adobe Caslon Pro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4313" y="623315"/>
            <a:ext cx="2380649" cy="1792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/>
            <a:endParaRPr lang="en-US" sz="1000" b="1" dirty="0" smtClean="0">
              <a:latin typeface="Adobe Caslon Pro"/>
              <a:cs typeface="Adobe Caslon Pro"/>
            </a:endParaRPr>
          </a:p>
          <a:p>
            <a:pPr marL="228600" indent="-228600"/>
            <a:endParaRPr lang="en-US" sz="1000" dirty="0" smtClean="0">
              <a:latin typeface="Adobe Caslon Pro"/>
              <a:cs typeface="Adobe Caslon Pro"/>
            </a:endParaRPr>
          </a:p>
          <a:p>
            <a:pPr marL="228600" indent="-228600"/>
            <a:endParaRPr lang="en-US" sz="1000" dirty="0" smtClean="0">
              <a:latin typeface="Adobe Caslon Pro"/>
              <a:cs typeface="Adobe Caslon Pro"/>
            </a:endParaRPr>
          </a:p>
          <a:p>
            <a:pPr marL="228600" indent="-228600"/>
            <a:endParaRPr lang="en-US" sz="1000" dirty="0" smtClean="0">
              <a:latin typeface="Adobe Caslon Pro"/>
              <a:cs typeface="Adobe Caslon Pro"/>
            </a:endParaRPr>
          </a:p>
          <a:p>
            <a:pPr marL="228600" indent="-228600"/>
            <a:endParaRPr lang="en-US" sz="1000" dirty="0" smtClean="0">
              <a:latin typeface="Adobe Caslon Pro"/>
              <a:cs typeface="Adobe Caslon Pro"/>
            </a:endParaRPr>
          </a:p>
          <a:p>
            <a:pPr marL="228600" indent="-228600"/>
            <a:endParaRPr lang="en-US" sz="1000" dirty="0" smtClean="0">
              <a:latin typeface="Adobe Caslon Pro"/>
              <a:cs typeface="Adobe Caslon Pro"/>
            </a:endParaRPr>
          </a:p>
          <a:p>
            <a:pPr marL="228600" indent="-228600"/>
            <a:endParaRPr lang="en-US" sz="1000" dirty="0" smtClean="0">
              <a:latin typeface="Adobe Caslon Pro"/>
              <a:cs typeface="Adobe Caslon Pro"/>
            </a:endParaRPr>
          </a:p>
          <a:p>
            <a:pPr marL="228600" indent="-228600"/>
            <a:endParaRPr lang="en-US" sz="1000" dirty="0" smtClean="0">
              <a:latin typeface="Adobe Caslon Pro"/>
              <a:cs typeface="Adobe Caslon Pro"/>
            </a:endParaRPr>
          </a:p>
          <a:p>
            <a:pPr indent="-228600"/>
            <a:r>
              <a:rPr lang="en-US" sz="1100" b="1" dirty="0" smtClean="0">
                <a:latin typeface="Adobe Caslon Pro"/>
                <a:cs typeface="Adobe Caslon Pro"/>
              </a:rPr>
              <a:t>Embroidery Magazine</a:t>
            </a:r>
            <a:r>
              <a:rPr lang="en-US" sz="1100" dirty="0" smtClean="0">
                <a:latin typeface="Adobe Caslon Pro"/>
                <a:cs typeface="Adobe Caslon Pro"/>
              </a:rPr>
              <a:t> </a:t>
            </a:r>
          </a:p>
          <a:p>
            <a:pPr indent="-228600"/>
            <a:r>
              <a:rPr lang="en-US" sz="1000" dirty="0" smtClean="0">
                <a:latin typeface="Adobe Caslon Pro"/>
                <a:cs typeface="Adobe Caslon Pro"/>
              </a:rPr>
              <a:t>Dr Jessica </a:t>
            </a:r>
            <a:r>
              <a:rPr lang="en-US" sz="1000" dirty="0" err="1" smtClean="0">
                <a:latin typeface="Adobe Caslon Pro"/>
                <a:cs typeface="Adobe Caslon Pro"/>
              </a:rPr>
              <a:t>Hemmings</a:t>
            </a:r>
            <a:r>
              <a:rPr lang="en-US" sz="1000" dirty="0" smtClean="0">
                <a:latin typeface="Adobe Caslon Pro"/>
                <a:cs typeface="Adobe Caslon Pro"/>
              </a:rPr>
              <a:t>. Mar/Apr 2009, p54</a:t>
            </a:r>
          </a:p>
          <a:p>
            <a:pPr marL="228600" indent="-228600"/>
            <a:endParaRPr lang="en-US" sz="1000" dirty="0" smtClean="0">
              <a:latin typeface="Adobe Caslon Pro"/>
              <a:cs typeface="Adobe Caslon Pro"/>
            </a:endParaRPr>
          </a:p>
        </p:txBody>
      </p:sp>
      <p:pic>
        <p:nvPicPr>
          <p:cNvPr id="15" name="Picture 14" descr="Picture 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364" y="2639828"/>
            <a:ext cx="1222032" cy="1484617"/>
          </a:xfrm>
          <a:prstGeom prst="rect">
            <a:avLst/>
          </a:prstGeom>
        </p:spPr>
      </p:pic>
      <p:pic>
        <p:nvPicPr>
          <p:cNvPr id="16" name="Picture 15" descr="Crafts Review Jan'10.jpg"/>
          <p:cNvPicPr>
            <a:picLocks noChangeAspect="1"/>
          </p:cNvPicPr>
          <p:nvPr/>
        </p:nvPicPr>
        <p:blipFill>
          <a:blip r:embed="rId8"/>
          <a:srcRect l="22709" t="7943" r="3764" b="3643"/>
          <a:stretch>
            <a:fillRect/>
          </a:stretch>
        </p:blipFill>
        <p:spPr>
          <a:xfrm>
            <a:off x="7700396" y="2657554"/>
            <a:ext cx="1472709" cy="250989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486760" y="934232"/>
            <a:ext cx="2326278" cy="14850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/>
            <a:endParaRPr lang="en-US" sz="1000" b="1" dirty="0" smtClean="0">
              <a:latin typeface="Adobe Caslon Pro"/>
              <a:cs typeface="Adobe Caslon Pro"/>
            </a:endParaRPr>
          </a:p>
          <a:p>
            <a:pPr marL="228600" indent="-228600"/>
            <a:endParaRPr lang="en-US" sz="1000" dirty="0" smtClean="0">
              <a:latin typeface="Adobe Caslon Pro"/>
              <a:cs typeface="Adobe Caslon Pro"/>
            </a:endParaRPr>
          </a:p>
          <a:p>
            <a:pPr marL="228600" indent="-228600"/>
            <a:endParaRPr lang="en-US" sz="1000" dirty="0" smtClean="0">
              <a:latin typeface="Adobe Caslon Pro"/>
              <a:cs typeface="Adobe Caslon Pro"/>
            </a:endParaRPr>
          </a:p>
          <a:p>
            <a:pPr marL="228600" indent="-228600"/>
            <a:endParaRPr lang="en-US" sz="1000" dirty="0" smtClean="0">
              <a:latin typeface="Adobe Caslon Pro"/>
              <a:cs typeface="Adobe Caslon Pro"/>
            </a:endParaRPr>
          </a:p>
          <a:p>
            <a:pPr marL="228600" indent="-228600"/>
            <a:endParaRPr lang="en-US" sz="1000" dirty="0" smtClean="0">
              <a:latin typeface="Adobe Caslon Pro"/>
              <a:cs typeface="Adobe Caslon Pro"/>
            </a:endParaRPr>
          </a:p>
          <a:p>
            <a:pPr marL="228600" indent="-228600"/>
            <a:endParaRPr lang="en-US" sz="1000" dirty="0" smtClean="0">
              <a:latin typeface="Adobe Caslon Pro"/>
              <a:cs typeface="Adobe Caslon Pro"/>
            </a:endParaRPr>
          </a:p>
          <a:p>
            <a:pPr indent="-228600"/>
            <a:r>
              <a:rPr lang="en-US" sz="1100" b="1" dirty="0" smtClean="0">
                <a:latin typeface="Adobe Caslon Pro"/>
                <a:cs typeface="Adobe Caslon Pro"/>
              </a:rPr>
              <a:t>Crafts Magazine</a:t>
            </a:r>
          </a:p>
          <a:p>
            <a:pPr indent="-228600"/>
            <a:r>
              <a:rPr lang="en-US" sz="1000" dirty="0" smtClean="0">
                <a:latin typeface="Adobe Caslon Pro"/>
                <a:cs typeface="Adobe Caslon Pro"/>
              </a:rPr>
              <a:t>Dr Jessica </a:t>
            </a:r>
            <a:r>
              <a:rPr lang="en-US" sz="1000" dirty="0" err="1" smtClean="0">
                <a:latin typeface="Adobe Caslon Pro"/>
                <a:cs typeface="Adobe Caslon Pro"/>
              </a:rPr>
              <a:t>Hemmings</a:t>
            </a:r>
            <a:r>
              <a:rPr lang="en-US" sz="1000" dirty="0" smtClean="0">
                <a:latin typeface="Adobe Caslon Pro"/>
                <a:cs typeface="Adobe Caslon Pro"/>
              </a:rPr>
              <a:t>. Jan/Feb 2010, p60</a:t>
            </a:r>
          </a:p>
          <a:p>
            <a:pPr marL="228600" indent="-228600"/>
            <a:endParaRPr lang="en-US" sz="1000" dirty="0" smtClean="0">
              <a:latin typeface="Adobe Caslon Pro"/>
              <a:cs typeface="Adobe Caslon Pro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64245" y="1029798"/>
            <a:ext cx="219803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dobe Caslon Pro"/>
                <a:cs typeface="Adobe Caslon Pro"/>
              </a:rPr>
              <a:t>:  PEER REVIEW</a:t>
            </a:r>
          </a:p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02543" y="5616238"/>
            <a:ext cx="2954655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/>
            <a:r>
              <a:rPr lang="en-US" sz="1000" b="1" dirty="0" smtClean="0">
                <a:latin typeface="Adobe Caslon Pro"/>
                <a:cs typeface="Adobe Caslon Pro"/>
              </a:rPr>
              <a:t>1.  </a:t>
            </a:r>
            <a:r>
              <a:rPr lang="en-US" sz="1000" dirty="0" smtClean="0">
                <a:latin typeface="Adobe Caslon Pro"/>
                <a:cs typeface="Adobe Caslon Pro"/>
              </a:rPr>
              <a:t>“Five tapestries are on display, each providing a </a:t>
            </a:r>
          </a:p>
          <a:p>
            <a:pPr marL="228600" indent="-228600"/>
            <a:r>
              <a:rPr lang="en-US" sz="1000" dirty="0" smtClean="0">
                <a:latin typeface="Adobe Caslon Pro"/>
                <a:cs typeface="Adobe Caslon Pro"/>
              </a:rPr>
              <a:t>sense of spontaneity and looseness of mark that belies </a:t>
            </a:r>
          </a:p>
          <a:p>
            <a:pPr marL="228600" indent="-228600"/>
            <a:r>
              <a:rPr lang="en-US" sz="1000" dirty="0" smtClean="0">
                <a:latin typeface="Adobe Caslon Pro"/>
                <a:cs typeface="Adobe Caslon Pro"/>
              </a:rPr>
              <a:t>the realities of their construction”.</a:t>
            </a:r>
          </a:p>
          <a:p>
            <a:endParaRPr lang="en-US" sz="900" dirty="0">
              <a:latin typeface="Adobe Caslon Pro"/>
              <a:cs typeface="Adobe Caslon Pro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65997" y="1837020"/>
            <a:ext cx="26084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-228600"/>
            <a:r>
              <a:rPr lang="en-US" sz="1100" b="1" dirty="0" smtClean="0">
                <a:latin typeface="Adobe Caslon Pro"/>
                <a:cs typeface="Adobe Caslon Pro"/>
              </a:rPr>
              <a:t>Modern Carpets &amp; Textiles for Interiors</a:t>
            </a:r>
          </a:p>
          <a:p>
            <a:pPr indent="-228600"/>
            <a:r>
              <a:rPr lang="en-US" sz="900" dirty="0" smtClean="0">
                <a:latin typeface="Adobe Caslon Pro"/>
                <a:cs typeface="Adobe Caslon Pro"/>
              </a:rPr>
              <a:t>Dr Jessica </a:t>
            </a:r>
            <a:r>
              <a:rPr lang="en-US" sz="900" dirty="0" err="1" smtClean="0">
                <a:latin typeface="Adobe Caslon Pro"/>
                <a:cs typeface="Adobe Caslon Pro"/>
              </a:rPr>
              <a:t>Hemmings</a:t>
            </a:r>
            <a:r>
              <a:rPr lang="en-US" sz="900" dirty="0" smtClean="0">
                <a:latin typeface="Adobe Caslon Pro"/>
                <a:cs typeface="Adobe Caslon Pro"/>
              </a:rPr>
              <a:t>. Spring 2009, p13</a:t>
            </a:r>
            <a:endParaRPr lang="en-US" sz="900" b="1" dirty="0" smtClean="0">
              <a:latin typeface="Adobe Caslon Pro"/>
              <a:cs typeface="Adobe Caslon Pro"/>
            </a:endParaRPr>
          </a:p>
          <a:p>
            <a:endParaRPr lang="en-US" sz="1000" dirty="0">
              <a:latin typeface="Adobe Caslon Pro"/>
              <a:cs typeface="Adobe Caslon Pro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62773" y="5705115"/>
            <a:ext cx="267252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/>
            <a:r>
              <a:rPr lang="en-US" sz="1100" b="1" dirty="0" smtClean="0">
                <a:latin typeface="Adobe Caslon Pro"/>
                <a:cs typeface="Adobe Caslon Pro"/>
              </a:rPr>
              <a:t>3. </a:t>
            </a:r>
            <a:r>
              <a:rPr lang="en-US" sz="1100" dirty="0" smtClean="0">
                <a:latin typeface="Adobe Caslon Pro"/>
                <a:cs typeface="Adobe Caslon Pro"/>
              </a:rPr>
              <a:t>“…</a:t>
            </a:r>
            <a:r>
              <a:rPr lang="en-US" sz="1100" dirty="0" err="1" smtClean="0">
                <a:latin typeface="Adobe Caslon Pro"/>
                <a:cs typeface="Adobe Caslon Pro"/>
              </a:rPr>
              <a:t>colour</a:t>
            </a:r>
            <a:r>
              <a:rPr lang="en-US" sz="1100" dirty="0" smtClean="0">
                <a:latin typeface="Adobe Caslon Pro"/>
                <a:cs typeface="Adobe Caslon Pro"/>
              </a:rPr>
              <a:t> seems as though it seeps across</a:t>
            </a:r>
          </a:p>
          <a:p>
            <a:pPr marL="228600" indent="-228600"/>
            <a:r>
              <a:rPr lang="en-US" sz="1100" dirty="0" smtClean="0">
                <a:latin typeface="Adobe Caslon Pro"/>
                <a:cs typeface="Adobe Caslon Pro"/>
              </a:rPr>
              <a:t>the surface”.</a:t>
            </a:r>
          </a:p>
          <a:p>
            <a:endParaRPr lang="en-US" sz="1100" dirty="0">
              <a:latin typeface="Adobe Caslon Pro"/>
              <a:cs typeface="Adobe Casl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8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533" y="1791896"/>
            <a:ext cx="28923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dobe Caslon Pro"/>
                <a:cs typeface="Adobe Caslon Pro"/>
              </a:rPr>
              <a:t>2011</a:t>
            </a:r>
          </a:p>
          <a:p>
            <a:r>
              <a:rPr lang="en-US" sz="1100" b="1" dirty="0" smtClean="0">
                <a:latin typeface="Adobe Caslon Pro"/>
                <a:cs typeface="Adobe Caslon Pro"/>
              </a:rPr>
              <a:t>	</a:t>
            </a:r>
          </a:p>
          <a:p>
            <a:r>
              <a:rPr lang="en-US" sz="1100" b="1" dirty="0" smtClean="0">
                <a:latin typeface="Adobe Caslon Pro"/>
                <a:cs typeface="Adobe Caslon Pro"/>
              </a:rPr>
              <a:t>Tapestry Weaving – Design &amp; Technique</a:t>
            </a:r>
          </a:p>
          <a:p>
            <a:endParaRPr lang="en-GB" sz="1000" dirty="0" smtClean="0">
              <a:latin typeface="Adobe Caslon Pro"/>
              <a:cs typeface="Adobe Caslon Pro"/>
            </a:endParaRPr>
          </a:p>
          <a:p>
            <a:r>
              <a:rPr lang="en-US" sz="1000" dirty="0" smtClean="0">
                <a:latin typeface="Adobe Caslon Pro"/>
                <a:cs typeface="Adobe Caslon Pro"/>
              </a:rPr>
              <a:t>Author: Joanne </a:t>
            </a:r>
            <a:r>
              <a:rPr lang="en-US" sz="1000" dirty="0" err="1" smtClean="0">
                <a:latin typeface="Adobe Caslon Pro"/>
                <a:cs typeface="Adobe Caslon Pro"/>
              </a:rPr>
              <a:t>Soroka</a:t>
            </a:r>
            <a:endParaRPr lang="en-GB" sz="1000" dirty="0" smtClean="0">
              <a:latin typeface="Adobe Caslon Pro"/>
              <a:cs typeface="Adobe Caslon Pro"/>
            </a:endParaRPr>
          </a:p>
          <a:p>
            <a:r>
              <a:rPr lang="en-GB" sz="1000" dirty="0" err="1" smtClean="0">
                <a:latin typeface="Adobe Caslon Pro"/>
                <a:cs typeface="Adobe Caslon Pro"/>
              </a:rPr>
              <a:t>Crowood</a:t>
            </a:r>
            <a:r>
              <a:rPr lang="en-GB" sz="1000" dirty="0" smtClean="0">
                <a:latin typeface="Adobe Caslon Pro"/>
                <a:cs typeface="Adobe Caslon Pro"/>
              </a:rPr>
              <a:t> Press</a:t>
            </a:r>
          </a:p>
          <a:p>
            <a:r>
              <a:rPr lang="en-US" sz="1000" dirty="0" smtClean="0">
                <a:latin typeface="Adobe Caslon Pro"/>
                <a:cs typeface="Adobe Caslon Pro"/>
              </a:rPr>
              <a:t>ISBN 978-1-847972-80-4</a:t>
            </a:r>
            <a:endParaRPr lang="en-GB" sz="1000" dirty="0" smtClean="0">
              <a:latin typeface="Adobe Caslon Pro"/>
              <a:cs typeface="Adobe Caslon Pro"/>
            </a:endParaRPr>
          </a:p>
          <a:p>
            <a:endParaRPr lang="en-US" sz="1100" dirty="0">
              <a:latin typeface="Adobe Caslon Pro"/>
              <a:cs typeface="Adobe Caslon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96924" y="5197417"/>
            <a:ext cx="2397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Book : Tapestry Weaving – Design &amp; Technique</a:t>
            </a:r>
          </a:p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Cover (above) &amp; pages ages featuring work </a:t>
            </a:r>
            <a:endParaRPr lang="en-US" sz="900" i="1" dirty="0">
              <a:solidFill>
                <a:srgbClr val="FFFFFF"/>
              </a:solidFill>
              <a:latin typeface="Adobe Caslon Pro"/>
              <a:cs typeface="Adobe Caslon Pr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69713" y="1025051"/>
            <a:ext cx="246734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dobe Caslon Pro"/>
                <a:cs typeface="Adobe Caslon Pro"/>
              </a:rPr>
              <a:t>:  BOOK SECTION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22364" y="329230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5" name="Picture 14" descr="cover.jpg"/>
          <p:cNvPicPr>
            <a:picLocks noChangeAspect="1"/>
          </p:cNvPicPr>
          <p:nvPr/>
        </p:nvPicPr>
        <p:blipFill>
          <a:blip r:embed="rId3"/>
          <a:srcRect l="4708"/>
          <a:stretch>
            <a:fillRect/>
          </a:stretch>
        </p:blipFill>
        <p:spPr>
          <a:xfrm>
            <a:off x="3615721" y="1835857"/>
            <a:ext cx="2061662" cy="2479289"/>
          </a:xfrm>
          <a:prstGeom prst="rect">
            <a:avLst/>
          </a:prstGeom>
        </p:spPr>
      </p:pic>
      <p:pic>
        <p:nvPicPr>
          <p:cNvPr id="16" name="Picture 15" descr="writing.p152.jpg"/>
          <p:cNvPicPr>
            <a:picLocks noChangeAspect="1"/>
          </p:cNvPicPr>
          <p:nvPr/>
        </p:nvPicPr>
        <p:blipFill>
          <a:blip r:embed="rId4">
            <a:lum bright="12000"/>
          </a:blip>
          <a:stretch>
            <a:fillRect/>
          </a:stretch>
        </p:blipFill>
        <p:spPr>
          <a:xfrm>
            <a:off x="5877290" y="2754767"/>
            <a:ext cx="1374843" cy="2465562"/>
          </a:xfrm>
          <a:prstGeom prst="rect">
            <a:avLst/>
          </a:prstGeom>
        </p:spPr>
      </p:pic>
      <p:pic>
        <p:nvPicPr>
          <p:cNvPr id="17" name="Picture 16" descr="Resonance.p153.jpg"/>
          <p:cNvPicPr>
            <a:picLocks noChangeAspect="1"/>
          </p:cNvPicPr>
          <p:nvPr/>
        </p:nvPicPr>
        <p:blipFill>
          <a:blip r:embed="rId5">
            <a:lum bright="15000"/>
          </a:blip>
          <a:stretch>
            <a:fillRect/>
          </a:stretch>
        </p:blipFill>
        <p:spPr>
          <a:xfrm>
            <a:off x="7252133" y="2754767"/>
            <a:ext cx="1891867" cy="246556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37085" y="3023255"/>
            <a:ext cx="315983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dobe Caslon Pro"/>
                <a:cs typeface="Adobe Caslon Pro"/>
              </a:rPr>
              <a:t>“Tapestries were among the most prestigious of art forms,</a:t>
            </a:r>
          </a:p>
          <a:p>
            <a:r>
              <a:rPr lang="en-US" sz="1000" dirty="0" smtClean="0">
                <a:latin typeface="Adobe Caslon Pro"/>
                <a:cs typeface="Adobe Caslon Pro"/>
              </a:rPr>
              <a:t>created for the mightiest in the land and valued for </a:t>
            </a:r>
          </a:p>
          <a:p>
            <a:r>
              <a:rPr lang="en-US" sz="1000" dirty="0" smtClean="0">
                <a:latin typeface="Adobe Caslon Pro"/>
                <a:cs typeface="Adobe Caslon Pro"/>
              </a:rPr>
              <a:t>centuries. </a:t>
            </a:r>
          </a:p>
          <a:p>
            <a:r>
              <a:rPr lang="en-US" sz="1000" dirty="0" smtClean="0">
                <a:latin typeface="Adobe Caslon Pro"/>
                <a:cs typeface="Adobe Caslon Pro"/>
              </a:rPr>
              <a:t>Despite its illustrious history, tapestry weaving </a:t>
            </a:r>
          </a:p>
          <a:p>
            <a:r>
              <a:rPr lang="en-US" sz="1000" dirty="0" smtClean="0">
                <a:latin typeface="Adobe Caslon Pro"/>
                <a:cs typeface="Adobe Caslon Pro"/>
              </a:rPr>
              <a:t>is actually a simple technique that requires little equip-</a:t>
            </a:r>
          </a:p>
          <a:p>
            <a:r>
              <a:rPr lang="en-US" sz="1000" dirty="0" err="1" smtClean="0">
                <a:latin typeface="Adobe Caslon Pro"/>
                <a:cs typeface="Adobe Caslon Pro"/>
              </a:rPr>
              <a:t>ment</a:t>
            </a:r>
            <a:r>
              <a:rPr lang="en-US" sz="1000" dirty="0" smtClean="0">
                <a:latin typeface="Adobe Caslon Pro"/>
                <a:cs typeface="Adobe Caslon Pro"/>
              </a:rPr>
              <a:t> or expenditure, and can be done anywhere.</a:t>
            </a:r>
          </a:p>
          <a:p>
            <a:r>
              <a:rPr lang="en-US" sz="1000" dirty="0" smtClean="0">
                <a:latin typeface="Adobe Caslon Pro"/>
                <a:cs typeface="Adobe Caslon Pro"/>
              </a:rPr>
              <a:t>Written by a prominent tapestry weaver, this lavishly</a:t>
            </a:r>
          </a:p>
          <a:p>
            <a:r>
              <a:rPr lang="en-US" sz="1000" dirty="0" smtClean="0">
                <a:latin typeface="Adobe Caslon Pro"/>
                <a:cs typeface="Adobe Caslon Pro"/>
              </a:rPr>
              <a:t>illustrated book gently leads you through the whole </a:t>
            </a:r>
          </a:p>
          <a:p>
            <a:r>
              <a:rPr lang="en-US" sz="1000" dirty="0" smtClean="0">
                <a:latin typeface="Adobe Caslon Pro"/>
                <a:cs typeface="Adobe Caslon Pro"/>
              </a:rPr>
              <a:t>process with detailed diagrams and exciting work by </a:t>
            </a:r>
          </a:p>
          <a:p>
            <a:r>
              <a:rPr lang="en-US" sz="1000" dirty="0" smtClean="0">
                <a:latin typeface="Adobe Caslon Pro"/>
                <a:cs typeface="Adobe Caslon Pro"/>
              </a:rPr>
              <a:t>contemporary weavers. </a:t>
            </a:r>
          </a:p>
          <a:p>
            <a:r>
              <a:rPr lang="en-US" sz="1000" dirty="0" smtClean="0">
                <a:latin typeface="Adobe Caslon Pro"/>
                <a:cs typeface="Adobe Caslon Pro"/>
              </a:rPr>
              <a:t>It will be useful to the absolute beginner, but</a:t>
            </a:r>
          </a:p>
          <a:p>
            <a:r>
              <a:rPr lang="en-US" sz="1000" dirty="0" smtClean="0">
                <a:latin typeface="Adobe Caslon Pro"/>
                <a:cs typeface="Adobe Caslon Pro"/>
              </a:rPr>
              <a:t>experienced weavers will also find new ideas and</a:t>
            </a:r>
          </a:p>
          <a:p>
            <a:r>
              <a:rPr lang="en-US" sz="1000" dirty="0" smtClean="0">
                <a:latin typeface="Adobe Caslon Pro"/>
                <a:cs typeface="Adobe Caslon Pro"/>
              </a:rPr>
              <a:t>techniques to tempt and inspire them.”</a:t>
            </a:r>
          </a:p>
          <a:p>
            <a:endParaRPr lang="en-US" sz="1000" dirty="0" smtClean="0">
              <a:latin typeface="Adobe Caslon Pro"/>
              <a:cs typeface="Adobe Caslon Pro"/>
            </a:endParaRPr>
          </a:p>
        </p:txBody>
      </p:sp>
      <p:pic>
        <p:nvPicPr>
          <p:cNvPr id="14" name="Picture 13" descr="IMG_0602.JPG"/>
          <p:cNvPicPr>
            <a:picLocks noChangeAspect="1"/>
          </p:cNvPicPr>
          <p:nvPr/>
        </p:nvPicPr>
        <p:blipFill>
          <a:blip r:embed="rId6"/>
          <a:srcRect l="10891" t="8110" r="6132" b="20615"/>
          <a:stretch>
            <a:fillRect/>
          </a:stretch>
        </p:blipFill>
        <p:spPr>
          <a:xfrm>
            <a:off x="522364" y="5197417"/>
            <a:ext cx="1454903" cy="937307"/>
          </a:xfrm>
          <a:prstGeom prst="rect">
            <a:avLst/>
          </a:prstGeom>
        </p:spPr>
      </p:pic>
      <p:pic>
        <p:nvPicPr>
          <p:cNvPr id="19" name="Picture 18" descr="chapter.header.jpg"/>
          <p:cNvPicPr>
            <a:picLocks noChangeAspect="1"/>
          </p:cNvPicPr>
          <p:nvPr/>
        </p:nvPicPr>
        <p:blipFill>
          <a:blip r:embed="rId7">
            <a:lum bright="20000"/>
          </a:blip>
          <a:srcRect l="5356" t="5614" b="59667"/>
          <a:stretch>
            <a:fillRect/>
          </a:stretch>
        </p:blipFill>
        <p:spPr>
          <a:xfrm>
            <a:off x="6370019" y="2097593"/>
            <a:ext cx="2280887" cy="4106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8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533" y="1791896"/>
            <a:ext cx="28923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dobe Caslon Pro"/>
                <a:cs typeface="Adobe Caslon Pro"/>
              </a:rPr>
              <a:t>2012	</a:t>
            </a:r>
          </a:p>
          <a:p>
            <a:endParaRPr lang="en-US" sz="1100" b="1" dirty="0" smtClean="0">
              <a:latin typeface="Adobe Caslon Pro"/>
              <a:cs typeface="Adobe Caslon Pro"/>
            </a:endParaRPr>
          </a:p>
          <a:p>
            <a:r>
              <a:rPr lang="en-US" sz="1100" b="1" dirty="0" smtClean="0">
                <a:latin typeface="Adobe Caslon Pro"/>
                <a:cs typeface="Adobe Caslon Pro"/>
              </a:rPr>
              <a:t>Textiles: The Art of Mankind</a:t>
            </a:r>
          </a:p>
          <a:p>
            <a:endParaRPr lang="en-GB" sz="1000" dirty="0" smtClean="0">
              <a:latin typeface="Adobe Caslon Pro"/>
              <a:cs typeface="Adobe Caslon Pro"/>
            </a:endParaRPr>
          </a:p>
          <a:p>
            <a:r>
              <a:rPr lang="en-US" sz="1000" dirty="0" smtClean="0">
                <a:latin typeface="Adobe Caslon Pro"/>
                <a:cs typeface="Adobe Caslon Pro"/>
              </a:rPr>
              <a:t>Author: Mary </a:t>
            </a:r>
            <a:r>
              <a:rPr lang="en-US" sz="1000" dirty="0" err="1" smtClean="0">
                <a:latin typeface="Adobe Caslon Pro"/>
                <a:cs typeface="Adobe Caslon Pro"/>
              </a:rPr>
              <a:t>Schoeser</a:t>
            </a:r>
            <a:endParaRPr lang="en-GB" sz="1000" dirty="0" smtClean="0">
              <a:latin typeface="Adobe Caslon Pro"/>
              <a:cs typeface="Adobe Caslon Pro"/>
            </a:endParaRPr>
          </a:p>
          <a:p>
            <a:r>
              <a:rPr lang="en-GB" sz="1000" dirty="0" smtClean="0">
                <a:latin typeface="Adobe Caslon Pro"/>
                <a:cs typeface="Adobe Caslon Pro"/>
              </a:rPr>
              <a:t>Publisher: Thames &amp; Hudson</a:t>
            </a:r>
          </a:p>
          <a:p>
            <a:r>
              <a:rPr lang="en-US" sz="1000" dirty="0" smtClean="0">
                <a:latin typeface="Adobe Caslon Pro"/>
                <a:cs typeface="Adobe Caslon Pro"/>
              </a:rPr>
              <a:t>ISBN: 978050516454</a:t>
            </a:r>
            <a:endParaRPr lang="en-GB" sz="1000" dirty="0" smtClean="0">
              <a:latin typeface="Adobe Caslon Pro"/>
              <a:cs typeface="Adobe Caslon Pro"/>
            </a:endParaRPr>
          </a:p>
          <a:p>
            <a:endParaRPr lang="en-US" sz="1100" dirty="0">
              <a:latin typeface="Adobe Caslon Pro"/>
              <a:cs typeface="Adobe Caslon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96924" y="5197417"/>
            <a:ext cx="2397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Book : Textiles – The Art of Mankind</a:t>
            </a:r>
          </a:p>
          <a:p>
            <a:r>
              <a:rPr lang="en-US" sz="900" i="1" dirty="0" smtClean="0">
                <a:solidFill>
                  <a:srgbClr val="FFFFFF"/>
                </a:solidFill>
                <a:latin typeface="Adobe Caslon Pro"/>
                <a:cs typeface="Adobe Caslon Pro"/>
              </a:rPr>
              <a:t>Work features on p49 – ‘Vermilion Glow’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31363" y="1038857"/>
            <a:ext cx="241604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dobe Caslon Pro"/>
                <a:cs typeface="Adobe Caslon Pro"/>
              </a:rPr>
              <a:t>: BOOK SECTION</a:t>
            </a:r>
          </a:p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1348" y="2236777"/>
            <a:ext cx="2146300" cy="2641600"/>
          </a:xfrm>
          <a:prstGeom prst="rect">
            <a:avLst/>
          </a:prstGeom>
        </p:spPr>
      </p:pic>
      <p:pic>
        <p:nvPicPr>
          <p:cNvPr id="9" name="Picture 8" descr="Art of mankind.png"/>
          <p:cNvPicPr>
            <a:picLocks noChangeAspect="1"/>
          </p:cNvPicPr>
          <p:nvPr/>
        </p:nvPicPr>
        <p:blipFill>
          <a:blip r:embed="rId4"/>
          <a:srcRect r="5745" b="50000"/>
          <a:stretch>
            <a:fillRect/>
          </a:stretch>
        </p:blipFill>
        <p:spPr>
          <a:xfrm>
            <a:off x="5994723" y="2236777"/>
            <a:ext cx="2692438" cy="1803281"/>
          </a:xfrm>
          <a:prstGeom prst="rect">
            <a:avLst/>
          </a:prstGeom>
        </p:spPr>
      </p:pic>
      <p:pic>
        <p:nvPicPr>
          <p:cNvPr id="10" name="Picture 9" descr="Art of mankind.png"/>
          <p:cNvPicPr>
            <a:picLocks noChangeAspect="1"/>
          </p:cNvPicPr>
          <p:nvPr/>
        </p:nvPicPr>
        <p:blipFill>
          <a:blip r:embed="rId4"/>
          <a:srcRect t="52000" r="2903"/>
          <a:stretch>
            <a:fillRect/>
          </a:stretch>
        </p:blipFill>
        <p:spPr>
          <a:xfrm>
            <a:off x="439533" y="3130724"/>
            <a:ext cx="2854638" cy="206669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9533" y="5197417"/>
            <a:ext cx="18389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dobe Caslon Pro"/>
                <a:cs typeface="Adobe Caslon Pro"/>
              </a:rPr>
              <a:t>Work featured: Vermilion Glow</a:t>
            </a:r>
            <a:endParaRPr lang="en-US" sz="1000" dirty="0">
              <a:latin typeface="Adobe Caslon Pro"/>
              <a:cs typeface="Adobe Caslon Pro"/>
            </a:endParaRPr>
          </a:p>
        </p:txBody>
      </p:sp>
      <p:pic>
        <p:nvPicPr>
          <p:cNvPr id="13" name="Picture 12" descr="Vermilion Glow .jpg"/>
          <p:cNvPicPr>
            <a:picLocks noChangeAspect="1"/>
          </p:cNvPicPr>
          <p:nvPr/>
        </p:nvPicPr>
        <p:blipFill>
          <a:blip r:embed="rId5">
            <a:lum bright="6000" contrast="3000"/>
          </a:blip>
          <a:stretch>
            <a:fillRect/>
          </a:stretch>
        </p:blipFill>
        <p:spPr>
          <a:xfrm>
            <a:off x="451863" y="5443638"/>
            <a:ext cx="781105" cy="7556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8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67165" y="1859155"/>
            <a:ext cx="2518638" cy="1277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latin typeface="Adobe Caslon Pro"/>
                <a:cs typeface="Adobe Caslon Pro"/>
              </a:rPr>
              <a:t>2009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r>
              <a:rPr lang="en-US" sz="1100" dirty="0" smtClean="0">
                <a:latin typeface="Adobe Caslon Pro"/>
                <a:cs typeface="Adobe Caslon Pro"/>
              </a:rPr>
              <a:t>Included in English GCSE Syllabus, Art</a:t>
            </a:r>
          </a:p>
          <a:p>
            <a:r>
              <a:rPr lang="en-US" sz="1100" dirty="0" smtClean="0">
                <a:latin typeface="Adobe Caslon Pro"/>
                <a:cs typeface="Adobe Caslon Pro"/>
              </a:rPr>
              <a:t>&amp; Design</a:t>
            </a:r>
          </a:p>
          <a:p>
            <a:endParaRPr lang="en-US" sz="1100" dirty="0" smtClean="0">
              <a:latin typeface="Adobe Caslon Pro"/>
              <a:cs typeface="Adobe Caslon Pro"/>
            </a:endParaRPr>
          </a:p>
          <a:p>
            <a:r>
              <a:rPr lang="en-US" sz="1100" dirty="0" smtClean="0">
                <a:latin typeface="Adobe Caslon Pro"/>
                <a:cs typeface="Adobe Caslon Pro"/>
              </a:rPr>
              <a:t>(CAN’T FIND ANY EVIDENCE</a:t>
            </a:r>
          </a:p>
          <a:p>
            <a:r>
              <a:rPr lang="en-US" sz="1100" dirty="0" smtClean="0">
                <a:latin typeface="Adobe Caslon Pro"/>
                <a:cs typeface="Adobe Caslon Pro"/>
              </a:rPr>
              <a:t>DON’T INCLUDE ?)</a:t>
            </a:r>
            <a:endParaRPr lang="en-US" sz="1100" dirty="0">
              <a:latin typeface="Adobe Caslon Pro"/>
              <a:cs typeface="Adobe Casl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2765</TotalTime>
  <Words>2078</Words>
  <Application>Microsoft Macintosh PowerPoint</Application>
  <PresentationFormat>On-screen Show (4:3)</PresentationFormat>
  <Paragraphs>346</Paragraphs>
  <Slides>21</Slides>
  <Notes>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 Barker</dc:creator>
  <cp:lastModifiedBy>Jo Barker</cp:lastModifiedBy>
  <cp:revision>49</cp:revision>
  <dcterms:created xsi:type="dcterms:W3CDTF">2013-10-23T15:43:37Z</dcterms:created>
  <dcterms:modified xsi:type="dcterms:W3CDTF">2013-10-23T15:52:01Z</dcterms:modified>
</cp:coreProperties>
</file>