
<file path=[Content_Types].xml><?xml version="1.0" encoding="utf-8"?>
<Types xmlns="http://schemas.openxmlformats.org/package/2006/content-types">
  <Override PartName="/ppt/slideLayouts/slideLayout8.xml" ContentType="application/vnd.openxmlformats-officedocument.presentationml.slideLayout+xml"/>
  <Override PartName="/ppt/slides/slide22.xml" ContentType="application/vnd.openxmlformats-officedocument.presentationml.slide+xml"/>
  <Override PartName="/ppt/slides/slide2.xml" ContentType="application/vnd.openxmlformats-officedocument.presentationml.slide+xml"/>
  <Override PartName="/docProps/app.xml" ContentType="application/vnd.openxmlformats-officedocument.extended-properties+xml"/>
  <Override PartName="/ppt/slides/slide11.xml" ContentType="application/vnd.openxmlformats-officedocument.presentationml.slide+xml"/>
  <Override PartName="/ppt/slides/slide18.xml" ContentType="application/vnd.openxmlformats-officedocument.presentationml.slide+xml"/>
  <Override PartName="/ppt/slideLayouts/slideLayout3.xml" ContentType="application/vnd.openxmlformats-officedocument.presentationml.slideLayout+xml"/>
  <Override PartName="/ppt/slides/slide21.xml" ContentType="application/vnd.openxmlformats-officedocument.presentationml.slide+xml"/>
  <Override PartName="/ppt/slideLayouts/slideLayout5.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s/slide1.xml" ContentType="application/vnd.openxmlformats-officedocument.presentationml.slide+xml"/>
  <Override PartName="/ppt/tableStyles.xml" ContentType="application/vnd.openxmlformats-officedocument.presentationml.tableStyles+xml"/>
  <Default Extension="xml" ContentType="application/xml"/>
  <Override PartName="/ppt/slides/slide7.xml" ContentType="application/vnd.openxmlformats-officedocument.presentationml.slide+xml"/>
  <Override PartName="/ppt/viewProps.xml" ContentType="application/vnd.openxmlformats-officedocument.presentationml.viewProps+xml"/>
  <Override PartName="/ppt/slideMasters/slideMaster1.xml" ContentType="application/vnd.openxmlformats-officedocument.presentationml.slideMaster+xml"/>
  <Override PartName="/ppt/slides/slide13.xml" ContentType="application/vnd.openxmlformats-officedocument.presentationml.slide+xml"/>
  <Override PartName="/ppt/slides/slide14.xml" ContentType="application/vnd.openxmlformats-officedocument.presentationml.slide+xml"/>
  <Override PartName="/ppt/slides/slide20.xml" ContentType="application/vnd.openxmlformats-officedocument.presentationml.slide+xml"/>
  <Override PartName="/ppt/slides/slide17.xml" ContentType="application/vnd.openxmlformats-officedocument.presentationml.slide+xml"/>
  <Override PartName="/ppt/slideLayouts/slideLayout4.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theme/theme1.xml" ContentType="application/vnd.openxmlformats-officedocument.theme+xml"/>
  <Override PartName="/ppt/slideLayouts/slideLayout6.xml" ContentType="application/vnd.openxmlformats-officedocument.presentationml.slideLayout+xml"/>
  <Default Extension="emf" ContentType="image/x-emf"/>
  <Override PartName="/ppt/presentation.xml" ContentType="application/vnd.openxmlformats-officedocument.presentationml.presentation.main+xml"/>
  <Override PartName="/ppt/slides/slide5.xml" ContentType="application/vnd.openxmlformats-officedocument.presentationml.slide+xml"/>
  <Override PartName="/ppt/slides/slide10.xml" ContentType="application/vnd.openxmlformats-officedocument.presentationml.slide+xml"/>
  <Override PartName="/ppt/slideLayouts/slideLayout7.xml" ContentType="application/vnd.openxmlformats-officedocument.presentationml.slideLayout+xml"/>
  <Override PartName="/ppt/presProps.xml" ContentType="application/vnd.openxmlformats-officedocument.presentationml.presProps+xml"/>
  <Default Extension="jpeg" ContentType="image/jpeg"/>
  <Default Extension="png" ContentType="image/png"/>
  <Override PartName="/ppt/slides/slide3.xml" ContentType="application/vnd.openxmlformats-officedocument.presentationml.slide+xml"/>
  <Override PartName="/ppt/slides/slide4.xml" ContentType="application/vnd.openxmlformats-officedocument.presentationml.slide+xml"/>
  <Default Extension="tiff" ContentType="image/tiff"/>
  <Override PartName="/ppt/slideLayouts/slideLayout11.xml" ContentType="application/vnd.openxmlformats-officedocument.presentationml.slideLayout+xml"/>
  <Override PartName="/docProps/core.xml" ContentType="application/vnd.openxmlformats-package.core-properties+xml"/>
  <Override PartName="/ppt/slides/slide8.xml" ContentType="application/vnd.openxmlformats-officedocument.presentationml.slide+xml"/>
  <Override PartName="/ppt/slides/slide15.xml" ContentType="application/vnd.openxmlformats-officedocument.presentationml.slide+xml"/>
  <Default Extension="bin" ContentType="application/vnd.openxmlformats-officedocument.presentationml.printerSettings"/>
  <Default Extension="rels" ContentType="application/vnd.openxmlformats-package.relationships+xml"/>
  <Override PartName="/ppt/slides/slide9.xml" ContentType="application/vnd.openxmlformats-officedocument.presentationml.slide+xml"/>
  <Override PartName="/ppt/slides/slide6.xml" ContentType="application/vnd.openxmlformats-officedocument.presentationml.slide+xml"/>
  <Override PartName="/ppt/slides/slide16.xml" ContentType="application/vnd.openxmlformats-officedocument.presentationml.slide+xml"/>
  <Default Extension="pdf" ContentType="application/pdf"/>
  <Override PartName="/ppt/slides/slide19.xml" ContentType="application/vnd.openxmlformats-officedocument.presentationml.slide+xml"/>
  <Override PartName="/ppt/slides/slide12.xml" ContentType="application/vnd.openxmlformats-officedocument.presentationml.slide+xml"/>
</Types>
</file>

<file path=_rels/.rels><?xml version="1.0" encoding="UTF-8" standalone="yes"?>
<Relationships xmlns="http://schemas.openxmlformats.org/package/2006/relationships"><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r:id="rId1"/>
  </p:sldMasterIdLst>
  <p:sldIdLst>
    <p:sldId id="256" r:id="rId2"/>
    <p:sldId id="257" r:id="rId3"/>
    <p:sldId id="265" r:id="rId4"/>
    <p:sldId id="266" r:id="rId5"/>
    <p:sldId id="267" r:id="rId6"/>
    <p:sldId id="269" r:id="rId7"/>
    <p:sldId id="270" r:id="rId8"/>
    <p:sldId id="271" r:id="rId9"/>
    <p:sldId id="268" r:id="rId10"/>
    <p:sldId id="272" r:id="rId11"/>
    <p:sldId id="273" r:id="rId12"/>
    <p:sldId id="274" r:id="rId13"/>
    <p:sldId id="276" r:id="rId14"/>
    <p:sldId id="280" r:id="rId15"/>
    <p:sldId id="281" r:id="rId16"/>
    <p:sldId id="283" r:id="rId17"/>
    <p:sldId id="258" r:id="rId18"/>
    <p:sldId id="262" r:id="rId19"/>
    <p:sldId id="277" r:id="rId20"/>
    <p:sldId id="279" r:id="rId21"/>
    <p:sldId id="259" r:id="rId22"/>
    <p:sldId id="261" r:id="rId2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lrMru>
    <a:srgbClr val="C40812"/>
    <a:srgbClr val="12E824"/>
    <a:srgbClr val="858D04"/>
  </p:clrMru>
  <p:extLst>
    <p:ext uri="{E76CE94A-603C-4142-B9EB-6D1370010A27}">
      <p14:discardImageEditData xmlns:p14="http://schemas.microsoft.com/office/powerpoint/2010/main" xmlns:p="http://schemas.openxmlformats.org/presentationml/2006/main" xmlns:r="http://schemas.openxmlformats.org/officeDocument/2006/relationships" xmlns:a="http://schemas.openxmlformats.org/drawingml/2006/main" xmlns="" val="0"/>
    </p:ext>
    <p:ext uri="{D31A062A-798A-4329-ABDD-BBA856620510}">
      <p14:defaultImageDpi xmlns:p14="http://schemas.microsoft.com/office/powerpoint/2010/main" xmlns:p="http://schemas.openxmlformats.org/presentationml/2006/main" xmlns:r="http://schemas.openxmlformats.org/officeDocument/2006/relationships" xmlns:a="http://schemas.openxmlformats.org/drawingml/2006/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showOutlineIcons="0">
    <p:restoredLeft sz="15620"/>
    <p:restoredTop sz="94660"/>
  </p:normalViewPr>
  <p:slideViewPr>
    <p:cSldViewPr snapToGrid="0" snapToObjects="1">
      <p:cViewPr varScale="1">
        <p:scale>
          <a:sx n="111" d="100"/>
          <a:sy n="111" d="100"/>
        </p:scale>
        <p:origin x="-816" y="-10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7" Type="http://schemas.openxmlformats.org/officeDocument/2006/relationships/slide" Target="slides/slide6.xml"/><Relationship Id="rId1" Type="http://schemas.openxmlformats.org/officeDocument/2006/relationships/slideMaster" Target="slideMasters/slideMaster1.xml"/><Relationship Id="rId24" Type="http://schemas.openxmlformats.org/officeDocument/2006/relationships/printerSettings" Target="printerSettings/printerSettings1.bin"/><Relationship Id="rId25" Type="http://schemas.openxmlformats.org/officeDocument/2006/relationships/presProps" Target="presProps.xml"/><Relationship Id="rId8" Type="http://schemas.openxmlformats.org/officeDocument/2006/relationships/slide" Target="slides/slide7.xml"/><Relationship Id="rId13" Type="http://schemas.openxmlformats.org/officeDocument/2006/relationships/slide" Target="slides/slide12.xml"/><Relationship Id="rId10" Type="http://schemas.openxmlformats.org/officeDocument/2006/relationships/slide" Target="slides/slide9.xml"/><Relationship Id="rId12" Type="http://schemas.openxmlformats.org/officeDocument/2006/relationships/slide" Target="slides/slide11.xml"/><Relationship Id="rId17" Type="http://schemas.openxmlformats.org/officeDocument/2006/relationships/slide" Target="slides/slide16.xml"/><Relationship Id="rId9" Type="http://schemas.openxmlformats.org/officeDocument/2006/relationships/slide" Target="slides/slide8.xml"/><Relationship Id="rId18" Type="http://schemas.openxmlformats.org/officeDocument/2006/relationships/slide" Target="slides/slide17.xml"/><Relationship Id="rId3" Type="http://schemas.openxmlformats.org/officeDocument/2006/relationships/slide" Target="slides/slide2.xml"/><Relationship Id="rId27" Type="http://schemas.openxmlformats.org/officeDocument/2006/relationships/theme" Target="theme/theme1.xml"/><Relationship Id="rId14" Type="http://schemas.openxmlformats.org/officeDocument/2006/relationships/slide" Target="slides/slide13.xml"/><Relationship Id="rId23" Type="http://schemas.openxmlformats.org/officeDocument/2006/relationships/slide" Target="slides/slide22.xml"/><Relationship Id="rId4" Type="http://schemas.openxmlformats.org/officeDocument/2006/relationships/slide" Target="slides/slide3.xml"/><Relationship Id="rId28" Type="http://schemas.openxmlformats.org/officeDocument/2006/relationships/tableStyles" Target="tableStyles.xml"/><Relationship Id="rId26" Type="http://schemas.openxmlformats.org/officeDocument/2006/relationships/viewProps" Target="viewProps.xml"/><Relationship Id="rId11" Type="http://schemas.openxmlformats.org/officeDocument/2006/relationships/slide" Target="slides/slide10.xml"/><Relationship Id="rId6" Type="http://schemas.openxmlformats.org/officeDocument/2006/relationships/slide" Target="slides/slide5.xml"/><Relationship Id="rId16" Type="http://schemas.openxmlformats.org/officeDocument/2006/relationships/slide" Target="slides/slide15.xml"/><Relationship Id="rId5" Type="http://schemas.openxmlformats.org/officeDocument/2006/relationships/slide" Target="slides/slide4.xml"/><Relationship Id="rId15" Type="http://schemas.openxmlformats.org/officeDocument/2006/relationships/slide" Target="slides/slide14.xml"/><Relationship Id="rId19" Type="http://schemas.openxmlformats.org/officeDocument/2006/relationships/slide" Target="slides/slide18.xml"/><Relationship Id="rId20" Type="http://schemas.openxmlformats.org/officeDocument/2006/relationships/slide" Target="slides/slide19.xml"/><Relationship Id="rId22" Type="http://schemas.openxmlformats.org/officeDocument/2006/relationships/slide" Target="slides/slide21.xml"/><Relationship Id="rId21" Type="http://schemas.openxmlformats.org/officeDocument/2006/relationships/slide" Target="slides/slide20.xml"/><Relationship Id="rId2" Type="http://schemas.openxmlformats.org/officeDocument/2006/relationships/slide" Target="slides/slid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GB"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smtClean="0"/>
              <a:t>Click to edit Master subtitle style</a:t>
            </a:r>
            <a:endParaRPr lang="en-US"/>
          </a:p>
        </p:txBody>
      </p:sp>
      <p:sp>
        <p:nvSpPr>
          <p:cNvPr id="4" name="Date Placeholder 3"/>
          <p:cNvSpPr>
            <a:spLocks noGrp="1"/>
          </p:cNvSpPr>
          <p:nvPr>
            <p:ph type="dt" sz="half" idx="10"/>
          </p:nvPr>
        </p:nvSpPr>
        <p:spPr/>
        <p:txBody>
          <a:bodyPr/>
          <a:lstStyle/>
          <a:p>
            <a:fld id="{E02E87FB-9CE0-D34A-A5C9-56EEC1E47E14}" type="datetimeFigureOut">
              <a:rPr lang="en-US" smtClean="0"/>
              <a:pPr/>
              <a:t>7/17/13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idx="1"/>
          </p:nvPr>
        </p:nvSpPr>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E02E87FB-9CE0-D34A-A5C9-56EEC1E47E14}" type="datetimeFigureOut">
              <a:rPr lang="en-US" smtClean="0"/>
              <a:pPr/>
              <a:t>7/17/13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smtClean="0"/>
              <a:t>Click to edit Master text styles</a:t>
            </a:r>
          </a:p>
        </p:txBody>
      </p:sp>
      <p:sp>
        <p:nvSpPr>
          <p:cNvPr id="4" name="Date Placeholder 3"/>
          <p:cNvSpPr>
            <a:spLocks noGrp="1"/>
          </p:cNvSpPr>
          <p:nvPr>
            <p:ph type="dt" sz="half" idx="10"/>
          </p:nvPr>
        </p:nvSpPr>
        <p:spPr/>
        <p:txBody>
          <a:bodyPr/>
          <a:lstStyle/>
          <a:p>
            <a:fld id="{E02E87FB-9CE0-D34A-A5C9-56EEC1E47E14}" type="datetimeFigureOut">
              <a:rPr lang="en-US" smtClean="0"/>
              <a:pPr/>
              <a:t>7/17/13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Date Placeholder 4"/>
          <p:cNvSpPr>
            <a:spLocks noGrp="1"/>
          </p:cNvSpPr>
          <p:nvPr>
            <p:ph type="dt" sz="half" idx="10"/>
          </p:nvPr>
        </p:nvSpPr>
        <p:spPr/>
        <p:txBody>
          <a:bodyPr/>
          <a:lstStyle/>
          <a:p>
            <a:fld id="{E02E87FB-9CE0-D34A-A5C9-56EEC1E47E14}" type="datetimeFigureOut">
              <a:rPr lang="en-US" smtClean="0"/>
              <a:pPr/>
              <a:t>7/17/13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7" name="Date Placeholder 6"/>
          <p:cNvSpPr>
            <a:spLocks noGrp="1"/>
          </p:cNvSpPr>
          <p:nvPr>
            <p:ph type="dt" sz="half" idx="10"/>
          </p:nvPr>
        </p:nvSpPr>
        <p:spPr/>
        <p:txBody>
          <a:bodyPr/>
          <a:lstStyle/>
          <a:p>
            <a:fld id="{E02E87FB-9CE0-D34A-A5C9-56EEC1E47E14}" type="datetimeFigureOut">
              <a:rPr lang="en-US" smtClean="0"/>
              <a:pPr/>
              <a:t>7/17/13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E02E87FB-9CE0-D34A-A5C9-56EEC1E47E14}" type="datetimeFigureOut">
              <a:rPr lang="en-US" smtClean="0"/>
              <a:pPr/>
              <a:t>7/17/13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02E87FB-9CE0-D34A-A5C9-56EEC1E47E14}" type="datetimeFigureOut">
              <a:rPr lang="en-US" smtClean="0"/>
              <a:pPr/>
              <a:t>7/17/13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E02E87FB-9CE0-D34A-A5C9-56EEC1E47E14}" type="datetimeFigureOut">
              <a:rPr lang="en-US" smtClean="0"/>
              <a:pPr/>
              <a:t>7/17/13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E02E87FB-9CE0-D34A-A5C9-56EEC1E47E14}" type="datetimeFigureOut">
              <a:rPr lang="en-US" smtClean="0"/>
              <a:pPr/>
              <a:t>7/17/13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E02E87FB-9CE0-D34A-A5C9-56EEC1E47E14}" type="datetimeFigureOut">
              <a:rPr lang="en-US" smtClean="0"/>
              <a:pPr/>
              <a:t>7/17/13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GB"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E02E87FB-9CE0-D34A-A5C9-56EEC1E47E14}" type="datetimeFigureOut">
              <a:rPr lang="en-US" smtClean="0"/>
              <a:pPr/>
              <a:t>7/17/13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4" Type="http://schemas.openxmlformats.org/officeDocument/2006/relationships/slideLayout" Target="../slideLayouts/slideLayout4.xml"/><Relationship Id="rId10" Type="http://schemas.openxmlformats.org/officeDocument/2006/relationships/slideLayout" Target="../slideLayouts/slideLayout10.xml"/><Relationship Id="rId5" Type="http://schemas.openxmlformats.org/officeDocument/2006/relationships/slideLayout" Target="../slideLayouts/slideLayout5.xml"/><Relationship Id="rId7" Type="http://schemas.openxmlformats.org/officeDocument/2006/relationships/slideLayout" Target="../slideLayouts/slideLayout7.xml"/><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9" Type="http://schemas.openxmlformats.org/officeDocument/2006/relationships/slideLayout" Target="../slideLayouts/slideLayout9.xml"/><Relationship Id="rId3" Type="http://schemas.openxmlformats.org/officeDocument/2006/relationships/slideLayout" Target="../slideLayouts/slideLayout3.xml"/><Relationship Id="rId6"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GB"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02E87FB-9CE0-D34A-A5C9-56EEC1E47E14}" type="datetimeFigureOut">
              <a:rPr lang="en-US" smtClean="0"/>
              <a:pPr/>
              <a:t>7/17/13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4542F13-227B-6745-9733-B18C60D6160C}"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r:id="rId1"/>
    <p:sldLayoutId r:id="rId2"/>
    <p:sldLayoutId r:id="rId3"/>
    <p:sldLayoutId r:id="rId4"/>
    <p:sldLayoutId r:id="rId5"/>
    <p:sldLayoutId r:id="rId6"/>
    <p:sldLayoutId r:id="rId7"/>
    <p:sldLayoutId r:id="rId8"/>
    <p:sldLayoutId r:id="rId9"/>
    <p:sldLayoutId r:id="rId10"/>
    <p:sldLayoutId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emf"/><Relationship Id="rId3" Type="http://schemas.openxmlformats.org/officeDocument/2006/relationships/image" Target="../media/image2.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3.emf"/><Relationship Id="rId3" Type="http://schemas.openxmlformats.org/officeDocument/2006/relationships/image" Target="../media/image4.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3" Type="http://schemas.openxmlformats.org/officeDocument/2006/relationships/image" Target="../media/image9.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4.tiff"/><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5.tiff"/><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4" Type="http://schemas.openxmlformats.org/officeDocument/2006/relationships/image" Target="../media/image18.tiff"/><Relationship Id="rId1" Type="http://schemas.openxmlformats.org/officeDocument/2006/relationships/slideLayout" Target="../slideLayouts/slideLayout7.xml"/><Relationship Id="rId2" Type="http://schemas.openxmlformats.org/officeDocument/2006/relationships/image" Target="../media/image16.tiff"/><Relationship Id="rId3" Type="http://schemas.openxmlformats.org/officeDocument/2006/relationships/image" Target="../media/image17.tiff"/></Relationships>
</file>

<file path=ppt/slides/_rels/slide16.xml.rels><?xml version="1.0" encoding="UTF-8" standalone="yes"?>
<Relationships xmlns="http://schemas.openxmlformats.org/package/2006/relationships"><Relationship Id="rId4" Type="http://schemas.openxmlformats.org/officeDocument/2006/relationships/image" Target="../media/image21.png"/><Relationship Id="rId1" Type="http://schemas.openxmlformats.org/officeDocument/2006/relationships/slideLayout" Target="../slideLayouts/slideLayout7.xml"/><Relationship Id="rId2" Type="http://schemas.openxmlformats.org/officeDocument/2006/relationships/image" Target="../media/image19.tiff"/><Relationship Id="rId3" Type="http://schemas.openxmlformats.org/officeDocument/2006/relationships/image" Target="../media/image20.pdf"/></Relationships>
</file>

<file path=ppt/slides/_rels/slide17.xml.rels><?xml version="1.0" encoding="UTF-8" standalone="yes"?>
<Relationships xmlns="http://schemas.openxmlformats.org/package/2006/relationships"><Relationship Id="rId2" Type="http://schemas.openxmlformats.org/officeDocument/2006/relationships/image" Target="../media/image22.emf"/><Relationship Id="rId3" Type="http://schemas.openxmlformats.org/officeDocument/2006/relationships/image" Target="../media/image6.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3.emf"/><Relationship Id="rId3" Type="http://schemas.openxmlformats.org/officeDocument/2006/relationships/image" Target="../media/image9.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3.emf"/><Relationship Id="rId3" Type="http://schemas.openxmlformats.org/officeDocument/2006/relationships/image" Target="../media/image24.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5.emf"/><Relationship Id="rId3" Type="http://schemas.openxmlformats.org/officeDocument/2006/relationships/image" Target="../media/image26.tiff"/><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5.emf"/><Relationship Id="rId3" Type="http://schemas.openxmlformats.org/officeDocument/2006/relationships/image" Target="../media/image18.tiff"/><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4" Type="http://schemas.openxmlformats.org/officeDocument/2006/relationships/image" Target="../media/image28.pdf"/><Relationship Id="rId1" Type="http://schemas.openxmlformats.org/officeDocument/2006/relationships/slideLayout" Target="../slideLayouts/slideLayout7.xml"/><Relationship Id="rId2" Type="http://schemas.openxmlformats.org/officeDocument/2006/relationships/image" Target="../media/image27.emf"/><Relationship Id="rId3" Type="http://schemas.openxmlformats.org/officeDocument/2006/relationships/hyperlink" Target="https://www.baloise.com/en/mediarelations/pictureservice/baloiseartprize.html" TargetMode="External"/><Relationship Id="rId5" Type="http://schemas.openxmlformats.org/officeDocument/2006/relationships/image" Target="../media/image29.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8" name="Picture 7" descr="S1.pdf"/>
          <p:cNvPicPr>
            <a:picLocks noChangeAspect="1"/>
          </p:cNvPicPr>
          <p:nvPr/>
        </p:nvPicPr>
        <p:blipFill>
          <a:blip r:embed="rId2">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0" y="0"/>
            <a:ext cx="9144000" cy="6858000"/>
          </a:xfrm>
          <a:prstGeom prst="rect">
            <a:avLst/>
          </a:prstGeom>
        </p:spPr>
      </p:pic>
      <p:sp>
        <p:nvSpPr>
          <p:cNvPr id="5" name="Rectangle 4"/>
          <p:cNvSpPr/>
          <p:nvPr/>
        </p:nvSpPr>
        <p:spPr>
          <a:xfrm>
            <a:off x="715628" y="2228671"/>
            <a:ext cx="3176162" cy="1877437"/>
          </a:xfrm>
          <a:prstGeom prst="rect">
            <a:avLst/>
          </a:prstGeom>
        </p:spPr>
        <p:txBody>
          <a:bodyPr wrap="square">
            <a:spAutoFit/>
          </a:bodyPr>
          <a:lstStyle/>
          <a:p>
            <a:r>
              <a:rPr lang="en-US" sz="1600" dirty="0" smtClean="0"/>
              <a:t>"Journey to the Edge of the</a:t>
            </a:r>
            <a:r>
              <a:rPr lang="en-US" sz="1600" dirty="0" smtClean="0"/>
              <a:t> World </a:t>
            </a:r>
            <a:r>
              <a:rPr lang="en-US" sz="1600" dirty="0" smtClean="0"/>
              <a:t>–The New Republic of St </a:t>
            </a:r>
            <a:r>
              <a:rPr lang="en-US" sz="1600" dirty="0" smtClean="0"/>
              <a:t>Kilda”</a:t>
            </a:r>
          </a:p>
          <a:p>
            <a:r>
              <a:rPr lang="en-US" sz="1200" i="1" dirty="0" smtClean="0">
                <a:latin typeface="Adobe Caslon Pro SmBd"/>
                <a:cs typeface="Adobe Caslon Pro SmBd"/>
              </a:rPr>
              <a:t>A large scale sculptural installation exhibited as part of a group show of 6 artists shown in </a:t>
            </a:r>
            <a:r>
              <a:rPr lang="en-US" sz="1200" i="1" dirty="0" err="1" smtClean="0"/>
              <a:t>Kunsthallen</a:t>
            </a:r>
            <a:r>
              <a:rPr lang="en-US" sz="1200" i="1" dirty="0" smtClean="0"/>
              <a:t> </a:t>
            </a:r>
            <a:r>
              <a:rPr lang="en-US" sz="1200" i="1" dirty="0" err="1" smtClean="0"/>
              <a:t>Brandts</a:t>
            </a:r>
            <a:r>
              <a:rPr lang="en-US" sz="1200" i="1" dirty="0" smtClean="0"/>
              <a:t>, Odense, Denmark; </a:t>
            </a:r>
            <a:r>
              <a:rPr lang="en-US" sz="1200" i="1" dirty="0" err="1" smtClean="0"/>
              <a:t>Fuglsang</a:t>
            </a:r>
            <a:r>
              <a:rPr lang="en-US" sz="1200" i="1" dirty="0" smtClean="0"/>
              <a:t> </a:t>
            </a:r>
            <a:r>
              <a:rPr lang="en-US" sz="1200" i="1" dirty="0" err="1" smtClean="0"/>
              <a:t>Kunstmuseum</a:t>
            </a:r>
            <a:r>
              <a:rPr lang="en-US" sz="1200" i="1" dirty="0" smtClean="0"/>
              <a:t>, Lolland, </a:t>
            </a:r>
            <a:r>
              <a:rPr lang="en-US" sz="1200" i="1" dirty="0" smtClean="0"/>
              <a:t>Denmark, </a:t>
            </a:r>
            <a:r>
              <a:rPr lang="en-US" sz="1200" dirty="0" smtClean="0"/>
              <a:t>17/9/09 – 11/4/10, 7/5/10 - 22/8 /</a:t>
            </a:r>
            <a:r>
              <a:rPr lang="en-US" sz="1200" dirty="0" smtClean="0"/>
              <a:t>2010</a:t>
            </a:r>
          </a:p>
          <a:p>
            <a:r>
              <a:rPr lang="en-US" sz="1200" i="1" dirty="0" smtClean="0">
                <a:latin typeface="Adobe Caslon Pro SmBd"/>
                <a:cs typeface="Adobe Caslon Pro SmBd"/>
              </a:rPr>
              <a:t>With accompanying catalogue including commissioned essay</a:t>
            </a:r>
          </a:p>
          <a:p>
            <a:endParaRPr lang="en-US" sz="1600" b="1" dirty="0">
              <a:solidFill>
                <a:srgbClr val="C40812"/>
              </a:solidFill>
              <a:latin typeface="Hypatia Sans Pro"/>
              <a:cs typeface="Hypatia Sans Pro"/>
            </a:endParaRPr>
          </a:p>
        </p:txBody>
      </p:sp>
      <p:sp>
        <p:nvSpPr>
          <p:cNvPr id="7" name="Rectangle 6"/>
          <p:cNvSpPr/>
          <p:nvPr/>
        </p:nvSpPr>
        <p:spPr>
          <a:xfrm>
            <a:off x="715628" y="6076277"/>
            <a:ext cx="1878898" cy="461665"/>
          </a:xfrm>
          <a:prstGeom prst="rect">
            <a:avLst/>
          </a:prstGeom>
        </p:spPr>
        <p:txBody>
          <a:bodyPr wrap="square">
            <a:spAutoFit/>
          </a:bodyPr>
          <a:lstStyle/>
          <a:p>
            <a:r>
              <a:rPr lang="en-US" sz="1200" dirty="0" smtClean="0">
                <a:solidFill>
                  <a:schemeClr val="tx1">
                    <a:lumMod val="75000"/>
                    <a:lumOff val="25000"/>
                  </a:schemeClr>
                </a:solidFill>
                <a:latin typeface="Adobe Caslon Pro Bold"/>
                <a:cs typeface="Adobe Caslon Pro Bold"/>
              </a:rPr>
              <a:t>Submitted by</a:t>
            </a:r>
            <a:r>
              <a:rPr lang="en-US" sz="1200" dirty="0" smtClean="0">
                <a:solidFill>
                  <a:schemeClr val="tx1">
                    <a:lumMod val="75000"/>
                    <a:lumOff val="25000"/>
                  </a:schemeClr>
                </a:solidFill>
                <a:latin typeface="Adobe Caslon Pro Bold"/>
                <a:cs typeface="Adobe Caslon Pro Bold"/>
              </a:rPr>
              <a:t> Ross Sinclair</a:t>
            </a:r>
          </a:p>
          <a:p>
            <a:r>
              <a:rPr lang="en-US" sz="1200" dirty="0" smtClean="0">
                <a:solidFill>
                  <a:schemeClr val="tx1">
                    <a:lumMod val="75000"/>
                    <a:lumOff val="25000"/>
                  </a:schemeClr>
                </a:solidFill>
                <a:latin typeface="Adobe Caslon Pro"/>
                <a:cs typeface="Adobe Caslon Pro"/>
              </a:rPr>
              <a:t>Output No.</a:t>
            </a:r>
            <a:r>
              <a:rPr lang="en-US" sz="1200" dirty="0" smtClean="0">
                <a:solidFill>
                  <a:schemeClr val="tx1">
                    <a:lumMod val="75000"/>
                    <a:lumOff val="25000"/>
                  </a:schemeClr>
                </a:solidFill>
                <a:latin typeface="Adobe Caslon Pro"/>
                <a:cs typeface="Adobe Caslon Pro"/>
              </a:rPr>
              <a:t> 2</a:t>
            </a:r>
            <a:endParaRPr lang="en-US" sz="1200" dirty="0">
              <a:solidFill>
                <a:schemeClr val="tx1">
                  <a:lumMod val="75000"/>
                  <a:lumOff val="25000"/>
                </a:schemeClr>
              </a:solidFill>
              <a:latin typeface="Adobe Caslon Pro"/>
              <a:cs typeface="Adobe Caslon Pro"/>
            </a:endParaRPr>
          </a:p>
        </p:txBody>
      </p:sp>
      <p:pic>
        <p:nvPicPr>
          <p:cNvPr id="9" name="Picture 8" descr="_51E9085.jpg"/>
          <p:cNvPicPr>
            <a:picLocks noChangeAspect="1"/>
          </p:cNvPicPr>
          <p:nvPr/>
        </p:nvPicPr>
        <p:blipFill>
          <a:blip r:embed="rId3"/>
          <a:stretch>
            <a:fillRect/>
          </a:stretch>
        </p:blipFill>
        <p:spPr>
          <a:xfrm>
            <a:off x="4679259" y="2813447"/>
            <a:ext cx="4407540" cy="2937792"/>
          </a:xfrm>
          <a:prstGeom prst="rect">
            <a:avLst/>
          </a:prstGeom>
        </p:spPr>
      </p:pic>
      <p:sp>
        <p:nvSpPr>
          <p:cNvPr id="10" name="TextBox 9"/>
          <p:cNvSpPr txBox="1"/>
          <p:nvPr/>
        </p:nvSpPr>
        <p:spPr>
          <a:xfrm>
            <a:off x="715628" y="4444620"/>
            <a:ext cx="3176162" cy="1754327"/>
          </a:xfrm>
          <a:prstGeom prst="rect">
            <a:avLst/>
          </a:prstGeom>
          <a:noFill/>
        </p:spPr>
        <p:txBody>
          <a:bodyPr wrap="square" rtlCol="0">
            <a:spAutoFit/>
          </a:bodyPr>
          <a:lstStyle/>
          <a:p>
            <a:r>
              <a:rPr lang="en-US" sz="1200" dirty="0" smtClean="0"/>
              <a:t>This project examines the story of the islands of St Kilda, 40 miles off the coast of the Outer Hebrides, inhabited for 2000 years then destroyed in 150 years of contact with the contemporary world. The project re-imagines a number of contrasting and sometimes contradictory  histories, engaging the viewer in a dynamic process of re-construction, using installation films/song/drawing/text.  </a:t>
            </a:r>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10" name="Picture 9" descr="S2.pdf"/>
          <p:cNvPicPr>
            <a:picLocks noChangeAspect="1"/>
          </p:cNvPicPr>
          <p:nvPr/>
        </p:nvPicPr>
        <p:blipFill>
          <a:blip r:embed="rId2">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0" y="0"/>
            <a:ext cx="9144000" cy="6477000"/>
          </a:xfrm>
          <a:prstGeom prst="rect">
            <a:avLst/>
          </a:prstGeom>
        </p:spPr>
      </p:pic>
      <p:sp>
        <p:nvSpPr>
          <p:cNvPr id="5" name="Rectangle 4"/>
          <p:cNvSpPr/>
          <p:nvPr/>
        </p:nvSpPr>
        <p:spPr>
          <a:xfrm>
            <a:off x="439533" y="1874732"/>
            <a:ext cx="2892386" cy="3308598"/>
          </a:xfrm>
          <a:prstGeom prst="rect">
            <a:avLst/>
          </a:prstGeom>
        </p:spPr>
        <p:txBody>
          <a:bodyPr wrap="square">
            <a:spAutoFit/>
          </a:bodyPr>
          <a:lstStyle/>
          <a:p>
            <a:r>
              <a:rPr lang="en-US" sz="1100" dirty="0" smtClean="0"/>
              <a:t>This was a large installation as part of a group show featuring 6 artists Amy Cutler, Bill Burns, </a:t>
            </a:r>
            <a:r>
              <a:rPr lang="en-US" sz="1100" dirty="0" err="1" smtClean="0"/>
              <a:t>Antti</a:t>
            </a:r>
            <a:r>
              <a:rPr lang="en-US" sz="1100" dirty="0" smtClean="0"/>
              <a:t> </a:t>
            </a:r>
            <a:r>
              <a:rPr lang="en-US" sz="1100" dirty="0" err="1" smtClean="0"/>
              <a:t>Laitinen</a:t>
            </a:r>
            <a:r>
              <a:rPr lang="en-US" sz="1100" dirty="0" smtClean="0"/>
              <a:t>, Andreas </a:t>
            </a:r>
            <a:r>
              <a:rPr lang="en-US" sz="1100" dirty="0" err="1" smtClean="0"/>
              <a:t>Shulenburg</a:t>
            </a:r>
            <a:r>
              <a:rPr lang="en-US" sz="1100" dirty="0" smtClean="0"/>
              <a:t>, Tim Silver and Ross Sinclair who have used islands as symbols of our ethical and moral attitudes now and in the past.</a:t>
            </a:r>
            <a:r>
              <a:rPr lang="en-US" sz="1100" dirty="0" smtClean="0"/>
              <a:t> The exhibition  </a:t>
            </a:r>
            <a:r>
              <a:rPr lang="en-US" sz="1100" dirty="0" smtClean="0"/>
              <a:t>was exhibited in two museums in Denmark over the period of a year 2009/10.</a:t>
            </a:r>
            <a:r>
              <a:rPr lang="en-US" sz="1100" dirty="0" smtClean="0"/>
              <a:t> </a:t>
            </a:r>
          </a:p>
          <a:p>
            <a:endParaRPr lang="en-US" sz="1100" dirty="0" smtClean="0"/>
          </a:p>
          <a:p>
            <a:r>
              <a:rPr lang="en-US" sz="1100" dirty="0" smtClean="0"/>
              <a:t>My </a:t>
            </a:r>
            <a:r>
              <a:rPr lang="en-US" sz="1100" dirty="0" smtClean="0"/>
              <a:t>contribution was is a large scale sculptural installation(14x14m) featuring video, sound, text and drawing.</a:t>
            </a:r>
            <a:r>
              <a:rPr lang="en-US" sz="1100" dirty="0" smtClean="0"/>
              <a:t> </a:t>
            </a:r>
          </a:p>
          <a:p>
            <a:r>
              <a:rPr lang="en-US" sz="1100" dirty="0" smtClean="0"/>
              <a:t>The </a:t>
            </a:r>
            <a:r>
              <a:rPr lang="en-US" sz="1100" dirty="0" smtClean="0"/>
              <a:t>exhibition has an accompanying </a:t>
            </a:r>
            <a:r>
              <a:rPr lang="en-US" sz="1100" dirty="0" smtClean="0"/>
              <a:t>book with essay by curator </a:t>
            </a:r>
            <a:r>
              <a:rPr lang="en-US" sz="1100" dirty="0" err="1" smtClean="0"/>
              <a:t>Lene</a:t>
            </a:r>
            <a:r>
              <a:rPr lang="en-US" sz="1100" dirty="0" smtClean="0"/>
              <a:t> </a:t>
            </a:r>
            <a:r>
              <a:rPr lang="en-US" sz="1100" smtClean="0"/>
              <a:t>Burkhard.</a:t>
            </a:r>
            <a:endParaRPr lang="en-US" sz="1100" dirty="0" smtClean="0"/>
          </a:p>
          <a:p>
            <a:r>
              <a:rPr lang="en-US" sz="1100" dirty="0" smtClean="0"/>
              <a:t>Please refer to this</a:t>
            </a:r>
          </a:p>
          <a:p>
            <a:r>
              <a:rPr lang="en-US" sz="1100" dirty="0" smtClean="0"/>
              <a:t> </a:t>
            </a:r>
            <a:r>
              <a:rPr lang="en-US" sz="1100" dirty="0" smtClean="0"/>
              <a:t>(</a:t>
            </a:r>
            <a:r>
              <a:rPr lang="en-US" sz="1100" dirty="0" smtClean="0"/>
              <a:t>144pp </a:t>
            </a:r>
            <a:r>
              <a:rPr lang="en-US" sz="1100" dirty="0" smtClean="0"/>
              <a:t>ISBN : 978-87-7766-094-</a:t>
            </a:r>
            <a:r>
              <a:rPr lang="en-US" sz="1100" dirty="0" smtClean="0"/>
              <a:t>8 – pp13,99-115 essay by </a:t>
            </a:r>
            <a:r>
              <a:rPr lang="en-US" sz="1100" dirty="0" err="1" smtClean="0"/>
              <a:t>L</a:t>
            </a:r>
            <a:r>
              <a:rPr lang="en-US" sz="1100" dirty="0" err="1" smtClean="0"/>
              <a:t>ene</a:t>
            </a:r>
            <a:r>
              <a:rPr lang="en-US" sz="1100" dirty="0" smtClean="0"/>
              <a:t> </a:t>
            </a:r>
            <a:r>
              <a:rPr lang="en-US" sz="1100" dirty="0" err="1" smtClean="0"/>
              <a:t>Burkard</a:t>
            </a:r>
            <a:r>
              <a:rPr lang="en-US" sz="1100" dirty="0" smtClean="0"/>
              <a:t> Danish/English)</a:t>
            </a:r>
          </a:p>
          <a:p>
            <a:endParaRPr lang="en-US" sz="1100" dirty="0" smtClean="0">
              <a:latin typeface="Adobe Caslon Pro"/>
              <a:cs typeface="Adobe Caslon Pro"/>
            </a:endParaRPr>
          </a:p>
          <a:p>
            <a:endParaRPr lang="en-US" sz="1100" dirty="0">
              <a:latin typeface="Adobe Caslon Pro"/>
              <a:cs typeface="Adobe Caslon Pro"/>
            </a:endParaRPr>
          </a:p>
        </p:txBody>
      </p:sp>
      <p:sp>
        <p:nvSpPr>
          <p:cNvPr id="6" name="Rectangle 5"/>
          <p:cNvSpPr/>
          <p:nvPr/>
        </p:nvSpPr>
        <p:spPr>
          <a:xfrm>
            <a:off x="3392092" y="5580404"/>
            <a:ext cx="2397799" cy="369332"/>
          </a:xfrm>
          <a:prstGeom prst="rect">
            <a:avLst/>
          </a:prstGeom>
        </p:spPr>
        <p:txBody>
          <a:bodyPr wrap="square">
            <a:spAutoFit/>
          </a:bodyPr>
          <a:lstStyle/>
          <a:p>
            <a:r>
              <a:rPr lang="en-US" sz="900" dirty="0" smtClean="0">
                <a:solidFill>
                  <a:schemeClr val="bg1"/>
                </a:solidFill>
                <a:latin typeface="Book Antiqua"/>
                <a:cs typeface="Book Antiqua"/>
              </a:rPr>
              <a:t>  </a:t>
            </a:r>
            <a:r>
              <a:rPr lang="en-US" sz="900" i="1" dirty="0" smtClean="0">
                <a:solidFill>
                  <a:schemeClr val="bg1"/>
                </a:solidFill>
                <a:latin typeface="Book Antiqua"/>
                <a:cs typeface="Book Antiqua"/>
              </a:rPr>
              <a:t> "</a:t>
            </a:r>
            <a:r>
              <a:rPr lang="en-US" sz="900" i="1" dirty="0" smtClean="0">
                <a:solidFill>
                  <a:schemeClr val="bg1"/>
                </a:solidFill>
                <a:latin typeface="Book Antiqua"/>
                <a:cs typeface="Book Antiqua"/>
              </a:rPr>
              <a:t>Journey to the Edge of the World </a:t>
            </a:r>
            <a:r>
              <a:rPr lang="en-US" sz="900" i="1" dirty="0" smtClean="0">
                <a:solidFill>
                  <a:schemeClr val="bg1"/>
                </a:solidFill>
                <a:latin typeface="Book Antiqua"/>
                <a:cs typeface="Book Antiqua"/>
              </a:rPr>
              <a:t>–</a:t>
            </a:r>
          </a:p>
          <a:p>
            <a:r>
              <a:rPr lang="en-US" sz="900" i="1" dirty="0" smtClean="0">
                <a:solidFill>
                  <a:schemeClr val="bg1"/>
                </a:solidFill>
                <a:latin typeface="Book Antiqua"/>
                <a:cs typeface="Book Antiqua"/>
              </a:rPr>
              <a:t>     The </a:t>
            </a:r>
            <a:r>
              <a:rPr lang="en-US" sz="900" i="1" dirty="0" smtClean="0">
                <a:solidFill>
                  <a:schemeClr val="bg1"/>
                </a:solidFill>
                <a:latin typeface="Book Antiqua"/>
                <a:cs typeface="Book Antiqua"/>
              </a:rPr>
              <a:t>New Republic of St Kilda”</a:t>
            </a:r>
          </a:p>
        </p:txBody>
      </p:sp>
      <p:sp>
        <p:nvSpPr>
          <p:cNvPr id="7" name="TextBox 6"/>
          <p:cNvSpPr txBox="1"/>
          <p:nvPr/>
        </p:nvSpPr>
        <p:spPr>
          <a:xfrm>
            <a:off x="6158587" y="1256216"/>
            <a:ext cx="2703768" cy="400110"/>
          </a:xfrm>
          <a:prstGeom prst="rect">
            <a:avLst/>
          </a:prstGeom>
          <a:noFill/>
        </p:spPr>
        <p:txBody>
          <a:bodyPr wrap="square" rtlCol="0">
            <a:spAutoFit/>
          </a:bodyPr>
          <a:lstStyle/>
          <a:p>
            <a:pPr algn="r"/>
            <a:r>
              <a:rPr lang="en-US" sz="1000" dirty="0" smtClean="0"/>
              <a:t>"Journey to the Edge of the world –The New Republic of St Kilda"</a:t>
            </a:r>
            <a:endParaRPr lang="en-US" sz="1000" dirty="0">
              <a:latin typeface="Adobe Caslon Pro Bold Italic"/>
              <a:cs typeface="Adobe Caslon Pro Bold Italic"/>
            </a:endParaRPr>
          </a:p>
        </p:txBody>
      </p:sp>
      <p:sp>
        <p:nvSpPr>
          <p:cNvPr id="8" name="TextBox 7"/>
          <p:cNvSpPr txBox="1"/>
          <p:nvPr/>
        </p:nvSpPr>
        <p:spPr>
          <a:xfrm>
            <a:off x="6158587" y="1930370"/>
            <a:ext cx="2703768" cy="246221"/>
          </a:xfrm>
          <a:prstGeom prst="rect">
            <a:avLst/>
          </a:prstGeom>
          <a:noFill/>
        </p:spPr>
        <p:txBody>
          <a:bodyPr wrap="square" rtlCol="0">
            <a:spAutoFit/>
          </a:bodyPr>
          <a:lstStyle/>
          <a:p>
            <a:pPr algn="r"/>
            <a:r>
              <a:rPr lang="en-US" sz="1000" dirty="0" smtClean="0">
                <a:latin typeface="Adobe Caslon Pro Bold Italic"/>
                <a:cs typeface="Adobe Caslon Pro Bold Italic"/>
              </a:rPr>
              <a:t>2</a:t>
            </a:r>
            <a:endParaRPr lang="en-US" sz="1000" dirty="0">
              <a:latin typeface="Adobe Caslon Pro Bold Italic"/>
              <a:cs typeface="Adobe Caslon Pro Bold Italic"/>
            </a:endParaRPr>
          </a:p>
        </p:txBody>
      </p:sp>
      <p:sp>
        <p:nvSpPr>
          <p:cNvPr id="9" name="TextBox 8"/>
          <p:cNvSpPr txBox="1"/>
          <p:nvPr/>
        </p:nvSpPr>
        <p:spPr>
          <a:xfrm>
            <a:off x="6158587" y="2499801"/>
            <a:ext cx="2703768" cy="246221"/>
          </a:xfrm>
          <a:prstGeom prst="rect">
            <a:avLst/>
          </a:prstGeom>
          <a:noFill/>
        </p:spPr>
        <p:txBody>
          <a:bodyPr wrap="square" rtlCol="0">
            <a:spAutoFit/>
          </a:bodyPr>
          <a:lstStyle/>
          <a:p>
            <a:pPr algn="r"/>
            <a:r>
              <a:rPr lang="en-US" sz="1000" dirty="0" smtClean="0">
                <a:latin typeface="Adobe Caslon Pro Bold Italic"/>
                <a:cs typeface="Adobe Caslon Pro Bold Italic"/>
              </a:rPr>
              <a:t>Ross Sinclair</a:t>
            </a:r>
            <a:endParaRPr lang="en-US" sz="1000" dirty="0">
              <a:latin typeface="Adobe Caslon Pro Bold Italic"/>
              <a:cs typeface="Adobe Caslon Pro Bold Italic"/>
            </a:endParaRPr>
          </a:p>
        </p:txBody>
      </p:sp>
      <p:pic>
        <p:nvPicPr>
          <p:cNvPr id="12" name="Picture 11" descr="_51E9861.jpg"/>
          <p:cNvPicPr>
            <a:picLocks noChangeAspect="1"/>
          </p:cNvPicPr>
          <p:nvPr/>
        </p:nvPicPr>
        <p:blipFill>
          <a:blip r:embed="rId3"/>
          <a:stretch>
            <a:fillRect/>
          </a:stretch>
        </p:blipFill>
        <p:spPr>
          <a:xfrm>
            <a:off x="3575310" y="2746022"/>
            <a:ext cx="4095780" cy="2729991"/>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Picture 1" descr="_51E9861.jpg"/>
          <p:cNvPicPr>
            <a:picLocks noChangeAspect="1"/>
          </p:cNvPicPr>
          <p:nvPr/>
        </p:nvPicPr>
        <p:blipFill>
          <a:blip r:embed="rId2"/>
          <a:stretch>
            <a:fillRect/>
          </a:stretch>
        </p:blipFill>
        <p:spPr>
          <a:xfrm>
            <a:off x="0" y="381590"/>
            <a:ext cx="9144000" cy="609482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Picture 1" descr="_51E9854.jpg"/>
          <p:cNvPicPr>
            <a:picLocks noChangeAspect="1"/>
          </p:cNvPicPr>
          <p:nvPr/>
        </p:nvPicPr>
        <p:blipFill>
          <a:blip r:embed="rId2"/>
          <a:stretch>
            <a:fillRect/>
          </a:stretch>
        </p:blipFill>
        <p:spPr>
          <a:xfrm>
            <a:off x="0" y="381590"/>
            <a:ext cx="9144000" cy="609482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Picture 1" descr="_51E9057.jpg"/>
          <p:cNvPicPr>
            <a:picLocks noChangeAspect="1"/>
          </p:cNvPicPr>
          <p:nvPr/>
        </p:nvPicPr>
        <p:blipFill>
          <a:blip r:embed="rId2"/>
          <a:stretch>
            <a:fillRect/>
          </a:stretch>
        </p:blipFill>
        <p:spPr>
          <a:xfrm>
            <a:off x="0" y="381590"/>
            <a:ext cx="9144000" cy="609482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Picture 1" descr="_51E9857.jpg"/>
          <p:cNvPicPr>
            <a:picLocks noChangeAspect="1"/>
          </p:cNvPicPr>
          <p:nvPr/>
        </p:nvPicPr>
        <p:blipFill>
          <a:blip r:embed="rId2"/>
          <a:stretch>
            <a:fillRect/>
          </a:stretch>
        </p:blipFill>
        <p:spPr>
          <a:xfrm>
            <a:off x="0" y="381590"/>
            <a:ext cx="9144000" cy="609482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Picture 1" descr="_51E9027.jpg"/>
          <p:cNvPicPr>
            <a:picLocks noChangeAspect="1"/>
          </p:cNvPicPr>
          <p:nvPr/>
        </p:nvPicPr>
        <p:blipFill>
          <a:blip r:embed="rId2"/>
          <a:stretch>
            <a:fillRect/>
          </a:stretch>
        </p:blipFill>
        <p:spPr>
          <a:xfrm>
            <a:off x="261434" y="514887"/>
            <a:ext cx="3846601" cy="5771018"/>
          </a:xfrm>
          <a:prstGeom prst="rect">
            <a:avLst/>
          </a:prstGeom>
        </p:spPr>
      </p:pic>
      <p:pic>
        <p:nvPicPr>
          <p:cNvPr id="3" name="Picture 2" descr="_51E9149.jpg"/>
          <p:cNvPicPr>
            <a:picLocks noChangeAspect="1"/>
          </p:cNvPicPr>
          <p:nvPr/>
        </p:nvPicPr>
        <p:blipFill>
          <a:blip r:embed="rId3"/>
          <a:stretch>
            <a:fillRect/>
          </a:stretch>
        </p:blipFill>
        <p:spPr>
          <a:xfrm>
            <a:off x="4571999" y="0"/>
            <a:ext cx="4571115" cy="685800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Picture 1" descr="_51E9031.jpg"/>
          <p:cNvPicPr>
            <a:picLocks noChangeAspect="1"/>
          </p:cNvPicPr>
          <p:nvPr/>
        </p:nvPicPr>
        <p:blipFill>
          <a:blip r:embed="rId2"/>
          <a:stretch>
            <a:fillRect/>
          </a:stretch>
        </p:blipFill>
        <p:spPr>
          <a:xfrm>
            <a:off x="2286442" y="0"/>
            <a:ext cx="4571115" cy="685800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Picture 1" descr="_51E9085.jpg"/>
          <p:cNvPicPr>
            <a:picLocks noChangeAspect="1"/>
          </p:cNvPicPr>
          <p:nvPr/>
        </p:nvPicPr>
        <p:blipFill>
          <a:blip r:embed="rId2"/>
          <a:stretch>
            <a:fillRect/>
          </a:stretch>
        </p:blipFill>
        <p:spPr>
          <a:xfrm>
            <a:off x="0" y="381590"/>
            <a:ext cx="9144000" cy="609482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Picture 1" descr="_51E9041.jpg"/>
          <p:cNvPicPr>
            <a:picLocks noChangeAspect="1"/>
          </p:cNvPicPr>
          <p:nvPr/>
        </p:nvPicPr>
        <p:blipFill>
          <a:blip r:embed="rId2"/>
          <a:stretch>
            <a:fillRect/>
          </a:stretch>
        </p:blipFill>
        <p:spPr>
          <a:xfrm>
            <a:off x="0" y="381590"/>
            <a:ext cx="9144000" cy="609482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Picture 1" descr="_51E9051.jpg"/>
          <p:cNvPicPr>
            <a:picLocks noChangeAspect="1"/>
          </p:cNvPicPr>
          <p:nvPr/>
        </p:nvPicPr>
        <p:blipFill>
          <a:blip r:embed="rId2"/>
          <a:stretch>
            <a:fillRect/>
          </a:stretch>
        </p:blipFill>
        <p:spPr>
          <a:xfrm>
            <a:off x="0" y="381590"/>
            <a:ext cx="9144000" cy="609482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Picture 1" descr="_51E9065.jpg"/>
          <p:cNvPicPr>
            <a:picLocks noChangeAspect="1"/>
          </p:cNvPicPr>
          <p:nvPr/>
        </p:nvPicPr>
        <p:blipFill>
          <a:blip r:embed="rId2"/>
          <a:stretch>
            <a:fillRect/>
          </a:stretch>
        </p:blipFill>
        <p:spPr>
          <a:xfrm>
            <a:off x="0" y="381590"/>
            <a:ext cx="9144000" cy="609482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Picture 1" descr="D_048-a:f.tif"/>
          <p:cNvPicPr>
            <a:picLocks noChangeAspect="1"/>
          </p:cNvPicPr>
          <p:nvPr/>
        </p:nvPicPr>
        <p:blipFill>
          <a:blip r:embed="rId2"/>
          <a:stretch>
            <a:fillRect/>
          </a:stretch>
        </p:blipFill>
        <p:spPr>
          <a:xfrm>
            <a:off x="1108098" y="891217"/>
            <a:ext cx="6648713" cy="497640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Picture 1" descr="D_047-a.tif"/>
          <p:cNvPicPr>
            <a:picLocks noChangeAspect="1"/>
          </p:cNvPicPr>
          <p:nvPr/>
        </p:nvPicPr>
        <p:blipFill>
          <a:blip r:embed="rId2"/>
          <a:stretch>
            <a:fillRect/>
          </a:stretch>
        </p:blipFill>
        <p:spPr>
          <a:xfrm>
            <a:off x="1475254" y="734507"/>
            <a:ext cx="6304440" cy="5205119"/>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Picture 1" descr="D_047-b.tif"/>
          <p:cNvPicPr>
            <a:picLocks noChangeAspect="1"/>
          </p:cNvPicPr>
          <p:nvPr/>
        </p:nvPicPr>
        <p:blipFill>
          <a:blip r:embed="rId2"/>
          <a:stretch>
            <a:fillRect/>
          </a:stretch>
        </p:blipFill>
        <p:spPr>
          <a:xfrm>
            <a:off x="205033" y="354946"/>
            <a:ext cx="3552110" cy="2631395"/>
          </a:xfrm>
          <a:prstGeom prst="rect">
            <a:avLst/>
          </a:prstGeom>
        </p:spPr>
      </p:pic>
      <p:pic>
        <p:nvPicPr>
          <p:cNvPr id="3" name="Picture 2" descr="D_048-b:f.tif"/>
          <p:cNvPicPr>
            <a:picLocks noChangeAspect="1"/>
          </p:cNvPicPr>
          <p:nvPr/>
        </p:nvPicPr>
        <p:blipFill>
          <a:blip r:embed="rId3"/>
          <a:stretch>
            <a:fillRect/>
          </a:stretch>
        </p:blipFill>
        <p:spPr>
          <a:xfrm>
            <a:off x="200583" y="3550174"/>
            <a:ext cx="3556560" cy="2307889"/>
          </a:xfrm>
          <a:prstGeom prst="rect">
            <a:avLst/>
          </a:prstGeom>
        </p:spPr>
      </p:pic>
      <p:pic>
        <p:nvPicPr>
          <p:cNvPr id="5" name="Picture 4" descr="D_049-a:f.tif"/>
          <p:cNvPicPr>
            <a:picLocks noChangeAspect="1"/>
          </p:cNvPicPr>
          <p:nvPr/>
        </p:nvPicPr>
        <p:blipFill>
          <a:blip r:embed="rId4"/>
          <a:stretch>
            <a:fillRect/>
          </a:stretch>
        </p:blipFill>
        <p:spPr>
          <a:xfrm>
            <a:off x="4077484" y="354946"/>
            <a:ext cx="5060871" cy="5095943"/>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Picture 1" descr="D_049-b:f.tif"/>
          <p:cNvPicPr>
            <a:picLocks noChangeAspect="1"/>
          </p:cNvPicPr>
          <p:nvPr/>
        </p:nvPicPr>
        <p:blipFill>
          <a:blip r:embed="rId2"/>
          <a:stretch>
            <a:fillRect/>
          </a:stretch>
        </p:blipFill>
        <p:spPr>
          <a:xfrm>
            <a:off x="0" y="721087"/>
            <a:ext cx="4096512" cy="3846576"/>
          </a:xfrm>
          <a:prstGeom prst="rect">
            <a:avLst/>
          </a:prstGeom>
        </p:spPr>
      </p:pic>
      <p:pic>
        <p:nvPicPr>
          <p:cNvPr id="3" name="Picture 2"/>
          <p:cNvPicPr>
            <a:picLocks noChangeAspect="1"/>
          </p:cNvPicPr>
          <p:nvPr/>
        </p:nvPicPr>
        <mc:AlternateContent>
          <mc:Choice xmlns:ma="http://schemas.microsoft.com/office/mac/drawingml/2008/main" Requires="ma">
            <p:blipFill>
              <a:blip r:embed="rId3"/>
              <a:stretch>
                <a:fillRect/>
              </a:stretch>
            </p:blipFill>
          </mc:Choice>
          <mc:Fallback>
            <p:blipFill>
              <a:blip r:embed="rId4"/>
              <a:stretch>
                <a:fillRect/>
              </a:stretch>
            </p:blipFill>
          </mc:Fallback>
        </mc:AlternateContent>
        <p:spPr>
          <a:xfrm>
            <a:off x="3489421" y="721087"/>
            <a:ext cx="5654579" cy="5714101"/>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6" name="Picture 5" descr="S3.pdf"/>
          <p:cNvPicPr>
            <a:picLocks noChangeAspect="1"/>
          </p:cNvPicPr>
          <p:nvPr/>
        </p:nvPicPr>
        <p:blipFill>
          <a:blip r:embed="rId2">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0" y="0"/>
            <a:ext cx="9144000" cy="6477000"/>
          </a:xfrm>
          <a:prstGeom prst="rect">
            <a:avLst/>
          </a:prstGeom>
        </p:spPr>
      </p:pic>
      <p:sp>
        <p:nvSpPr>
          <p:cNvPr id="5" name="Rectangle 4"/>
          <p:cNvSpPr/>
          <p:nvPr/>
        </p:nvSpPr>
        <p:spPr>
          <a:xfrm>
            <a:off x="439533" y="1373030"/>
            <a:ext cx="2892386" cy="5307951"/>
          </a:xfrm>
          <a:prstGeom prst="rect">
            <a:avLst/>
          </a:prstGeom>
        </p:spPr>
        <p:txBody>
          <a:bodyPr wrap="square">
            <a:spAutoFit/>
          </a:bodyPr>
          <a:lstStyle/>
          <a:p>
            <a:r>
              <a:rPr lang="en-US" sz="1100" dirty="0" smtClean="0"/>
              <a:t>The project was first made as a solo exhibition at the </a:t>
            </a:r>
            <a:r>
              <a:rPr lang="en-US" sz="1100" dirty="0" err="1" smtClean="0"/>
              <a:t>Fruitmarket</a:t>
            </a:r>
            <a:r>
              <a:rPr lang="en-US" sz="1100" dirty="0" smtClean="0"/>
              <a:t> Gallery in Edinburgh in 1999</a:t>
            </a:r>
            <a:r>
              <a:rPr lang="en-US" sz="1100" dirty="0" smtClean="0"/>
              <a:t>. Then subsequently exhibited at </a:t>
            </a:r>
            <a:r>
              <a:rPr lang="en-US" sz="1100" dirty="0" err="1" smtClean="0"/>
              <a:t>Aspex</a:t>
            </a:r>
            <a:r>
              <a:rPr lang="en-US" sz="1100" dirty="0" smtClean="0"/>
              <a:t> Gallery in Portsmouth in 2000. A version of the project was shown with my (then) London Gallery </a:t>
            </a:r>
            <a:r>
              <a:rPr lang="en-US" sz="1100" i="1" dirty="0" smtClean="0"/>
              <a:t>The Agency</a:t>
            </a:r>
            <a:r>
              <a:rPr lang="en-US" sz="1100" dirty="0" smtClean="0"/>
              <a:t> in the ‘Statements </a:t>
            </a:r>
            <a:r>
              <a:rPr lang="en-US" sz="1100" dirty="0" err="1" smtClean="0"/>
              <a:t>section’(solo</a:t>
            </a:r>
            <a:r>
              <a:rPr lang="en-US" sz="1100" dirty="0" smtClean="0"/>
              <a:t> presentations) of the Basel Art fair in 2001.</a:t>
            </a:r>
          </a:p>
          <a:p>
            <a:r>
              <a:rPr lang="en-US" sz="1100" dirty="0" smtClean="0"/>
              <a:t>During this showing I was awarded </a:t>
            </a:r>
            <a:r>
              <a:rPr lang="en-US" sz="1100" dirty="0" smtClean="0"/>
              <a:t>of The </a:t>
            </a:r>
            <a:r>
              <a:rPr lang="en-US" sz="1100" dirty="0" err="1" smtClean="0"/>
              <a:t>Baloise</a:t>
            </a:r>
            <a:r>
              <a:rPr lang="en-US" sz="1100" dirty="0" smtClean="0"/>
              <a:t> Art Prize</a:t>
            </a:r>
            <a:r>
              <a:rPr lang="en-US" sz="1100" dirty="0" smtClean="0"/>
              <a:t> which consisted of a money prize(£10,0000) and a purchase of the work by a major museum. Consequently the </a:t>
            </a:r>
            <a:r>
              <a:rPr lang="en-US" sz="1100" dirty="0" smtClean="0"/>
              <a:t>work </a:t>
            </a:r>
            <a:r>
              <a:rPr lang="en-US" sz="1100" dirty="0" smtClean="0"/>
              <a:t>is now  </a:t>
            </a:r>
            <a:r>
              <a:rPr lang="en-US" sz="1100" dirty="0" smtClean="0"/>
              <a:t>owned by Hamburg Kunsthalle</a:t>
            </a:r>
            <a:r>
              <a:rPr lang="en-US" sz="1100" dirty="0" smtClean="0"/>
              <a:t> who purchased it as part of the prize. </a:t>
            </a:r>
          </a:p>
          <a:p>
            <a:r>
              <a:rPr lang="en-US" sz="1100" dirty="0" smtClean="0"/>
              <a:t>In 2009 I was invited </a:t>
            </a:r>
            <a:r>
              <a:rPr lang="en-US" sz="1100" dirty="0" smtClean="0"/>
              <a:t>by curator </a:t>
            </a:r>
            <a:r>
              <a:rPr lang="en-US" sz="1100" dirty="0" err="1" smtClean="0"/>
              <a:t>Lene</a:t>
            </a:r>
            <a:r>
              <a:rPr lang="en-US" sz="1100" dirty="0" smtClean="0"/>
              <a:t> </a:t>
            </a:r>
            <a:r>
              <a:rPr lang="en-US" sz="1100" dirty="0" err="1" smtClean="0"/>
              <a:t>Burkard</a:t>
            </a:r>
            <a:r>
              <a:rPr lang="en-US" sz="1100" dirty="0" smtClean="0"/>
              <a:t> at </a:t>
            </a:r>
            <a:r>
              <a:rPr lang="en-US" sz="1100" dirty="0" err="1" smtClean="0"/>
              <a:t>Kunsthallen</a:t>
            </a:r>
            <a:r>
              <a:rPr lang="en-US" sz="1100" dirty="0" smtClean="0"/>
              <a:t> </a:t>
            </a:r>
            <a:r>
              <a:rPr lang="en-US" sz="1100" dirty="0" err="1" smtClean="0"/>
              <a:t>Brandts</a:t>
            </a:r>
            <a:r>
              <a:rPr lang="en-US" sz="1100" dirty="0" smtClean="0"/>
              <a:t> in Denmark to re-present the work </a:t>
            </a:r>
            <a:r>
              <a:rPr lang="en-US" sz="1100" dirty="0" smtClean="0"/>
              <a:t>for a group show of large scale installation works by 6 artists entitled “I-lands” in 2 Museums in Denmark over the period of a year (9/09 -8/10</a:t>
            </a:r>
            <a:r>
              <a:rPr lang="en-US" sz="1100" dirty="0" smtClean="0"/>
              <a:t>). This involved a complete </a:t>
            </a:r>
            <a:r>
              <a:rPr lang="en-US" sz="1100" dirty="0" smtClean="0"/>
              <a:t>re-</a:t>
            </a:r>
            <a:r>
              <a:rPr lang="en-US" sz="1100" dirty="0" smtClean="0"/>
              <a:t>design in order to </a:t>
            </a:r>
            <a:r>
              <a:rPr lang="en-US" sz="1100" dirty="0" smtClean="0"/>
              <a:t>exhibit this </a:t>
            </a:r>
            <a:r>
              <a:rPr lang="en-US" sz="1100" dirty="0" smtClean="0"/>
              <a:t>work in different spaces, at this moment in time. In addition </a:t>
            </a:r>
            <a:r>
              <a:rPr lang="en-US" sz="1100" dirty="0" smtClean="0"/>
              <a:t>Hamburg Kunsthalle </a:t>
            </a:r>
            <a:r>
              <a:rPr lang="en-US" sz="1100" dirty="0" smtClean="0"/>
              <a:t>decided the work </a:t>
            </a:r>
            <a:r>
              <a:rPr lang="en-US" sz="1100" dirty="0" smtClean="0"/>
              <a:t>was too fragile to loan. As the work is constructed mainly from cardboard boxes built into a series of rooms and viewing areas with drawings text and sound, everything had </a:t>
            </a:r>
            <a:r>
              <a:rPr lang="en-US" sz="1100" dirty="0" smtClean="0"/>
              <a:t>to be re-designed,  </a:t>
            </a:r>
            <a:r>
              <a:rPr lang="en-US" sz="1100" dirty="0" smtClean="0"/>
              <a:t>re-made re-painted and reconstructed. The installation was completely re</a:t>
            </a:r>
            <a:r>
              <a:rPr lang="en-US" sz="1100" dirty="0" smtClean="0"/>
              <a:t>-made </a:t>
            </a:r>
            <a:r>
              <a:rPr lang="en-US" sz="1100" dirty="0" smtClean="0"/>
              <a:t>for the 2 different Museum </a:t>
            </a:r>
            <a:r>
              <a:rPr lang="en-US" sz="1100" dirty="0" smtClean="0"/>
              <a:t>spaces for showing over the period of a year. </a:t>
            </a:r>
            <a:endParaRPr lang="en-US" sz="1100" dirty="0">
              <a:latin typeface="Adobe Caslon Pro"/>
              <a:cs typeface="Adobe Caslon Pro"/>
            </a:endParaRPr>
          </a:p>
        </p:txBody>
      </p:sp>
      <p:sp>
        <p:nvSpPr>
          <p:cNvPr id="7" name="Rectangle 6"/>
          <p:cNvSpPr/>
          <p:nvPr/>
        </p:nvSpPr>
        <p:spPr>
          <a:xfrm>
            <a:off x="3583269" y="5183762"/>
            <a:ext cx="2397799" cy="369332"/>
          </a:xfrm>
          <a:prstGeom prst="rect">
            <a:avLst/>
          </a:prstGeom>
        </p:spPr>
        <p:txBody>
          <a:bodyPr wrap="square">
            <a:spAutoFit/>
          </a:bodyPr>
          <a:lstStyle/>
          <a:p>
            <a:r>
              <a:rPr lang="en-US" sz="900" dirty="0" smtClean="0">
                <a:solidFill>
                  <a:schemeClr val="bg1"/>
                </a:solidFill>
                <a:latin typeface="Book Antiqua"/>
                <a:cs typeface="Book Antiqua"/>
              </a:rPr>
              <a:t> "</a:t>
            </a:r>
            <a:r>
              <a:rPr lang="en-US" sz="900" i="1" dirty="0" smtClean="0">
                <a:solidFill>
                  <a:schemeClr val="bg1"/>
                </a:solidFill>
                <a:latin typeface="Book Antiqua"/>
                <a:cs typeface="Book Antiqua"/>
              </a:rPr>
              <a:t>Journey to the Edge of the World –</a:t>
            </a:r>
          </a:p>
          <a:p>
            <a:r>
              <a:rPr lang="en-US" sz="900" i="1" dirty="0" smtClean="0">
                <a:solidFill>
                  <a:schemeClr val="bg1"/>
                </a:solidFill>
                <a:latin typeface="Book Antiqua"/>
                <a:cs typeface="Book Antiqua"/>
              </a:rPr>
              <a:t> </a:t>
            </a:r>
            <a:r>
              <a:rPr lang="en-US" sz="900" i="1" dirty="0" smtClean="0">
                <a:solidFill>
                  <a:schemeClr val="bg1"/>
                </a:solidFill>
                <a:latin typeface="Book Antiqua"/>
                <a:cs typeface="Book Antiqua"/>
              </a:rPr>
              <a:t> The </a:t>
            </a:r>
            <a:r>
              <a:rPr lang="en-US" sz="900" i="1" dirty="0" smtClean="0">
                <a:solidFill>
                  <a:schemeClr val="bg1"/>
                </a:solidFill>
                <a:latin typeface="Book Antiqua"/>
                <a:cs typeface="Book Antiqua"/>
              </a:rPr>
              <a:t>New Republic of St </a:t>
            </a:r>
            <a:r>
              <a:rPr lang="en-US" sz="900" i="1" dirty="0" err="1" smtClean="0">
                <a:solidFill>
                  <a:schemeClr val="bg1"/>
                </a:solidFill>
                <a:latin typeface="Book Antiqua"/>
                <a:cs typeface="Book Antiqua"/>
              </a:rPr>
              <a:t>Kilda(detail,interior</a:t>
            </a:r>
            <a:r>
              <a:rPr lang="en-US" sz="900" i="1" dirty="0" smtClean="0">
                <a:solidFill>
                  <a:schemeClr val="bg1"/>
                </a:solidFill>
                <a:latin typeface="Book Antiqua"/>
                <a:cs typeface="Book Antiqua"/>
              </a:rPr>
              <a:t>)”</a:t>
            </a:r>
            <a:endParaRPr lang="en-US" sz="900" i="1" dirty="0">
              <a:solidFill>
                <a:srgbClr val="FFFFFF"/>
              </a:solidFill>
              <a:latin typeface="Adobe Caslon Pro"/>
              <a:cs typeface="Adobe Caslon Pro"/>
            </a:endParaRPr>
          </a:p>
        </p:txBody>
      </p:sp>
      <p:pic>
        <p:nvPicPr>
          <p:cNvPr id="8" name="Picture 7" descr="_51E9057.jpg"/>
          <p:cNvPicPr>
            <a:picLocks noChangeAspect="1"/>
          </p:cNvPicPr>
          <p:nvPr/>
        </p:nvPicPr>
        <p:blipFill>
          <a:blip r:embed="rId3"/>
          <a:stretch>
            <a:fillRect/>
          </a:stretch>
        </p:blipFill>
        <p:spPr>
          <a:xfrm>
            <a:off x="3763999" y="1874732"/>
            <a:ext cx="4740486" cy="3159712"/>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8" name="Picture 7" descr="S4.pdf"/>
          <p:cNvPicPr>
            <a:picLocks noChangeAspect="1"/>
          </p:cNvPicPr>
          <p:nvPr/>
        </p:nvPicPr>
        <p:blipFill>
          <a:blip r:embed="rId2">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0" y="0"/>
            <a:ext cx="9144000" cy="6477000"/>
          </a:xfrm>
          <a:prstGeom prst="rect">
            <a:avLst/>
          </a:prstGeom>
        </p:spPr>
      </p:pic>
      <p:sp>
        <p:nvSpPr>
          <p:cNvPr id="5" name="Rectangle 4"/>
          <p:cNvSpPr/>
          <p:nvPr/>
        </p:nvSpPr>
        <p:spPr>
          <a:xfrm>
            <a:off x="290804" y="1292938"/>
            <a:ext cx="2892386" cy="5509202"/>
          </a:xfrm>
          <a:prstGeom prst="rect">
            <a:avLst/>
          </a:prstGeom>
        </p:spPr>
        <p:txBody>
          <a:bodyPr wrap="square">
            <a:spAutoFit/>
          </a:bodyPr>
          <a:lstStyle/>
          <a:p>
            <a:r>
              <a:rPr lang="en-US" sz="1100" dirty="0" smtClean="0"/>
              <a:t> Until its evacuation on the 29 August 1930 St Kilda was the most remote inhabited part of the United Kingdom. It lies 100 miles west of the British mainland - seventeen hours by boat from </a:t>
            </a:r>
            <a:r>
              <a:rPr lang="en-US" sz="1100" dirty="0" err="1" smtClean="0"/>
              <a:t>Oban</a:t>
            </a:r>
            <a:r>
              <a:rPr lang="en-US" sz="1100" dirty="0" smtClean="0"/>
              <a:t>. The community of St Kilda had survived alone, cut off from </a:t>
            </a:r>
            <a:r>
              <a:rPr lang="en-US" sz="1100" dirty="0" err="1" smtClean="0"/>
              <a:t>civilisation</a:t>
            </a:r>
            <a:r>
              <a:rPr lang="en-US" sz="1100" dirty="0" smtClean="0"/>
              <a:t>, for over a thousand years. The islanders of St Kilda had more in common with the natives of Tristan </a:t>
            </a:r>
            <a:r>
              <a:rPr lang="en-US" sz="1100" dirty="0" err="1" smtClean="0"/>
              <a:t>da</a:t>
            </a:r>
            <a:r>
              <a:rPr lang="en-US" sz="1100" dirty="0" smtClean="0"/>
              <a:t> Cunha or Tierra del Fuego than with the urban city dwellers of Glasgow or Edinburgh living a mere 200 miles away. The inhabitants climbed the highest sea cliffs in Britain to hunt for seabirds, the staple of their existence. The unique </a:t>
            </a:r>
            <a:r>
              <a:rPr lang="en-US" sz="1100" dirty="0" err="1" smtClean="0"/>
              <a:t>Soay</a:t>
            </a:r>
            <a:r>
              <a:rPr lang="en-US" sz="1100" dirty="0" smtClean="0"/>
              <a:t> sheep provided wool for their clothing. St Kilda had a republican parliament which met every morning to make all the important decisions of the day. This could sometimes take many hours as there was no quick show of hands to make a decision. Every important issue was talked through thoroughly, till a consensus was reached. They had no money system, no police, no crime, no clocks, no calendar. The islands had no trees, no bicycles, and its inhabitants had never seen a rabbit, a rat a pig or a bee. It was a cold, harsh, inhospitable place, nevertheless filled with a barren, melancholic beauty</a:t>
            </a:r>
            <a:r>
              <a:rPr lang="en-US" sz="1100" dirty="0" smtClean="0"/>
              <a:t>. When </a:t>
            </a:r>
            <a:r>
              <a:rPr lang="en-US" sz="1100" dirty="0" smtClean="0"/>
              <a:t>the first recorded visitors went to St Kilda in the 16th and 17th centuries they heard strange songs, laments, poetry and dances. Evidence of a people’s history together in this epic </a:t>
            </a:r>
            <a:r>
              <a:rPr lang="en-US" sz="1100" dirty="0" smtClean="0"/>
              <a:t>wilderness.</a:t>
            </a:r>
            <a:endParaRPr lang="en-US" sz="1100" dirty="0">
              <a:latin typeface="Adobe Caslon Pro"/>
              <a:cs typeface="Adobe Caslon Pro"/>
            </a:endParaRPr>
          </a:p>
        </p:txBody>
      </p:sp>
      <p:sp>
        <p:nvSpPr>
          <p:cNvPr id="7" name="Rectangle 6"/>
          <p:cNvSpPr/>
          <p:nvPr/>
        </p:nvSpPr>
        <p:spPr>
          <a:xfrm>
            <a:off x="6464559" y="5183762"/>
            <a:ext cx="2397799" cy="369332"/>
          </a:xfrm>
          <a:prstGeom prst="rect">
            <a:avLst/>
          </a:prstGeom>
        </p:spPr>
        <p:txBody>
          <a:bodyPr wrap="square">
            <a:spAutoFit/>
          </a:bodyPr>
          <a:lstStyle/>
          <a:p>
            <a:r>
              <a:rPr lang="en-US" sz="900" dirty="0" smtClean="0">
                <a:solidFill>
                  <a:schemeClr val="bg1"/>
                </a:solidFill>
                <a:latin typeface="Book Antiqua"/>
                <a:cs typeface="Book Antiqua"/>
              </a:rPr>
              <a:t> "Journey to the Edge of the </a:t>
            </a:r>
            <a:r>
              <a:rPr lang="en-US" sz="900" dirty="0" smtClean="0">
                <a:solidFill>
                  <a:schemeClr val="bg1"/>
                </a:solidFill>
                <a:latin typeface="Book Antiqua"/>
                <a:cs typeface="Book Antiqua"/>
              </a:rPr>
              <a:t>World -  The </a:t>
            </a:r>
            <a:r>
              <a:rPr lang="en-US" sz="900" dirty="0" smtClean="0">
                <a:solidFill>
                  <a:schemeClr val="bg1"/>
                </a:solidFill>
                <a:latin typeface="Book Antiqua"/>
                <a:cs typeface="Book Antiqua"/>
              </a:rPr>
              <a:t>New Republic of St Kilda</a:t>
            </a:r>
            <a:r>
              <a:rPr lang="en-US" sz="900" dirty="0" smtClean="0">
                <a:solidFill>
                  <a:schemeClr val="bg1"/>
                </a:solidFill>
                <a:latin typeface="Book Antiqua"/>
                <a:cs typeface="Book Antiqua"/>
              </a:rPr>
              <a:t>” (detail, Map)</a:t>
            </a:r>
            <a:endParaRPr lang="en-US" sz="900" i="1" dirty="0">
              <a:solidFill>
                <a:srgbClr val="FFFFFF"/>
              </a:solidFill>
              <a:latin typeface="Adobe Caslon Pro"/>
              <a:cs typeface="Adobe Caslon Pro"/>
            </a:endParaRPr>
          </a:p>
        </p:txBody>
      </p:sp>
      <p:pic>
        <p:nvPicPr>
          <p:cNvPr id="9" name="Picture 8" descr="_51E9149.jpg"/>
          <p:cNvPicPr>
            <a:picLocks noChangeAspect="1"/>
          </p:cNvPicPr>
          <p:nvPr/>
        </p:nvPicPr>
        <p:blipFill>
          <a:blip r:embed="rId3"/>
          <a:stretch>
            <a:fillRect/>
          </a:stretch>
        </p:blipFill>
        <p:spPr>
          <a:xfrm>
            <a:off x="6242259" y="830307"/>
            <a:ext cx="2901741" cy="4353455"/>
          </a:xfrm>
          <a:prstGeom prst="rect">
            <a:avLst/>
          </a:prstGeom>
        </p:spPr>
      </p:pic>
      <p:sp>
        <p:nvSpPr>
          <p:cNvPr id="10" name="TextBox 9"/>
          <p:cNvSpPr txBox="1"/>
          <p:nvPr/>
        </p:nvSpPr>
        <p:spPr>
          <a:xfrm>
            <a:off x="3397896" y="1292938"/>
            <a:ext cx="2597044" cy="5170647"/>
          </a:xfrm>
          <a:prstGeom prst="rect">
            <a:avLst/>
          </a:prstGeom>
          <a:noFill/>
        </p:spPr>
        <p:txBody>
          <a:bodyPr wrap="square" rtlCol="0">
            <a:spAutoFit/>
          </a:bodyPr>
          <a:lstStyle/>
          <a:p>
            <a:r>
              <a:rPr lang="en-US" sz="1100" dirty="0" smtClean="0"/>
              <a:t>This </a:t>
            </a:r>
            <a:r>
              <a:rPr lang="en-US" sz="1100" dirty="0" smtClean="0"/>
              <a:t>way of life on the islands of St Kilda was virtually unchanged for a millennium. However, by the 19th century, pressures from the outside world over education, organised religion and tourism all attempted to throw into doubt the St </a:t>
            </a:r>
            <a:r>
              <a:rPr lang="en-US" sz="1100" dirty="0" err="1" smtClean="0"/>
              <a:t>Kildans</a:t>
            </a:r>
            <a:r>
              <a:rPr lang="en-US" sz="1100" dirty="0" smtClean="0"/>
              <a:t>’ way of life. As this contact with the mainland increased the community became weakened. When first smallpox and, later, other diseases caught from Victorian tourists decimated their number, the beginning of the end was inevitable. This society, which had stayed trapped out of time for more than a thousand years, was all but destroyed in 100 years of contact with the modern world, its money and its religion. By the end of the 1920’s the remaining islanders had no alternative but to ask to be evacuated to the mainland, as there were no longer enough able-bodied men to man the island’s little rowing boat. When the remaining 36 St </a:t>
            </a:r>
            <a:r>
              <a:rPr lang="en-US" sz="1100" dirty="0" err="1" smtClean="0"/>
              <a:t>Kildan’s</a:t>
            </a:r>
            <a:r>
              <a:rPr lang="en-US" sz="1100" dirty="0" smtClean="0"/>
              <a:t> finally left on the 29 August 1930 they built large fires in their hearths so that the chimneys were still smoking as the HMS Harebell pulled away to take them to a new and uncertain life. When these last fires finally died it was the first time there had been no fire burning on the island for a thousand years</a:t>
            </a:r>
            <a:endParaRPr lang="en-US" sz="1100" dirty="0"/>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8" name="Picture 7" descr="S4.pdf"/>
          <p:cNvPicPr>
            <a:picLocks noChangeAspect="1"/>
          </p:cNvPicPr>
          <p:nvPr/>
        </p:nvPicPr>
        <p:blipFill>
          <a:blip r:embed="rId2">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0" y="0"/>
            <a:ext cx="9144000" cy="6477000"/>
          </a:xfrm>
          <a:prstGeom prst="rect">
            <a:avLst/>
          </a:prstGeom>
        </p:spPr>
      </p:pic>
      <p:sp>
        <p:nvSpPr>
          <p:cNvPr id="5" name="Rectangle 4"/>
          <p:cNvSpPr/>
          <p:nvPr/>
        </p:nvSpPr>
        <p:spPr>
          <a:xfrm>
            <a:off x="439533" y="1712570"/>
            <a:ext cx="2892386" cy="2631489"/>
          </a:xfrm>
          <a:prstGeom prst="rect">
            <a:avLst/>
          </a:prstGeom>
        </p:spPr>
        <p:txBody>
          <a:bodyPr wrap="square">
            <a:spAutoFit/>
          </a:bodyPr>
          <a:lstStyle/>
          <a:p>
            <a:r>
              <a:rPr lang="en-US" sz="1100" dirty="0" smtClean="0"/>
              <a:t>One of the aims of this project was to </a:t>
            </a:r>
            <a:r>
              <a:rPr lang="en-US" sz="1100" dirty="0" smtClean="0"/>
              <a:t>challenge the viewer to reflect on the possibilities of a Utopian social contract in a contemporary context, viewed through this unreliable historical lens. The work proposes various different interpretations of the ‘Real Life’ paradigm (which I have been exploring since I had the words tattooed on my back in 1994) The work explores the History of this very particular place, St Kilda, seen from a contemporary standpoint using film/video, drawing, text, singing,</a:t>
            </a:r>
            <a:r>
              <a:rPr lang="en-US" sz="1100" dirty="0" smtClean="0"/>
              <a:t> slides and </a:t>
            </a:r>
            <a:r>
              <a:rPr lang="en-US" sz="1100" dirty="0" smtClean="0"/>
              <a:t>invites the viewer explore and interrogate these histories, to intellectually reconstruct them in new and challenging ways</a:t>
            </a:r>
            <a:r>
              <a:rPr lang="en-US" sz="1100" dirty="0" smtClean="0"/>
              <a:t>.</a:t>
            </a:r>
          </a:p>
        </p:txBody>
      </p:sp>
      <p:pic>
        <p:nvPicPr>
          <p:cNvPr id="13" name="Picture 12" descr="stkildalene.jpg"/>
          <p:cNvPicPr>
            <a:picLocks noChangeAspect="1"/>
          </p:cNvPicPr>
          <p:nvPr/>
        </p:nvPicPr>
        <p:blipFill>
          <a:blip r:embed="rId3"/>
          <a:stretch>
            <a:fillRect/>
          </a:stretch>
        </p:blipFill>
        <p:spPr>
          <a:xfrm>
            <a:off x="6464559" y="1712570"/>
            <a:ext cx="2599055" cy="3471192"/>
          </a:xfrm>
          <a:prstGeom prst="rect">
            <a:avLst/>
          </a:prstGeom>
        </p:spPr>
      </p:pic>
      <p:sp>
        <p:nvSpPr>
          <p:cNvPr id="15" name="TextBox 14"/>
          <p:cNvSpPr txBox="1"/>
          <p:nvPr/>
        </p:nvSpPr>
        <p:spPr>
          <a:xfrm>
            <a:off x="6455208" y="5183762"/>
            <a:ext cx="2608406" cy="400110"/>
          </a:xfrm>
          <a:prstGeom prst="rect">
            <a:avLst/>
          </a:prstGeom>
          <a:noFill/>
        </p:spPr>
        <p:txBody>
          <a:bodyPr wrap="square" rtlCol="0">
            <a:spAutoFit/>
          </a:bodyPr>
          <a:lstStyle/>
          <a:p>
            <a:r>
              <a:rPr lang="en-US" sz="1000" i="1" dirty="0" smtClean="0">
                <a:solidFill>
                  <a:schemeClr val="bg1"/>
                </a:solidFill>
              </a:rPr>
              <a:t>National Trust for Scotland Keeper reading </a:t>
            </a:r>
          </a:p>
          <a:p>
            <a:r>
              <a:rPr lang="en-US" sz="1000" i="1" dirty="0" smtClean="0">
                <a:solidFill>
                  <a:schemeClr val="bg1"/>
                </a:solidFill>
              </a:rPr>
              <a:t>my catalogue on St Kilda</a:t>
            </a:r>
            <a:endParaRPr lang="en-US" sz="1000" i="1" dirty="0">
              <a:solidFill>
                <a:schemeClr val="bg1"/>
              </a:solidFill>
            </a:endParaRPr>
          </a:p>
        </p:txBody>
      </p:sp>
      <p:sp>
        <p:nvSpPr>
          <p:cNvPr id="16" name="TextBox 15"/>
          <p:cNvSpPr txBox="1"/>
          <p:nvPr/>
        </p:nvSpPr>
        <p:spPr>
          <a:xfrm>
            <a:off x="3331919" y="1712570"/>
            <a:ext cx="2700387" cy="3308598"/>
          </a:xfrm>
          <a:prstGeom prst="rect">
            <a:avLst/>
          </a:prstGeom>
          <a:noFill/>
        </p:spPr>
        <p:txBody>
          <a:bodyPr wrap="square" rtlCol="0">
            <a:spAutoFit/>
          </a:bodyPr>
          <a:lstStyle/>
          <a:p>
            <a:r>
              <a:rPr lang="en-US" sz="1100" dirty="0" smtClean="0"/>
              <a:t>It was very interesting the re-present the project, a decade after its initial showing. In that time there has been a marked rise in interest in a discussion of utopian paradigms in relation to contemporary living to which this project contributed. Also of note in the discussions surrounding the new version of the work was the inexorable rise of the internet. When I originally made the piece there were 2 books available, already 50 years old then, and I did most of my research in newspaper archives in the Mitchell library in Glasgow. Now everything you could ever want to know about St Kilda is only a mouse click away and in fact the curator visitor shortly after the show and I recently note there is now an artist in residence  </a:t>
            </a:r>
            <a:r>
              <a:rPr lang="en-US" sz="1100" dirty="0" err="1" smtClean="0"/>
              <a:t>programme</a:t>
            </a:r>
            <a:r>
              <a:rPr lang="en-US" sz="1100" dirty="0" smtClean="0"/>
              <a:t>  on the islands run by Historic Scotland  </a:t>
            </a:r>
            <a:endParaRPr lang="en-US" sz="1100" dirty="0" smtClean="0">
              <a:latin typeface="Adobe Caslon Pro"/>
              <a:cs typeface="Adobe Caslon Pro"/>
            </a:endParaRPr>
          </a:p>
          <a:p>
            <a:endParaRPr lang="en-US" sz="1100" dirty="0"/>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8" name="Picture 7" descr="S5.pdf"/>
          <p:cNvPicPr>
            <a:picLocks noChangeAspect="1"/>
          </p:cNvPicPr>
          <p:nvPr/>
        </p:nvPicPr>
        <p:blipFill>
          <a:blip r:embed="rId2">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0" y="0"/>
            <a:ext cx="9144000" cy="6477000"/>
          </a:xfrm>
          <a:prstGeom prst="rect">
            <a:avLst/>
          </a:prstGeom>
        </p:spPr>
      </p:pic>
      <p:sp>
        <p:nvSpPr>
          <p:cNvPr id="5" name="Rectangle 4"/>
          <p:cNvSpPr/>
          <p:nvPr/>
        </p:nvSpPr>
        <p:spPr>
          <a:xfrm>
            <a:off x="413984" y="1281496"/>
            <a:ext cx="2892386" cy="5678479"/>
          </a:xfrm>
          <a:prstGeom prst="rect">
            <a:avLst/>
          </a:prstGeom>
        </p:spPr>
        <p:txBody>
          <a:bodyPr wrap="square">
            <a:spAutoFit/>
          </a:bodyPr>
          <a:lstStyle/>
          <a:p>
            <a:r>
              <a:rPr lang="en-US" sz="1100" dirty="0" smtClean="0"/>
              <a:t>The year of the first showing of the work was the 70th anniversary of the evacuation. Journey to the Edge of the World offers various histories, some factual, some more ambiguous, of this incredible story and links the idea of the St Kilda Parliament with the then, new Scottish Parliament, currently in session about 100 yards from the </a:t>
            </a:r>
            <a:r>
              <a:rPr lang="en-US" sz="1100" dirty="0" err="1" smtClean="0"/>
              <a:t>Fruitmarket</a:t>
            </a:r>
            <a:r>
              <a:rPr lang="en-US" sz="1100" dirty="0" smtClean="0"/>
              <a:t>  Gallery, during the first showing, after a 300yr hiatus. I presented another parliament in the show constructed from cardboard boxes, flimsy and transient. Cardboard boxes completely surround the interior of the gallery, creating the effect of a large warehouse, perhaps stocked with the hopes and fears of the evacuated population. Or maybe they hold the anthropological essence of this society, carefully stored for future use. On a soundtrack, audible all around the space, there is the sound of me singing traditional Scottish Songs and Religious Hymns played backwards in order to reflect on the ambiguous and questionable influences of mainstream society on the island’s </a:t>
            </a:r>
            <a:r>
              <a:rPr lang="en-US" sz="1100" dirty="0" err="1" smtClean="0"/>
              <a:t>history.In</a:t>
            </a:r>
            <a:r>
              <a:rPr lang="en-US" sz="1100" dirty="0" smtClean="0"/>
              <a:t> a room, at the start of the exhibition, two slide projectors move endlessly round and round. One displays texts which punctuate the history of the last 1000 years on St Kilda, while the other offers texts which describe the events unfolding in the wider world on these same </a:t>
            </a:r>
            <a:r>
              <a:rPr lang="en-US" sz="1100" dirty="0" err="1" smtClean="0"/>
              <a:t>dates(refer</a:t>
            </a:r>
            <a:r>
              <a:rPr lang="en-US" sz="1100" dirty="0" smtClean="0"/>
              <a:t> to introduction </a:t>
            </a:r>
            <a:r>
              <a:rPr lang="en-US" sz="1100" dirty="0" err="1" smtClean="0"/>
              <a:t>cd</a:t>
            </a:r>
            <a:r>
              <a:rPr lang="en-US" sz="1100" dirty="0" smtClean="0"/>
              <a:t>). I presented original film footage of the final evacuation of the island, re-edited, mixed with other footage and slowed down and played backwards.</a:t>
            </a:r>
            <a:endParaRPr lang="en-US" sz="1100" dirty="0">
              <a:latin typeface="Adobe Caslon Pro"/>
              <a:cs typeface="Adobe Caslon Pro"/>
            </a:endParaRPr>
          </a:p>
        </p:txBody>
      </p:sp>
      <p:sp>
        <p:nvSpPr>
          <p:cNvPr id="7" name="Rectangle 6"/>
          <p:cNvSpPr/>
          <p:nvPr/>
        </p:nvSpPr>
        <p:spPr>
          <a:xfrm>
            <a:off x="6464559" y="5183762"/>
            <a:ext cx="2397799" cy="369332"/>
          </a:xfrm>
          <a:prstGeom prst="rect">
            <a:avLst/>
          </a:prstGeom>
        </p:spPr>
        <p:txBody>
          <a:bodyPr wrap="square">
            <a:spAutoFit/>
          </a:bodyPr>
          <a:lstStyle/>
          <a:p>
            <a:r>
              <a:rPr lang="en-US" sz="900" i="1" dirty="0" smtClean="0">
                <a:solidFill>
                  <a:schemeClr val="bg1"/>
                </a:solidFill>
                <a:latin typeface="Book Antiqua"/>
                <a:cs typeface="Book Antiqua"/>
              </a:rPr>
              <a:t> "Journey to the Edge of the World –</a:t>
            </a:r>
          </a:p>
          <a:p>
            <a:r>
              <a:rPr lang="en-US" sz="900" i="1" dirty="0" smtClean="0">
                <a:solidFill>
                  <a:schemeClr val="bg1"/>
                </a:solidFill>
                <a:latin typeface="Book Antiqua"/>
                <a:cs typeface="Book Antiqua"/>
              </a:rPr>
              <a:t>     The New Republic of St Kilda”</a:t>
            </a:r>
          </a:p>
        </p:txBody>
      </p:sp>
      <p:pic>
        <p:nvPicPr>
          <p:cNvPr id="9" name="Picture 8" descr="D_050-a.tif"/>
          <p:cNvPicPr>
            <a:picLocks noChangeAspect="1"/>
          </p:cNvPicPr>
          <p:nvPr/>
        </p:nvPicPr>
        <p:blipFill>
          <a:blip r:embed="rId3"/>
          <a:stretch>
            <a:fillRect/>
          </a:stretch>
        </p:blipFill>
        <p:spPr>
          <a:xfrm>
            <a:off x="6419574" y="1128937"/>
            <a:ext cx="2724425" cy="3356295"/>
          </a:xfrm>
          <a:prstGeom prst="rect">
            <a:avLst/>
          </a:prstGeom>
        </p:spPr>
      </p:pic>
      <p:sp>
        <p:nvSpPr>
          <p:cNvPr id="11" name="TextBox 10"/>
          <p:cNvSpPr txBox="1"/>
          <p:nvPr/>
        </p:nvSpPr>
        <p:spPr>
          <a:xfrm>
            <a:off x="3466540" y="1281496"/>
            <a:ext cx="2471197" cy="5827223"/>
          </a:xfrm>
          <a:prstGeom prst="rect">
            <a:avLst/>
          </a:prstGeom>
          <a:noFill/>
        </p:spPr>
        <p:txBody>
          <a:bodyPr wrap="square" rtlCol="0">
            <a:spAutoFit/>
          </a:bodyPr>
          <a:lstStyle/>
          <a:p>
            <a:r>
              <a:rPr lang="en-US" sz="1100" dirty="0" smtClean="0"/>
              <a:t>There are three ‘cinema’ spaces in the exhibition which each offer a reading of this history. One is a double projection housed in a makeshift building with a solid roof but cardboard walls. This shows the solitary mass of </a:t>
            </a:r>
            <a:r>
              <a:rPr lang="en-US" sz="1100" dirty="0" err="1" smtClean="0"/>
              <a:t>Stac</a:t>
            </a:r>
            <a:r>
              <a:rPr lang="en-US" sz="1100" dirty="0" smtClean="0"/>
              <a:t> Lee, rising vertically 720 ft from the sea bed, in a short clip taken from a boat in the early 1900’s, which heaves up and down with the incredible sea swell. In the third space we see a floating figure in an ambiguous, indistinct body of water, two words are only just visible through the mist and the gloom ; Real Life. On another wall there is a large blackboard with the word ‘Geography’ across it. This depicts a map of the world, drawn crudely in chalk upside down and the wrong way round. The whole space is like a museum where there are many outcomes of history instead of one straight linear reading. When the people of St Kilda were finally evacuated, a vacuum was created into which was sucked the desires of people who live in dirty, ugly cities to find a place where everything is perfect, a Utopia, literally, no-place. The terrible irony is that the culture of St Kilda had to die and the people had to leave the island before this perfect place could be complete. The modern world would demand nothing less.</a:t>
            </a:r>
            <a:endParaRPr lang="en-US" sz="1100" dirty="0" smtClean="0">
              <a:latin typeface="Adobe Caslon Pro"/>
              <a:cs typeface="Adobe Caslon Pro"/>
            </a:endParaRPr>
          </a:p>
          <a:p>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8" name="Picture 7" descr="S5.pdf"/>
          <p:cNvPicPr>
            <a:picLocks noChangeAspect="1"/>
          </p:cNvPicPr>
          <p:nvPr/>
        </p:nvPicPr>
        <p:blipFill>
          <a:blip r:embed="rId2">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0" y="0"/>
            <a:ext cx="9144000" cy="6477000"/>
          </a:xfrm>
          <a:prstGeom prst="rect">
            <a:avLst/>
          </a:prstGeom>
        </p:spPr>
      </p:pic>
      <p:sp>
        <p:nvSpPr>
          <p:cNvPr id="5" name="Rectangle 4"/>
          <p:cNvSpPr/>
          <p:nvPr/>
        </p:nvSpPr>
        <p:spPr>
          <a:xfrm>
            <a:off x="439533" y="1533218"/>
            <a:ext cx="2892386" cy="4662815"/>
          </a:xfrm>
          <a:prstGeom prst="rect">
            <a:avLst/>
          </a:prstGeom>
        </p:spPr>
        <p:txBody>
          <a:bodyPr wrap="square">
            <a:spAutoFit/>
          </a:bodyPr>
          <a:lstStyle/>
          <a:p>
            <a:r>
              <a:rPr lang="en-US" sz="1100" dirty="0" smtClean="0"/>
              <a:t>Through the design and complex installation of different linked rooms constructed from cardboard boxes, drawing, video, text and backwards singing, the audience were encouraged to explore this contemporary manifestation of the image of this defunct ‘utopian society’ and consider it alongside a current paradigm of utopian debate. The archipelago of islands known as St Kilda, off the west coast of Scotland were almost completely cut off from the mainland but had a thriving community living there for 2000 years until the last remaining residents were finally evacuated in 1930. They</a:t>
            </a:r>
            <a:r>
              <a:rPr lang="en-US" sz="1100" dirty="0" smtClean="0"/>
              <a:t> were </a:t>
            </a:r>
            <a:r>
              <a:rPr lang="en-US" sz="1100" dirty="0" smtClean="0"/>
              <a:t>perceived to have lived a perfect utopian existence. Of course in reality this was not the case and the social structure was eventually destroyed by religion, money and illness as the place became more accessible after the maritime developments of the industrial revolution. The audience of the exhibition could watch different films and listen to backwards singing,</a:t>
            </a:r>
            <a:r>
              <a:rPr lang="en-US" sz="1100" dirty="0" smtClean="0"/>
              <a:t> a slide show, maps spend time in </a:t>
            </a:r>
            <a:r>
              <a:rPr lang="en-US" sz="1100" dirty="0" smtClean="0"/>
              <a:t>the space and</a:t>
            </a:r>
            <a:r>
              <a:rPr lang="en-US" sz="1100" dirty="0" smtClean="0"/>
              <a:t> explore</a:t>
            </a:r>
            <a:r>
              <a:rPr lang="en-US" sz="1100" dirty="0" smtClean="0"/>
              <a:t>, reflect, and consider the relative veracity of the different histories offered through the </a:t>
            </a:r>
            <a:r>
              <a:rPr lang="en-US" sz="1100" dirty="0" smtClean="0"/>
              <a:t>work and how it may or may not relate to the life they themselves are leading. </a:t>
            </a:r>
            <a:endParaRPr lang="en-US" sz="1100" dirty="0">
              <a:latin typeface="Adobe Caslon Pro"/>
              <a:cs typeface="Adobe Caslon Pro"/>
            </a:endParaRPr>
          </a:p>
        </p:txBody>
      </p:sp>
      <p:sp>
        <p:nvSpPr>
          <p:cNvPr id="7" name="Rectangle 6"/>
          <p:cNvSpPr/>
          <p:nvPr/>
        </p:nvSpPr>
        <p:spPr>
          <a:xfrm>
            <a:off x="6464559" y="5183762"/>
            <a:ext cx="2397799" cy="369332"/>
          </a:xfrm>
          <a:prstGeom prst="rect">
            <a:avLst/>
          </a:prstGeom>
        </p:spPr>
        <p:txBody>
          <a:bodyPr wrap="square">
            <a:spAutoFit/>
          </a:bodyPr>
          <a:lstStyle/>
          <a:p>
            <a:r>
              <a:rPr lang="en-US" sz="900" i="1" dirty="0" smtClean="0">
                <a:solidFill>
                  <a:schemeClr val="bg1"/>
                </a:solidFill>
                <a:latin typeface="Book Antiqua"/>
                <a:cs typeface="Book Antiqua"/>
              </a:rPr>
              <a:t> "Journey to the Edge of the World –</a:t>
            </a:r>
          </a:p>
          <a:p>
            <a:r>
              <a:rPr lang="en-US" sz="900" i="1" dirty="0" smtClean="0">
                <a:solidFill>
                  <a:schemeClr val="bg1"/>
                </a:solidFill>
                <a:latin typeface="Book Antiqua"/>
                <a:cs typeface="Book Antiqua"/>
              </a:rPr>
              <a:t>     The New Republic of St Kilda”</a:t>
            </a:r>
          </a:p>
        </p:txBody>
      </p:sp>
      <p:pic>
        <p:nvPicPr>
          <p:cNvPr id="10" name="Picture 9" descr="D_049-a:f.tif"/>
          <p:cNvPicPr>
            <a:picLocks noChangeAspect="1"/>
          </p:cNvPicPr>
          <p:nvPr/>
        </p:nvPicPr>
        <p:blipFill>
          <a:blip r:embed="rId3"/>
          <a:stretch>
            <a:fillRect/>
          </a:stretch>
        </p:blipFill>
        <p:spPr>
          <a:xfrm>
            <a:off x="5768631" y="1748417"/>
            <a:ext cx="3375369" cy="3398760"/>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descr="S7.pdf"/>
          <p:cNvPicPr>
            <a:picLocks noChangeAspect="1"/>
          </p:cNvPicPr>
          <p:nvPr/>
        </p:nvPicPr>
        <p:blipFill>
          <a:blip r:embed="rId2">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0" y="0"/>
            <a:ext cx="9144000" cy="6477000"/>
          </a:xfrm>
          <a:prstGeom prst="rect">
            <a:avLst/>
          </a:prstGeom>
        </p:spPr>
      </p:pic>
      <p:sp>
        <p:nvSpPr>
          <p:cNvPr id="6" name="Rectangle 5"/>
          <p:cNvSpPr/>
          <p:nvPr/>
        </p:nvSpPr>
        <p:spPr>
          <a:xfrm>
            <a:off x="439533" y="1407356"/>
            <a:ext cx="2892386" cy="5339925"/>
          </a:xfrm>
          <a:prstGeom prst="rect">
            <a:avLst/>
          </a:prstGeom>
        </p:spPr>
        <p:txBody>
          <a:bodyPr wrap="square">
            <a:spAutoFit/>
          </a:bodyPr>
          <a:lstStyle/>
          <a:p>
            <a:r>
              <a:rPr lang="en-US" sz="1100" dirty="0" smtClean="0"/>
              <a:t>This is a large scale installation first made in 1999 as a solo exhibition at the </a:t>
            </a:r>
            <a:r>
              <a:rPr lang="en-US" sz="1100" dirty="0" err="1" smtClean="0"/>
              <a:t>Fruitmarket</a:t>
            </a:r>
            <a:r>
              <a:rPr lang="en-US" sz="1100" dirty="0" smtClean="0"/>
              <a:t> Gallery in Edinburgh to coincide with the reconvening of the Scottish Parliament nearby after a 300 year layoff. It was subsequently shown at </a:t>
            </a:r>
            <a:r>
              <a:rPr lang="en-US" sz="1100" dirty="0" err="1" smtClean="0"/>
              <a:t>Aspex</a:t>
            </a:r>
            <a:r>
              <a:rPr lang="en-US" sz="1100" dirty="0" smtClean="0"/>
              <a:t> gallery in Portsmouth. It was subsequently purchased by and is held in the collection of Hamburg Kunsthalle after it won the </a:t>
            </a:r>
            <a:r>
              <a:rPr lang="en-US" sz="1100" dirty="0" err="1" smtClean="0"/>
              <a:t>Baolise</a:t>
            </a:r>
            <a:r>
              <a:rPr lang="en-US" sz="1100" dirty="0" smtClean="0"/>
              <a:t> ‘Statements’ prize at the Basel Art fair in 2001. </a:t>
            </a:r>
            <a:r>
              <a:rPr lang="en-US" sz="1100" dirty="0" smtClean="0">
                <a:hlinkClick r:id="rId3"/>
              </a:rPr>
              <a:t>https://www.baloise.com/en/mediarelations/pictureservice/baloiseartprize.</a:t>
            </a:r>
            <a:r>
              <a:rPr lang="en-US" sz="1100" dirty="0" smtClean="0">
                <a:hlinkClick r:id="rId3"/>
              </a:rPr>
              <a:t>html</a:t>
            </a:r>
            <a:endParaRPr lang="en-US" sz="1100" dirty="0" smtClean="0"/>
          </a:p>
          <a:p>
            <a:r>
              <a:rPr lang="en-US" sz="1100" dirty="0" smtClean="0"/>
              <a:t> </a:t>
            </a:r>
            <a:r>
              <a:rPr lang="en-US" sz="1100" dirty="0" smtClean="0"/>
              <a:t>It has been documented and discussed in solo monographs in Ross Sinclair, Real Life and How to Live it, </a:t>
            </a:r>
            <a:r>
              <a:rPr lang="en-US" sz="1100" dirty="0" err="1" smtClean="0"/>
              <a:t>Fruitmarket</a:t>
            </a:r>
            <a:r>
              <a:rPr lang="en-US" sz="1100" dirty="0" smtClean="0"/>
              <a:t> Gallery, Edinburgh, 96pp 2000, </a:t>
            </a:r>
            <a:r>
              <a:rPr lang="en-GB" sz="1100" dirty="0" smtClean="0"/>
              <a:t>ISBN 0</a:t>
            </a:r>
            <a:r>
              <a:rPr lang="en-GB" sz="1100" dirty="0" smtClean="0"/>
              <a:t>-947912</a:t>
            </a:r>
            <a:r>
              <a:rPr lang="en-GB" sz="1100" dirty="0" smtClean="0"/>
              <a:t>-67-3 </a:t>
            </a:r>
            <a:r>
              <a:rPr lang="en-US" sz="1100" dirty="0" smtClean="0"/>
              <a:t> </a:t>
            </a:r>
            <a:r>
              <a:rPr lang="en-US" sz="1100" dirty="0" smtClean="0"/>
              <a:t>and If North was South and East was West, </a:t>
            </a:r>
            <a:r>
              <a:rPr lang="en-US" sz="1100" dirty="0" err="1" smtClean="0"/>
              <a:t>Badischer</a:t>
            </a:r>
            <a:r>
              <a:rPr lang="en-US" sz="1100" dirty="0" smtClean="0"/>
              <a:t> </a:t>
            </a:r>
            <a:r>
              <a:rPr lang="en-US" sz="1100" dirty="0" err="1" smtClean="0"/>
              <a:t>Kunstverein</a:t>
            </a:r>
            <a:r>
              <a:rPr lang="en-US" sz="1100" dirty="0" smtClean="0"/>
              <a:t>, </a:t>
            </a:r>
            <a:r>
              <a:rPr lang="en-GB" sz="1100" dirty="0" smtClean="0"/>
              <a:t>200pp  ISBN, 3-89309-106-8 </a:t>
            </a:r>
            <a:r>
              <a:rPr lang="en-US" sz="1100" dirty="0" smtClean="0"/>
              <a:t> 2004 (included) </a:t>
            </a:r>
            <a:r>
              <a:rPr lang="en-US" sz="1100" dirty="0" smtClean="0"/>
              <a:t>as well as in the book on the current submission. The work has been viewed by thousands of visitors over the years. </a:t>
            </a:r>
            <a:r>
              <a:rPr lang="en-US" sz="1100" dirty="0" smtClean="0"/>
              <a:t>Essay on this version  </a:t>
            </a:r>
            <a:r>
              <a:rPr lang="en-US" sz="1100" dirty="0" smtClean="0"/>
              <a:t>by </a:t>
            </a:r>
            <a:r>
              <a:rPr lang="en-US" sz="1100" dirty="0" err="1" smtClean="0"/>
              <a:t>Lene</a:t>
            </a:r>
            <a:r>
              <a:rPr lang="en-US" sz="1100" dirty="0" smtClean="0"/>
              <a:t> </a:t>
            </a:r>
            <a:r>
              <a:rPr lang="en-US" sz="1100" dirty="0" err="1" smtClean="0"/>
              <a:t>Burkard</a:t>
            </a:r>
            <a:r>
              <a:rPr lang="en-US" sz="1100" dirty="0" smtClean="0"/>
              <a:t>, Ross Sinclair - Utopia – At the Edge of the World.(pp98-114) I-Lands - ISBN : 978-87-7766-094-</a:t>
            </a:r>
            <a:r>
              <a:rPr lang="en-US" sz="1100" dirty="0" smtClean="0"/>
              <a:t>8</a:t>
            </a:r>
          </a:p>
          <a:p>
            <a:r>
              <a:rPr lang="en-US" sz="1100" dirty="0" smtClean="0">
                <a:latin typeface="Adobe Caslon Pro"/>
                <a:cs typeface="Adobe Caslon Pro"/>
              </a:rPr>
              <a:t>Featured in </a:t>
            </a:r>
            <a:r>
              <a:rPr lang="en-US" sz="1100" dirty="0" err="1" smtClean="0">
                <a:latin typeface="Adobe Caslon Pro"/>
                <a:cs typeface="Adobe Caslon Pro"/>
              </a:rPr>
              <a:t>Place(Art</a:t>
            </a:r>
            <a:r>
              <a:rPr lang="en-US" sz="1100" dirty="0" smtClean="0">
                <a:latin typeface="Adobe Caslon Pro"/>
                <a:cs typeface="Adobe Caslon Pro"/>
              </a:rPr>
              <a:t> Works series) Jeremy Miller/</a:t>
            </a:r>
            <a:r>
              <a:rPr lang="en-US" sz="1100" dirty="0" err="1" smtClean="0">
                <a:latin typeface="Adobe Caslon Pro"/>
                <a:cs typeface="Adobe Caslon Pro"/>
              </a:rPr>
              <a:t>Tacita</a:t>
            </a:r>
            <a:r>
              <a:rPr lang="en-US" sz="1100" dirty="0" smtClean="0">
                <a:latin typeface="Adobe Caslon Pro"/>
                <a:cs typeface="Adobe Caslon Pro"/>
              </a:rPr>
              <a:t> Dean, Thames and Hudson pp134-7 </a:t>
            </a:r>
            <a:r>
              <a:rPr lang="en-US" sz="1100" dirty="0" err="1" smtClean="0">
                <a:latin typeface="Adobe Caslon Pro"/>
                <a:cs typeface="Adobe Caslon Pro"/>
              </a:rPr>
              <a:t>isbn</a:t>
            </a:r>
            <a:r>
              <a:rPr lang="en-US" sz="1100" dirty="0" smtClean="0">
                <a:latin typeface="Adobe Caslon Pro"/>
                <a:cs typeface="Adobe Caslon Pro"/>
              </a:rPr>
              <a:t> 0-500-93007-4</a:t>
            </a:r>
          </a:p>
          <a:p>
            <a:r>
              <a:rPr lang="en-US" sz="1100" dirty="0" smtClean="0">
                <a:latin typeface="Adobe Caslon Pro"/>
                <a:cs typeface="Adobe Caslon Pro"/>
              </a:rPr>
              <a:t>The project is discussed in great detail reflecting a project by the conservator at Hamburg Kunsthalle website </a:t>
            </a:r>
            <a:r>
              <a:rPr lang="en-US" sz="1100" dirty="0" smtClean="0">
                <a:latin typeface="Adobe Caslon Pro"/>
                <a:cs typeface="Adobe Caslon Pro"/>
              </a:rPr>
              <a:t>here </a:t>
            </a:r>
            <a:r>
              <a:rPr lang="en-US" sz="1100" dirty="0" err="1" smtClean="0">
                <a:latin typeface="Adobe Caslon Pro"/>
                <a:cs typeface="Adobe Caslon Pro"/>
              </a:rPr>
              <a:t>http://www.inside-installations.org/artists/artist.php?r_id</a:t>
            </a:r>
            <a:r>
              <a:rPr lang="en-US" sz="1100" dirty="0" smtClean="0">
                <a:latin typeface="Adobe Caslon Pro"/>
                <a:cs typeface="Adobe Caslon Pro"/>
              </a:rPr>
              <a:t>=107</a:t>
            </a:r>
            <a:endParaRPr lang="en-US" sz="1100" dirty="0">
              <a:latin typeface="Adobe Caslon Pro"/>
              <a:cs typeface="Adobe Caslon Pro"/>
            </a:endParaRPr>
          </a:p>
        </p:txBody>
      </p:sp>
      <p:sp>
        <p:nvSpPr>
          <p:cNvPr id="7" name="Rectangle 6"/>
          <p:cNvSpPr/>
          <p:nvPr/>
        </p:nvSpPr>
        <p:spPr>
          <a:xfrm>
            <a:off x="3583269" y="5183762"/>
            <a:ext cx="2397799" cy="369332"/>
          </a:xfrm>
          <a:prstGeom prst="rect">
            <a:avLst/>
          </a:prstGeom>
        </p:spPr>
        <p:txBody>
          <a:bodyPr wrap="square">
            <a:spAutoFit/>
          </a:bodyPr>
          <a:lstStyle/>
          <a:p>
            <a:r>
              <a:rPr lang="en-US" sz="900" i="1" dirty="0" smtClean="0">
                <a:solidFill>
                  <a:schemeClr val="bg1"/>
                </a:solidFill>
                <a:latin typeface="Book Antiqua"/>
                <a:cs typeface="Book Antiqua"/>
              </a:rPr>
              <a:t> "Journey to the Edge of the World –</a:t>
            </a:r>
          </a:p>
          <a:p>
            <a:r>
              <a:rPr lang="en-US" sz="900" i="1" dirty="0" smtClean="0">
                <a:solidFill>
                  <a:schemeClr val="bg1"/>
                </a:solidFill>
                <a:latin typeface="Book Antiqua"/>
                <a:cs typeface="Book Antiqua"/>
              </a:rPr>
              <a:t>     The New Republic of St Kilda”</a:t>
            </a:r>
          </a:p>
        </p:txBody>
      </p:sp>
      <p:pic>
        <p:nvPicPr>
          <p:cNvPr id="5" name="Picture 4"/>
          <p:cNvPicPr>
            <a:picLocks noChangeAspect="1"/>
          </p:cNvPicPr>
          <p:nvPr/>
        </p:nvPicPr>
        <mc:AlternateContent>
          <mc:Choice xmlns:ma="http://schemas.microsoft.com/office/mac/drawingml/2008/main" Requires="ma">
            <p:blipFill>
              <a:blip r:embed="rId4"/>
              <a:stretch>
                <a:fillRect/>
              </a:stretch>
            </p:blipFill>
          </mc:Choice>
          <mc:Fallback>
            <p:blipFill>
              <a:blip r:embed="rId5"/>
              <a:stretch>
                <a:fillRect/>
              </a:stretch>
            </p:blipFill>
          </mc:Fallback>
        </mc:AlternateContent>
        <p:spPr>
          <a:xfrm>
            <a:off x="3822067" y="1874732"/>
            <a:ext cx="4392373" cy="3307198"/>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2894</TotalTime>
  <Words>2510</Words>
  <Application>Microsoft Macintosh PowerPoint</Application>
  <PresentationFormat>On-screen Show (4:3)</PresentationFormat>
  <Paragraphs>42</Paragraphs>
  <Slides>22</Slides>
  <Notes>0</Notes>
  <HiddenSlides>0</HiddenSlides>
  <MMClips>0</MMClips>
  <ScaleCrop>false</ScaleCrop>
  <HeadingPairs>
    <vt:vector size="4" baseType="variant">
      <vt:variant>
        <vt:lpstr>Design Template</vt:lpstr>
      </vt:variant>
      <vt:variant>
        <vt:i4>1</vt:i4>
      </vt:variant>
      <vt:variant>
        <vt:lpstr>Slide Titles</vt:lpstr>
      </vt:variant>
      <vt:variant>
        <vt:i4>22</vt:i4>
      </vt:variant>
    </vt:vector>
  </HeadingPairs>
  <TitlesOfParts>
    <vt:vector size="23"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vector>
  </TitlesOfParts>
  <Manager/>
  <Company>GSA </Company>
  <LinksUpToDate>false</LinksUpToDate>
  <SharedDoc>false</SharedDoc>
  <HyperlinkBase/>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subject/>
  <dc:creator>Iain Reid</dc:creator>
  <cp:keywords/>
  <dc:description/>
  <cp:lastModifiedBy>Ross Sinclair</cp:lastModifiedBy>
  <cp:revision>48</cp:revision>
  <dcterms:created xsi:type="dcterms:W3CDTF">2013-07-17T12:22:34Z</dcterms:created>
  <dcterms:modified xsi:type="dcterms:W3CDTF">2013-07-19T12:04:35Z</dcterms:modified>
  <cp:category/>
</cp:coreProperties>
</file>