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1" r:id="rId6"/>
    <p:sldId id="262"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5" d="100"/>
          <a:sy n="115" d="100"/>
        </p:scale>
        <p:origin x="-2224"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04/09/2013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15628" y="2228671"/>
            <a:ext cx="3176162" cy="2062103"/>
          </a:xfrm>
          <a:prstGeom prst="rect">
            <a:avLst/>
          </a:prstGeom>
        </p:spPr>
        <p:txBody>
          <a:bodyPr wrap="square">
            <a:spAutoFit/>
          </a:bodyPr>
          <a:lstStyle/>
          <a:p>
            <a:r>
              <a:rPr lang="en-US" sz="3200" b="1" dirty="0" smtClean="0">
                <a:solidFill>
                  <a:srgbClr val="C40812"/>
                </a:solidFill>
                <a:latin typeface="Hypatia Sans Pro"/>
                <a:cs typeface="Hypatia Sans Pro"/>
              </a:rPr>
              <a:t>Running Time: Artist films in Scotland from 1960 to now.</a:t>
            </a:r>
            <a:endParaRPr lang="en-US" sz="3200" b="1" dirty="0">
              <a:solidFill>
                <a:srgbClr val="C40812"/>
              </a:solidFill>
              <a:latin typeface="Hypatia Sans Pro"/>
              <a:cs typeface="Hypatia Sans Pro"/>
            </a:endParaRPr>
          </a:p>
        </p:txBody>
      </p:sp>
      <p:sp>
        <p:nvSpPr>
          <p:cNvPr id="6" name="Rectangle 5"/>
          <p:cNvSpPr/>
          <p:nvPr/>
        </p:nvSpPr>
        <p:spPr>
          <a:xfrm>
            <a:off x="715628" y="4543160"/>
            <a:ext cx="3176162" cy="1569660"/>
          </a:xfrm>
          <a:prstGeom prst="rect">
            <a:avLst/>
          </a:prstGeom>
        </p:spPr>
        <p:txBody>
          <a:bodyPr wrap="square">
            <a:spAutoFit/>
          </a:bodyPr>
          <a:lstStyle/>
          <a:p>
            <a:r>
              <a:rPr lang="en-US" sz="1200" i="1" dirty="0">
                <a:solidFill>
                  <a:srgbClr val="C40812"/>
                </a:solidFill>
                <a:latin typeface="Adobe Caslon Pro SmBd"/>
                <a:cs typeface="Adobe Caslon Pro SmBd"/>
              </a:rPr>
              <a:t>A survey exhibition, dedicated to Scottish artist films, featuring selection of over one hundred film and video works by over sixty artists, created in the past fifty years. Three of my collaborative video works, made with John Beagles, were included in this exhibition that took place at the Dean Gallery, Scottish National Gallery of Modern Art, Edinburgh.</a:t>
            </a:r>
            <a:endParaRPr lang="en-US" sz="1200" i="1" dirty="0">
              <a:solidFill>
                <a:srgbClr val="C40812"/>
              </a:solidFill>
              <a:latin typeface="Adobe Caslon Pro SmBd"/>
              <a:cs typeface="Adobe Caslon Pro SmBd"/>
            </a:endParaRPr>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Graham Ramsay</a:t>
            </a:r>
            <a:endParaRPr lang="en-US" sz="1200" dirty="0" smtClean="0">
              <a:solidFill>
                <a:schemeClr val="tx1">
                  <a:lumMod val="75000"/>
                  <a:lumOff val="25000"/>
                </a:schemeClr>
              </a:solidFill>
              <a:latin typeface="Adobe Caslon Pro Bold"/>
              <a:cs typeface="Adobe Caslon Pro Bold"/>
            </a:endParaRPr>
          </a:p>
          <a:p>
            <a:r>
              <a:rPr lang="en-US" sz="1200" dirty="0" smtClean="0">
                <a:solidFill>
                  <a:schemeClr val="tx1">
                    <a:lumMod val="75000"/>
                    <a:lumOff val="25000"/>
                  </a:schemeClr>
                </a:solidFill>
                <a:latin typeface="Adobe Caslon Pro"/>
                <a:cs typeface="Adobe Caslon Pro"/>
              </a:rPr>
              <a:t>Output No. </a:t>
            </a:r>
            <a:r>
              <a:rPr lang="en-US" sz="1200" dirty="0" smtClean="0">
                <a:solidFill>
                  <a:schemeClr val="tx1">
                    <a:lumMod val="75000"/>
                    <a:lumOff val="25000"/>
                  </a:schemeClr>
                </a:solidFill>
                <a:latin typeface="Adobe Caslon Pro"/>
                <a:cs typeface="Adobe Caslon Pro"/>
              </a:rPr>
              <a:t>2274</a:t>
            </a:r>
            <a:endParaRPr lang="en-US" sz="1200" dirty="0">
              <a:solidFill>
                <a:schemeClr val="tx1">
                  <a:lumMod val="75000"/>
                  <a:lumOff val="25000"/>
                </a:schemeClr>
              </a:solidFill>
              <a:latin typeface="Adobe Caslon Pro"/>
              <a:cs typeface="Adobe Caslon Pro"/>
            </a:endParaRPr>
          </a:p>
        </p:txBody>
      </p:sp>
      <p:pic>
        <p:nvPicPr>
          <p:cNvPr id="2" name="Picture 1" descr="runningtim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8754" y="2104165"/>
            <a:ext cx="3095500" cy="437321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2647742"/>
            <a:ext cx="2892386" cy="2292935"/>
          </a:xfrm>
          <a:prstGeom prst="rect">
            <a:avLst/>
          </a:prstGeom>
        </p:spPr>
        <p:txBody>
          <a:bodyPr wrap="square">
            <a:spAutoFit/>
          </a:bodyPr>
          <a:lstStyle/>
          <a:p>
            <a:r>
              <a:rPr lang="en-US" sz="1100" dirty="0" smtClean="0">
                <a:latin typeface="Adobe Caslon Pro"/>
                <a:cs typeface="Adobe Caslon Pro"/>
              </a:rPr>
              <a:t>This comprehensive </a:t>
            </a:r>
            <a:r>
              <a:rPr lang="en-US" sz="1100" dirty="0">
                <a:latin typeface="Adobe Caslon Pro"/>
                <a:cs typeface="Adobe Caslon Pro"/>
              </a:rPr>
              <a:t>survey </a:t>
            </a:r>
            <a:r>
              <a:rPr lang="en-US" sz="1100" dirty="0" smtClean="0">
                <a:latin typeface="Adobe Caslon Pro"/>
                <a:cs typeface="Adobe Caslon Pro"/>
              </a:rPr>
              <a:t>exhibition featured a </a:t>
            </a:r>
            <a:r>
              <a:rPr lang="en-US" sz="1100" dirty="0">
                <a:latin typeface="Adobe Caslon Pro"/>
                <a:cs typeface="Adobe Caslon Pro"/>
              </a:rPr>
              <a:t>selection of over one hundred film and video works by over sixty artists, including Douglas Gordon, Margaret </a:t>
            </a:r>
            <a:r>
              <a:rPr lang="en-US" sz="1100" dirty="0" err="1">
                <a:latin typeface="Adobe Caslon Pro"/>
                <a:cs typeface="Adobe Caslon Pro"/>
              </a:rPr>
              <a:t>Tait</a:t>
            </a:r>
            <a:r>
              <a:rPr lang="en-US" sz="1100" dirty="0">
                <a:latin typeface="Adobe Caslon Pro"/>
                <a:cs typeface="Adobe Caslon Pro"/>
              </a:rPr>
              <a:t>, Boyle Family, Eduardo </a:t>
            </a:r>
            <a:r>
              <a:rPr lang="en-US" sz="1100" dirty="0" err="1">
                <a:latin typeface="Adobe Caslon Pro"/>
                <a:cs typeface="Adobe Caslon Pro"/>
              </a:rPr>
              <a:t>Paolozzi</a:t>
            </a:r>
            <a:r>
              <a:rPr lang="en-US" sz="1100" dirty="0">
                <a:latin typeface="Adobe Caslon Pro"/>
                <a:cs typeface="Adobe Caslon Pro"/>
              </a:rPr>
              <a:t>, David </a:t>
            </a:r>
            <a:r>
              <a:rPr lang="en-US" sz="1100" dirty="0" err="1">
                <a:latin typeface="Adobe Caslon Pro"/>
                <a:cs typeface="Adobe Caslon Pro"/>
              </a:rPr>
              <a:t>Shrigley</a:t>
            </a:r>
            <a:r>
              <a:rPr lang="en-US" sz="1100" dirty="0">
                <a:latin typeface="Adobe Caslon Pro"/>
                <a:cs typeface="Adobe Caslon Pro"/>
              </a:rPr>
              <a:t> and Luke Fowler</a:t>
            </a:r>
            <a:r>
              <a:rPr lang="en-US" sz="1100" dirty="0" smtClean="0">
                <a:latin typeface="Adobe Caslon Pro"/>
                <a:cs typeface="Adobe Caslon Pro"/>
              </a:rPr>
              <a:t>.</a:t>
            </a:r>
          </a:p>
          <a:p>
            <a:endParaRPr lang="en-US" sz="1100" dirty="0">
              <a:latin typeface="Adobe Caslon Pro"/>
              <a:cs typeface="Adobe Caslon Pro"/>
            </a:endParaRPr>
          </a:p>
          <a:p>
            <a:r>
              <a:rPr lang="en-US" sz="1100" dirty="0" smtClean="0">
                <a:latin typeface="Adobe Caslon Pro"/>
                <a:cs typeface="Adobe Caslon Pro"/>
              </a:rPr>
              <a:t>Three </a:t>
            </a:r>
            <a:r>
              <a:rPr lang="en-US" sz="1100" dirty="0">
                <a:latin typeface="Adobe Caslon Pro"/>
                <a:cs typeface="Adobe Caslon Pro"/>
              </a:rPr>
              <a:t>of my collaborative video works, made with John Beagles, were included in this exhibition. These works were "Two Fine Examples of British Dentistry' (</a:t>
            </a:r>
            <a:r>
              <a:rPr lang="en-US" sz="1100" dirty="0" smtClean="0">
                <a:latin typeface="Adobe Caslon Pro"/>
                <a:cs typeface="Adobe Caslon Pro"/>
              </a:rPr>
              <a:t>2009)</a:t>
            </a:r>
            <a:r>
              <a:rPr lang="en-US" sz="1100" dirty="0">
                <a:latin typeface="Adobe Caslon Pro"/>
                <a:cs typeface="Adobe Caslon Pro"/>
              </a:rPr>
              <a:t>, "Trilogy" (2003) and "We Are The People" (2000). </a:t>
            </a:r>
            <a:endParaRPr lang="en-US" sz="1100" dirty="0" smtClean="0">
              <a:latin typeface="Adobe Caslon Pro"/>
              <a:cs typeface="Adobe Caslon Pro"/>
            </a:endParaRPr>
          </a:p>
          <a:p>
            <a:endParaRPr lang="en-US" sz="1100" dirty="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‘Two Fine Examples of British Dentistry’ (2009)</a:t>
            </a:r>
          </a:p>
          <a:p>
            <a:r>
              <a:rPr lang="en-US" sz="900" i="1" dirty="0" smtClean="0">
                <a:solidFill>
                  <a:srgbClr val="FFFFFF"/>
                </a:solidFill>
                <a:latin typeface="Adobe Caslon Pro"/>
                <a:cs typeface="Adobe Caslon Pro"/>
              </a:rPr>
              <a:t>Video still</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400110"/>
          </a:xfrm>
          <a:prstGeom prst="rect">
            <a:avLst/>
          </a:prstGeom>
          <a:noFill/>
        </p:spPr>
        <p:txBody>
          <a:bodyPr wrap="square" rtlCol="0">
            <a:spAutoFit/>
          </a:bodyPr>
          <a:lstStyle/>
          <a:p>
            <a:pPr algn="r"/>
            <a:r>
              <a:rPr lang="en-US" sz="1000" dirty="0" smtClean="0">
                <a:latin typeface="Adobe Caslon Pro Bold Italic"/>
                <a:cs typeface="Adobe Caslon Pro Bold Italic"/>
              </a:rPr>
              <a:t>Running Time: Artist film in Scotland from  1960 to now</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2274</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Graham Ramsay &amp; John Beagles</a:t>
            </a:r>
            <a:endParaRPr lang="en-US" sz="1000" dirty="0">
              <a:latin typeface="Adobe Caslon Pro Bold Italic"/>
              <a:cs typeface="Adobe Caslon Pro Bold Italic"/>
            </a:endParaRPr>
          </a:p>
        </p:txBody>
      </p:sp>
      <p:pic>
        <p:nvPicPr>
          <p:cNvPr id="2" name="Picture 1" descr="chapter2couc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6612" y="2735160"/>
            <a:ext cx="3584163" cy="286733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598657"/>
            <a:ext cx="2892386" cy="5001370"/>
          </a:xfrm>
          <a:prstGeom prst="rect">
            <a:avLst/>
          </a:prstGeom>
        </p:spPr>
        <p:txBody>
          <a:bodyPr wrap="square">
            <a:spAutoFit/>
          </a:bodyPr>
          <a:lstStyle/>
          <a:p>
            <a:r>
              <a:rPr lang="en-US" sz="1100" dirty="0">
                <a:latin typeface="Adobe Caslon Pro"/>
                <a:cs typeface="Adobe Caslon Pro"/>
              </a:rPr>
              <a:t>Being including in a significant and unique survey exhibition of Scottish artists film and video marked an important point in my career and allowed my work to be </a:t>
            </a:r>
            <a:r>
              <a:rPr lang="en-US" sz="1100" dirty="0" smtClean="0">
                <a:latin typeface="Adobe Caslon Pro"/>
                <a:cs typeface="Adobe Caslon Pro"/>
              </a:rPr>
              <a:t>understood and framed </a:t>
            </a:r>
            <a:r>
              <a:rPr lang="en-US" sz="1100" dirty="0">
                <a:latin typeface="Adobe Caslon Pro"/>
                <a:cs typeface="Adobe Caslon Pro"/>
              </a:rPr>
              <a:t>within a wider historical context. </a:t>
            </a:r>
            <a:endParaRPr lang="en-US" sz="1100" dirty="0" smtClean="0">
              <a:latin typeface="Adobe Caslon Pro"/>
              <a:cs typeface="Adobe Caslon Pro"/>
            </a:endParaRPr>
          </a:p>
          <a:p>
            <a:endParaRPr lang="en-US" sz="1100" dirty="0">
              <a:latin typeface="Adobe Caslon Pro"/>
              <a:cs typeface="Adobe Caslon Pro"/>
            </a:endParaRPr>
          </a:p>
          <a:p>
            <a:r>
              <a:rPr lang="en-US" sz="1100" dirty="0" smtClean="0">
                <a:latin typeface="Adobe Caslon Pro"/>
                <a:cs typeface="Adobe Caslon Pro"/>
              </a:rPr>
              <a:t>In </a:t>
            </a:r>
            <a:r>
              <a:rPr lang="en-US" sz="1100" dirty="0">
                <a:latin typeface="Adobe Caslon Pro"/>
                <a:cs typeface="Adobe Caslon Pro"/>
              </a:rPr>
              <a:t>particular this meant that my work was curated into </a:t>
            </a:r>
            <a:r>
              <a:rPr lang="en-US" sz="1100" dirty="0" smtClean="0">
                <a:latin typeface="Adobe Caslon Pro"/>
                <a:cs typeface="Adobe Caslon Pro"/>
              </a:rPr>
              <a:t>two </a:t>
            </a:r>
            <a:r>
              <a:rPr lang="en-US" sz="1100" dirty="0">
                <a:latin typeface="Adobe Caslon Pro"/>
                <a:cs typeface="Adobe Caslon Pro"/>
              </a:rPr>
              <a:t>thematic strands within the overall exhibition </a:t>
            </a:r>
            <a:r>
              <a:rPr lang="en-US" sz="1100" dirty="0" smtClean="0">
                <a:latin typeface="Adobe Caslon Pro"/>
                <a:cs typeface="Adobe Caslon Pro"/>
              </a:rPr>
              <a:t>that </a:t>
            </a:r>
            <a:r>
              <a:rPr lang="en-US" sz="1100" dirty="0" err="1">
                <a:latin typeface="Adobe Caslon Pro"/>
                <a:cs typeface="Adobe Caslon Pro"/>
              </a:rPr>
              <a:t>focussed</a:t>
            </a:r>
            <a:r>
              <a:rPr lang="en-US" sz="1100" dirty="0">
                <a:latin typeface="Adobe Caslon Pro"/>
                <a:cs typeface="Adobe Caslon Pro"/>
              </a:rPr>
              <a:t> upon </a:t>
            </a:r>
            <a:r>
              <a:rPr lang="en-US" sz="1100" dirty="0" smtClean="0">
                <a:latin typeface="Adobe Caslon Pro"/>
                <a:cs typeface="Adobe Caslon Pro"/>
              </a:rPr>
              <a:t>‘Drama and Suspense’ and ‘Portraits in Action’.</a:t>
            </a:r>
          </a:p>
          <a:p>
            <a:endParaRPr lang="en-US" sz="1100" dirty="0">
              <a:latin typeface="Adobe Caslon Pro"/>
              <a:cs typeface="Adobe Caslon Pro"/>
            </a:endParaRPr>
          </a:p>
          <a:p>
            <a:r>
              <a:rPr lang="en-US" sz="1100" dirty="0" smtClean="0">
                <a:latin typeface="Adobe Caslon Pro"/>
                <a:cs typeface="Adobe Caslon Pro"/>
              </a:rPr>
              <a:t>These thematic strands were clearly connected to my longstanding research interests and particularly relevant to the three works that were selected for the exhibition.</a:t>
            </a:r>
            <a:r>
              <a:rPr lang="en-US" sz="1100" dirty="0"/>
              <a:t> </a:t>
            </a:r>
          </a:p>
          <a:p>
            <a:endParaRPr lang="en-US" sz="1100" dirty="0" smtClean="0"/>
          </a:p>
          <a:p>
            <a:r>
              <a:rPr lang="en-US" sz="1100" dirty="0" smtClean="0"/>
              <a:t>“</a:t>
            </a:r>
            <a:r>
              <a:rPr lang="en-US" sz="1100" dirty="0" smtClean="0">
                <a:latin typeface="Adobe Caslon Pro"/>
                <a:cs typeface="Adobe Caslon Pro"/>
              </a:rPr>
              <a:t>Drama </a:t>
            </a:r>
            <a:r>
              <a:rPr lang="en-US" sz="1100" dirty="0">
                <a:latin typeface="Adobe Caslon Pro"/>
                <a:cs typeface="Adobe Caslon Pro"/>
              </a:rPr>
              <a:t>and Suspense brings together a group of film, video and animation works which suggest the macabre and subvert the cinematic conventions of narrative to create a state of tension in the </a:t>
            </a:r>
            <a:r>
              <a:rPr lang="en-US" sz="1100" dirty="0" smtClean="0">
                <a:latin typeface="Adobe Caslon Pro"/>
                <a:cs typeface="Adobe Caslon Pro"/>
              </a:rPr>
              <a:t>viewer.” </a:t>
            </a:r>
          </a:p>
          <a:p>
            <a:endParaRPr lang="en-US" sz="1100" dirty="0" smtClean="0">
              <a:latin typeface="Adobe Caslon Pro"/>
              <a:cs typeface="Adobe Caslon Pro"/>
            </a:endParaRPr>
          </a:p>
          <a:p>
            <a:r>
              <a:rPr lang="en-US" sz="1100" dirty="0" smtClean="0">
                <a:latin typeface="Adobe Caslon Pro"/>
                <a:cs typeface="Adobe Caslon Pro"/>
              </a:rPr>
              <a:t>“Portraits </a:t>
            </a:r>
            <a:r>
              <a:rPr lang="en-US" sz="1100" dirty="0">
                <a:latin typeface="Adobe Caslon Pro"/>
                <a:cs typeface="Adobe Caslon Pro"/>
              </a:rPr>
              <a:t>in Action explores an ongoing concern with performance in Scottish </a:t>
            </a:r>
            <a:r>
              <a:rPr lang="en-US" sz="1100" dirty="0" smtClean="0">
                <a:latin typeface="Adobe Caslon Pro"/>
                <a:cs typeface="Adobe Caslon Pro"/>
              </a:rPr>
              <a:t>film since the 1970s.”</a:t>
            </a:r>
          </a:p>
          <a:p>
            <a:endParaRPr lang="en-US" sz="1100" dirty="0">
              <a:latin typeface="Adobe Caslon Pro"/>
              <a:cs typeface="Adobe Caslon Pro"/>
            </a:endParaRPr>
          </a:p>
          <a:p>
            <a:r>
              <a:rPr lang="en-US" sz="1100" dirty="0" smtClean="0">
                <a:latin typeface="Adobe Caslon Pro"/>
                <a:cs typeface="Adobe Caslon Pro"/>
              </a:rPr>
              <a:t>National Galleries of Scotland 2009</a:t>
            </a:r>
          </a:p>
          <a:p>
            <a:endParaRPr lang="en-US" sz="1100" dirty="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3" name="Picture 2" descr="trilogy 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0681" y="872434"/>
            <a:ext cx="3429485" cy="5276131"/>
          </a:xfrm>
          <a:prstGeom prst="rect">
            <a:avLst/>
          </a:prstGeom>
        </p:spPr>
      </p:pic>
      <p:sp>
        <p:nvSpPr>
          <p:cNvPr id="4" name="TextBox 3"/>
          <p:cNvSpPr txBox="1"/>
          <p:nvPr/>
        </p:nvSpPr>
        <p:spPr>
          <a:xfrm>
            <a:off x="7100956" y="5717678"/>
            <a:ext cx="1046480" cy="430887"/>
          </a:xfrm>
          <a:prstGeom prst="rect">
            <a:avLst/>
          </a:prstGeom>
          <a:noFill/>
        </p:spPr>
        <p:txBody>
          <a:bodyPr wrap="none" rtlCol="0">
            <a:spAutoFit/>
          </a:bodyPr>
          <a:lstStyle/>
          <a:p>
            <a:r>
              <a:rPr lang="en-US" sz="1100" i="1" dirty="0" smtClean="0"/>
              <a:t>‘Trilogy’ </a:t>
            </a:r>
            <a:r>
              <a:rPr lang="en-US" sz="1100" dirty="0" smtClean="0"/>
              <a:t>2000</a:t>
            </a:r>
          </a:p>
          <a:p>
            <a:r>
              <a:rPr lang="en-US" sz="1100" dirty="0" smtClean="0"/>
              <a:t>Production still</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74732"/>
            <a:ext cx="2892386" cy="3816429"/>
          </a:xfrm>
          <a:prstGeom prst="rect">
            <a:avLst/>
          </a:prstGeom>
        </p:spPr>
        <p:txBody>
          <a:bodyPr wrap="square">
            <a:spAutoFit/>
          </a:bodyPr>
          <a:lstStyle/>
          <a:p>
            <a:r>
              <a:rPr lang="en-US" sz="1100" dirty="0">
                <a:ea typeface="ＭＳ Ｐゴシック" charset="0"/>
                <a:cs typeface="Gill Sans" charset="0"/>
              </a:rPr>
              <a:t>The exhibition was </a:t>
            </a:r>
            <a:r>
              <a:rPr lang="en-US" sz="1100" dirty="0" smtClean="0">
                <a:ea typeface="ＭＳ Ｐゴシック" charset="0"/>
                <a:cs typeface="Gill Sans" charset="0"/>
              </a:rPr>
              <a:t>developed by curator and writer Rosie </a:t>
            </a:r>
            <a:r>
              <a:rPr lang="en-US" sz="1100" dirty="0" err="1" smtClean="0">
                <a:ea typeface="ＭＳ Ｐゴシック" charset="0"/>
                <a:cs typeface="Gill Sans" charset="0"/>
              </a:rPr>
              <a:t>Lesso</a:t>
            </a:r>
            <a:r>
              <a:rPr lang="en-US" sz="1100" dirty="0" smtClean="0">
                <a:ea typeface="ＭＳ Ｐゴシック" charset="0"/>
                <a:cs typeface="Gill Sans" charset="0"/>
              </a:rPr>
              <a:t>.</a:t>
            </a:r>
          </a:p>
          <a:p>
            <a:endParaRPr lang="en-US" sz="1100" dirty="0">
              <a:ea typeface="ＭＳ Ｐゴシック" charset="0"/>
              <a:cs typeface="Gill Sans" charset="0"/>
            </a:endParaRPr>
          </a:p>
          <a:p>
            <a:r>
              <a:rPr lang="en-US" sz="1100" dirty="0" smtClean="0">
                <a:ea typeface="ＭＳ Ｐゴシック" charset="0"/>
                <a:cs typeface="Gill Sans" charset="0"/>
              </a:rPr>
              <a:t>Prior </a:t>
            </a:r>
            <a:r>
              <a:rPr lang="en-US" sz="1100" dirty="0">
                <a:ea typeface="ＭＳ Ｐゴシック" charset="0"/>
                <a:cs typeface="Gill Sans" charset="0"/>
              </a:rPr>
              <a:t>to the exhibition </a:t>
            </a:r>
            <a:r>
              <a:rPr lang="en-US" sz="1100" dirty="0" smtClean="0">
                <a:ea typeface="ＭＳ Ｐゴシック" charset="0"/>
                <a:cs typeface="Gill Sans" charset="0"/>
              </a:rPr>
              <a:t>we met for </a:t>
            </a:r>
            <a:r>
              <a:rPr lang="en-US" sz="1100" dirty="0">
                <a:ea typeface="ＭＳ Ｐゴシック" charset="0"/>
                <a:cs typeface="Gill Sans" charset="0"/>
              </a:rPr>
              <a:t>a studio visit in </a:t>
            </a:r>
            <a:r>
              <a:rPr lang="en-US" sz="1100" dirty="0" smtClean="0">
                <a:ea typeface="ＭＳ Ｐゴシック" charset="0"/>
                <a:cs typeface="Gill Sans" charset="0"/>
              </a:rPr>
              <a:t>June 2009, and the works were selected through discussion at this meeting. This offered an open and productive means to develop a mutual understanding both of the thematic strands and also the conceptual framing of my work within the exhibition through dialogue with the curator.</a:t>
            </a:r>
          </a:p>
          <a:p>
            <a:endParaRPr lang="en-US" sz="1100" dirty="0">
              <a:ea typeface="ＭＳ Ｐゴシック" charset="0"/>
              <a:cs typeface="Gill Sans" charset="0"/>
            </a:endParaRPr>
          </a:p>
          <a:p>
            <a:r>
              <a:rPr lang="en-US" sz="1100" dirty="0" smtClean="0">
                <a:ea typeface="ＭＳ Ｐゴシック" charset="0"/>
                <a:cs typeface="Gill Sans" charset="0"/>
              </a:rPr>
              <a:t>The </a:t>
            </a:r>
            <a:r>
              <a:rPr lang="en-US" sz="1100" dirty="0">
                <a:ea typeface="ＭＳ Ｐゴシック" charset="0"/>
                <a:cs typeface="Gill Sans" charset="0"/>
              </a:rPr>
              <a:t>other artists </a:t>
            </a:r>
            <a:r>
              <a:rPr lang="en-US" sz="1100" dirty="0" smtClean="0">
                <a:ea typeface="ＭＳ Ｐゴシック" charset="0"/>
                <a:cs typeface="Gill Sans" charset="0"/>
              </a:rPr>
              <a:t>included in each thematic strand </a:t>
            </a:r>
            <a:r>
              <a:rPr lang="en-US" sz="1100" dirty="0">
                <a:ea typeface="ＭＳ Ｐゴシック" charset="0"/>
                <a:cs typeface="Gill Sans" charset="0"/>
              </a:rPr>
              <a:t>were chosen because of their </a:t>
            </a:r>
            <a:r>
              <a:rPr lang="en-US" sz="1100" dirty="0" smtClean="0">
                <a:ea typeface="ＭＳ Ｐゴシック" charset="0"/>
                <a:cs typeface="Gill Sans" charset="0"/>
              </a:rPr>
              <a:t>interest </a:t>
            </a:r>
            <a:r>
              <a:rPr lang="en-US" sz="1100" dirty="0">
                <a:ea typeface="ＭＳ Ｐゴシック" charset="0"/>
                <a:cs typeface="Gill Sans" charset="0"/>
              </a:rPr>
              <a:t>in how </a:t>
            </a:r>
            <a:r>
              <a:rPr lang="en-US" sz="1100" dirty="0" smtClean="0">
                <a:ea typeface="ＭＳ Ｐゴシック" charset="0"/>
                <a:cs typeface="Gill Sans" charset="0"/>
              </a:rPr>
              <a:t>video or film can </a:t>
            </a:r>
            <a:r>
              <a:rPr lang="en-US" sz="1100" dirty="0">
                <a:ea typeface="ＭＳ Ｐゴシック" charset="0"/>
                <a:cs typeface="Gill Sans" charset="0"/>
              </a:rPr>
              <a:t>be used to explore </a:t>
            </a:r>
            <a:r>
              <a:rPr lang="en-US" sz="1100" dirty="0" smtClean="0">
                <a:ea typeface="ＭＳ Ｐゴシック" charset="0"/>
                <a:cs typeface="Gill Sans" charset="0"/>
              </a:rPr>
              <a:t>cinematic narrative conventions and performance to camera. This resulted in an exhibition that featured a diverse range of approaches, techniques and content, thus allowing for a fresh perspective on my own collaborative work when viewed within such a context.</a:t>
            </a:r>
            <a:endParaRPr lang="en-US" sz="1100" dirty="0">
              <a:ea typeface="ＭＳ Ｐゴシック" charset="0"/>
              <a:cs typeface="Gill Sans" charset="0"/>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“We Are The People’</a:t>
            </a:r>
          </a:p>
          <a:p>
            <a:r>
              <a:rPr lang="en-US" sz="900" i="1" dirty="0" smtClean="0">
                <a:solidFill>
                  <a:srgbClr val="FFFFFF"/>
                </a:solidFill>
                <a:latin typeface="Adobe Caslon Pro"/>
                <a:cs typeface="Adobe Caslon Pro"/>
              </a:rPr>
              <a:t>Production still 2000</a:t>
            </a:r>
            <a:endParaRPr lang="en-US" sz="900" i="1" dirty="0">
              <a:solidFill>
                <a:srgbClr val="FFFFFF"/>
              </a:solidFill>
              <a:latin typeface="Adobe Caslon Pro"/>
              <a:cs typeface="Adobe Caslon Pro"/>
            </a:endParaRPr>
          </a:p>
        </p:txBody>
      </p:sp>
      <p:pic>
        <p:nvPicPr>
          <p:cNvPr id="2" name="Picture 1" descr="travis-main-sho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6610" y="895099"/>
            <a:ext cx="2854706" cy="431074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6" name="Rectangle 5"/>
          <p:cNvSpPr/>
          <p:nvPr/>
        </p:nvSpPr>
        <p:spPr>
          <a:xfrm>
            <a:off x="439533" y="1874732"/>
            <a:ext cx="2892386" cy="2800766"/>
          </a:xfrm>
          <a:prstGeom prst="rect">
            <a:avLst/>
          </a:prstGeom>
        </p:spPr>
        <p:txBody>
          <a:bodyPr wrap="square">
            <a:spAutoFit/>
          </a:bodyPr>
          <a:lstStyle/>
          <a:p>
            <a:r>
              <a:rPr lang="en-US" sz="1100" dirty="0" smtClean="0">
                <a:latin typeface="Adobe Caslon Pro"/>
                <a:cs typeface="Adobe Caslon Pro"/>
              </a:rPr>
              <a:t>The exhibition took </a:t>
            </a:r>
            <a:r>
              <a:rPr lang="en-US" sz="1100" dirty="0">
                <a:latin typeface="Adobe Caslon Pro"/>
                <a:cs typeface="Adobe Caslon Pro"/>
              </a:rPr>
              <a:t>place at </a:t>
            </a:r>
            <a:r>
              <a:rPr lang="en-US" sz="1100" dirty="0" smtClean="0">
                <a:latin typeface="Adobe Caslon Pro"/>
                <a:cs typeface="Adobe Caslon Pro"/>
              </a:rPr>
              <a:t>the Dean </a:t>
            </a:r>
            <a:r>
              <a:rPr lang="en-US" sz="1100" dirty="0">
                <a:latin typeface="Adobe Caslon Pro"/>
                <a:cs typeface="Adobe Caslon Pro"/>
              </a:rPr>
              <a:t>Gallery, Scottish National Gallery of Modern Art, Edinburgh, </a:t>
            </a:r>
            <a:r>
              <a:rPr lang="en-US" sz="1100" dirty="0" smtClean="0">
                <a:latin typeface="Adobe Caslon Pro"/>
                <a:cs typeface="Adobe Caslon Pro"/>
              </a:rPr>
              <a:t>from 16 </a:t>
            </a:r>
            <a:r>
              <a:rPr lang="en-US" sz="1100" dirty="0">
                <a:latin typeface="Adobe Caslon Pro"/>
                <a:cs typeface="Adobe Caslon Pro"/>
              </a:rPr>
              <a:t>October - 22 November </a:t>
            </a:r>
            <a:r>
              <a:rPr lang="en-US" sz="1100" dirty="0" smtClean="0">
                <a:latin typeface="Adobe Caslon Pro"/>
                <a:cs typeface="Adobe Caslon Pro"/>
              </a:rPr>
              <a:t>2009.</a:t>
            </a:r>
          </a:p>
          <a:p>
            <a:endParaRPr lang="en-US" sz="1100" dirty="0">
              <a:latin typeface="Adobe Caslon Pro"/>
              <a:cs typeface="Adobe Caslon Pro"/>
            </a:endParaRPr>
          </a:p>
          <a:p>
            <a:r>
              <a:rPr lang="en-US" sz="1100" dirty="0" smtClean="0">
                <a:latin typeface="Adobe Caslon Pro"/>
                <a:cs typeface="Adobe Caslon Pro"/>
              </a:rPr>
              <a:t>The exhibition had very high visitor numbers due to its location in one of Scotland’s major national institutions and was also reviewed in the following publications.</a:t>
            </a:r>
          </a:p>
          <a:p>
            <a:endParaRPr lang="en-US" sz="1100" dirty="0">
              <a:latin typeface="Adobe Caslon Pro"/>
              <a:cs typeface="Adobe Caslon Pro"/>
            </a:endParaRPr>
          </a:p>
          <a:p>
            <a:r>
              <a:rPr lang="en-US" sz="1100" dirty="0" smtClean="0">
                <a:latin typeface="Adobe Caslon Pro"/>
                <a:cs typeface="Adobe Caslon Pro"/>
              </a:rPr>
              <a:t>The </a:t>
            </a:r>
            <a:r>
              <a:rPr lang="en-US" sz="1100" dirty="0">
                <a:latin typeface="Adobe Caslon Pro"/>
                <a:cs typeface="Adobe Caslon Pro"/>
              </a:rPr>
              <a:t>Herald newspaper, 12th October 2009</a:t>
            </a:r>
          </a:p>
          <a:p>
            <a:r>
              <a:rPr lang="en-US" sz="1100" dirty="0" smtClean="0">
                <a:latin typeface="Adobe Caslon Pro"/>
                <a:cs typeface="Adobe Caslon Pro"/>
              </a:rPr>
              <a:t>The </a:t>
            </a:r>
            <a:r>
              <a:rPr lang="en-US" sz="1100" dirty="0">
                <a:latin typeface="Adobe Caslon Pro"/>
                <a:cs typeface="Adobe Caslon Pro"/>
              </a:rPr>
              <a:t>Scotsman newspaper 19th October 2009</a:t>
            </a:r>
          </a:p>
          <a:p>
            <a:r>
              <a:rPr lang="en-US" sz="1100" dirty="0" smtClean="0">
                <a:latin typeface="Adobe Caslon Pro"/>
                <a:cs typeface="Adobe Caslon Pro"/>
              </a:rPr>
              <a:t>Laura </a:t>
            </a:r>
            <a:r>
              <a:rPr lang="en-US" sz="1100" dirty="0">
                <a:latin typeface="Adobe Caslon Pro"/>
                <a:cs typeface="Adobe Caslon Pro"/>
              </a:rPr>
              <a:t>Cumming, The Observer newspaper 8th November 2009</a:t>
            </a:r>
          </a:p>
          <a:p>
            <a:r>
              <a:rPr lang="en-US" sz="1100" dirty="0" smtClean="0">
                <a:latin typeface="Adobe Caslon Pro"/>
                <a:cs typeface="Adobe Caslon Pro"/>
              </a:rPr>
              <a:t>Giles </a:t>
            </a:r>
            <a:r>
              <a:rPr lang="en-US" sz="1100" dirty="0">
                <a:latin typeface="Adobe Caslon Pro"/>
                <a:cs typeface="Adobe Caslon Pro"/>
              </a:rPr>
              <a:t>Sutherland, The Times newspaper, 13th November 2009</a:t>
            </a:r>
          </a:p>
        </p:txBody>
      </p:sp>
      <p:sp>
        <p:nvSpPr>
          <p:cNvPr id="7" name="Rectangle 6"/>
          <p:cNvSpPr/>
          <p:nvPr/>
        </p:nvSpPr>
        <p:spPr>
          <a:xfrm>
            <a:off x="3583269" y="523897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‘Trilogy’ 2000</a:t>
            </a:r>
          </a:p>
          <a:p>
            <a:r>
              <a:rPr lang="en-US" sz="900" i="1" dirty="0" smtClean="0">
                <a:solidFill>
                  <a:srgbClr val="FFFFFF"/>
                </a:solidFill>
                <a:latin typeface="Adobe Caslon Pro"/>
                <a:cs typeface="Adobe Caslon Pro"/>
              </a:rPr>
              <a:t>Video still</a:t>
            </a:r>
            <a:endParaRPr lang="en-US" sz="900" i="1" dirty="0">
              <a:solidFill>
                <a:srgbClr val="FFFFFF"/>
              </a:solidFill>
              <a:latin typeface="Adobe Caslon Pro"/>
              <a:cs typeface="Adobe Caslon Pro"/>
            </a:endParaRPr>
          </a:p>
        </p:txBody>
      </p:sp>
      <p:pic>
        <p:nvPicPr>
          <p:cNvPr id="2" name="Picture 1" descr="trilogytoile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2226" y="1619689"/>
            <a:ext cx="5571774" cy="363671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runningtim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5392" y="246694"/>
            <a:ext cx="4492081" cy="6346259"/>
          </a:xfrm>
          <a:prstGeom prst="rect">
            <a:avLst/>
          </a:prstGeom>
        </p:spPr>
      </p:pic>
    </p:spTree>
    <p:extLst>
      <p:ext uri="{BB962C8B-B14F-4D97-AF65-F5344CB8AC3E}">
        <p14:creationId xmlns:p14="http://schemas.microsoft.com/office/powerpoint/2010/main" val="218290773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1534</TotalTime>
  <Words>618</Words>
  <Application>Microsoft Macintosh PowerPoint</Application>
  <PresentationFormat>On-screen Show (4:3)</PresentationFormat>
  <Paragraphs>43</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GSA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Graham Ramsay</cp:lastModifiedBy>
  <cp:revision>33</cp:revision>
  <dcterms:created xsi:type="dcterms:W3CDTF">2013-05-28T12:18:21Z</dcterms:created>
  <dcterms:modified xsi:type="dcterms:W3CDTF">2013-09-05T20:48:40Z</dcterms:modified>
</cp:coreProperties>
</file>