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Default Extension="emf" ContentType="image/x-emf"/>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65" r:id="rId4"/>
    <p:sldId id="258" r:id="rId5"/>
    <p:sldId id="262" r:id="rId6"/>
    <p:sldId id="266" r:id="rId7"/>
    <p:sldId id="259" r:id="rId8"/>
    <p:sldId id="260" r:id="rId9"/>
    <p:sldId id="261" r:id="rId10"/>
    <p:sldId id="263"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C40812"/>
    <a:srgbClr val="12E824"/>
    <a:srgbClr val="858D04"/>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p:scale>
          <a:sx n="75" d="100"/>
          <a:sy n="75" d="100"/>
        </p:scale>
        <p:origin x="-1304" y="-44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11/17/13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11/17/13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11/17/13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11/17/13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11/17/13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 Id="rId3"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 Id="rId3" Type="http://schemas.openxmlformats.org/officeDocument/2006/relationships/image" Target="../media/image1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 Id="rId3"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hyperlink" Target="http://www.theage.com.au/news/entertainment/arts/arts-reviews/bloody-good-or-simply-silly-" TargetMode="External"/><Relationship Id="rId4" Type="http://schemas.openxmlformats.org/officeDocument/2006/relationships/image" Target="../media/image17.jpeg"/><Relationship Id="rId1" Type="http://schemas.openxmlformats.org/officeDocument/2006/relationships/slideLayout" Target="../slideLayouts/slideLayout7.xml"/><Relationship Id="rId2" Type="http://schemas.openxmlformats.org/officeDocument/2006/relationships/image" Target="../media/image1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emf"/><Relationship Id="rId3"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715628" y="2228671"/>
            <a:ext cx="3176162" cy="584776"/>
          </a:xfrm>
          <a:prstGeom prst="rect">
            <a:avLst/>
          </a:prstGeom>
        </p:spPr>
        <p:txBody>
          <a:bodyPr wrap="square">
            <a:spAutoFit/>
          </a:bodyPr>
          <a:lstStyle/>
          <a:p>
            <a:r>
              <a:rPr lang="en-US" sz="3200" b="1" dirty="0" smtClean="0">
                <a:solidFill>
                  <a:srgbClr val="C40812"/>
                </a:solidFill>
                <a:latin typeface="Hypatia Sans Pro"/>
                <a:cs typeface="Hypatia Sans Pro"/>
              </a:rPr>
              <a:t>Cock and Bull</a:t>
            </a:r>
            <a:endParaRPr lang="en-US" sz="3200" b="1" dirty="0">
              <a:solidFill>
                <a:srgbClr val="C40812"/>
              </a:solidFill>
              <a:latin typeface="Hypatia Sans Pro"/>
              <a:cs typeface="Hypatia Sans Pro"/>
            </a:endParaRPr>
          </a:p>
        </p:txBody>
      </p:sp>
      <p:sp>
        <p:nvSpPr>
          <p:cNvPr id="6" name="Rectangle 5"/>
          <p:cNvSpPr/>
          <p:nvPr/>
        </p:nvSpPr>
        <p:spPr>
          <a:xfrm>
            <a:off x="715628" y="4642547"/>
            <a:ext cx="3176162" cy="1200329"/>
          </a:xfrm>
          <a:prstGeom prst="rect">
            <a:avLst/>
          </a:prstGeom>
        </p:spPr>
        <p:txBody>
          <a:bodyPr wrap="square">
            <a:spAutoFit/>
          </a:bodyPr>
          <a:lstStyle/>
          <a:p>
            <a:r>
              <a:rPr lang="en-US" sz="1200" dirty="0"/>
              <a:t>A retrospective exhibition of collaborative video works made with John Beagles between 1996 - 2009 at the Margaret Lawrence Gallery, Victoria College of the Arts, Melbourne. This project also included a commission to make a new video work. </a:t>
            </a:r>
            <a:endParaRPr lang="en-US" sz="1200" i="1" dirty="0">
              <a:solidFill>
                <a:srgbClr val="C40812"/>
              </a:solidFill>
              <a:latin typeface="Adobe Caslon Pro SmBd"/>
              <a:cs typeface="Adobe Caslon Pro SmBd"/>
            </a:endParaRPr>
          </a:p>
        </p:txBody>
      </p:sp>
      <p:sp>
        <p:nvSpPr>
          <p:cNvPr id="7" name="Rectangle 6"/>
          <p:cNvSpPr/>
          <p:nvPr/>
        </p:nvSpPr>
        <p:spPr>
          <a:xfrm>
            <a:off x="715627" y="6076277"/>
            <a:ext cx="2378567" cy="276999"/>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Graham </a:t>
            </a:r>
            <a:r>
              <a:rPr lang="en-US" sz="1200" dirty="0" smtClean="0">
                <a:solidFill>
                  <a:schemeClr val="tx1">
                    <a:lumMod val="75000"/>
                    <a:lumOff val="25000"/>
                  </a:schemeClr>
                </a:solidFill>
                <a:latin typeface="Adobe Caslon Pro Bold"/>
                <a:cs typeface="Adobe Caslon Pro Bold"/>
              </a:rPr>
              <a:t>Ramsay</a:t>
            </a:r>
          </a:p>
        </p:txBody>
      </p:sp>
      <p:pic>
        <p:nvPicPr>
          <p:cNvPr id="2" name="Picture 1" descr="chapter1closeup.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81320" y="2506133"/>
            <a:ext cx="4462680" cy="357014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4154984"/>
          </a:xfrm>
          <a:prstGeom prst="rect">
            <a:avLst/>
          </a:prstGeom>
        </p:spPr>
        <p:txBody>
          <a:bodyPr wrap="square">
            <a:spAutoFit/>
          </a:bodyPr>
          <a:lstStyle/>
          <a:p>
            <a:r>
              <a:rPr lang="en-US" sz="1100" dirty="0"/>
              <a:t>I showed a retrospective selection of collaborative video works made with John Beagles between 1996 - 2009 at the Margaret Lawrence Gallery, Victoria College of the Arts Melbourne as part of the group exhibition 'Cock and Bull'. This involved showing 14 individual video works made between 1996 and 2009, which represented a unique opportunity for a significant overview within an exhibition context of this key element within my collaborative practice. This exhibition aimed to examine the structures of contemporary society through </a:t>
            </a:r>
            <a:r>
              <a:rPr lang="en-US" sz="1100" dirty="0" err="1"/>
              <a:t>humour</a:t>
            </a:r>
            <a:r>
              <a:rPr lang="en-US" sz="1100" dirty="0"/>
              <a:t>, irony and melodrama. Works in the show encompassed a number of approaches such as the satirical narratives and the invented biography, which clearly connect with some of my longstanding research interests. In particular this means an exploration of approaches to art practice that draw upon a playful approach to narrative form, </a:t>
            </a:r>
            <a:r>
              <a:rPr lang="en-US" sz="1100" dirty="0" err="1"/>
              <a:t>humour</a:t>
            </a:r>
            <a:r>
              <a:rPr lang="en-US" sz="1100" dirty="0"/>
              <a:t> and absurdity as a means to engage with socio-political concerns. As such this exhibition provided a very productive context within which to consider my practice.</a:t>
            </a:r>
            <a:r>
              <a:rPr lang="en-US" sz="1100" dirty="0" smtClean="0"/>
              <a:t> </a:t>
            </a:r>
            <a:endParaRPr lang="en-US" sz="1100" dirty="0">
              <a:latin typeface="Adobe Caslon Pro"/>
              <a:cs typeface="Adobe Caslon Pro"/>
            </a:endParaRPr>
          </a:p>
        </p:txBody>
      </p:sp>
      <p:sp>
        <p:nvSpPr>
          <p:cNvPr id="6" name="Rectangle 5"/>
          <p:cNvSpPr/>
          <p:nvPr/>
        </p:nvSpPr>
        <p:spPr>
          <a:xfrm>
            <a:off x="3392092" y="5580404"/>
            <a:ext cx="2766495" cy="369332"/>
          </a:xfrm>
          <a:prstGeom prst="rect">
            <a:avLst/>
          </a:prstGeom>
        </p:spPr>
        <p:txBody>
          <a:bodyPr wrap="square">
            <a:spAutoFit/>
          </a:bodyPr>
          <a:lstStyle/>
          <a:p>
            <a:r>
              <a:rPr lang="en-US" sz="900" i="1" dirty="0" smtClean="0">
                <a:solidFill>
                  <a:srgbClr val="FFFFFF"/>
                </a:solidFill>
                <a:latin typeface="Adobe Caslon Pro"/>
                <a:cs typeface="Adobe Caslon Pro"/>
              </a:rPr>
              <a:t>Installation view ‘Cock and Bull’</a:t>
            </a:r>
            <a:r>
              <a:rPr lang="en-US" sz="900" i="1" dirty="0" smtClean="0">
                <a:solidFill>
                  <a:srgbClr val="FFFFFF"/>
                </a:solidFill>
                <a:latin typeface="Adobe Caslon Pro"/>
                <a:cs typeface="Adobe Caslon Pro"/>
              </a:rPr>
              <a:t>  Margaret </a:t>
            </a:r>
            <a:r>
              <a:rPr lang="en-US" sz="900" i="1" dirty="0" smtClean="0">
                <a:solidFill>
                  <a:srgbClr val="FFFFFF"/>
                </a:solidFill>
                <a:latin typeface="Adobe Caslon Pro"/>
                <a:cs typeface="Adobe Caslon Pro"/>
              </a:rPr>
              <a:t>Lawrence Gallery, VCA, Melbourne 2009</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Cock and Bull</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2275</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Graham Ramsay and John Beagles</a:t>
            </a:r>
            <a:endParaRPr lang="en-US" sz="1000" dirty="0">
              <a:latin typeface="Adobe Caslon Pro Bold Italic"/>
              <a:cs typeface="Adobe Caslon Pro Bold Italic"/>
            </a:endParaRPr>
          </a:p>
        </p:txBody>
      </p:sp>
      <p:pic>
        <p:nvPicPr>
          <p:cNvPr id="2" name="Picture 1" descr="cockbullinstall1.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536480" y="3575884"/>
            <a:ext cx="2637886" cy="1978415"/>
          </a:xfrm>
          <a:prstGeom prst="rect">
            <a:avLst/>
          </a:prstGeom>
        </p:spPr>
      </p:pic>
      <p:sp>
        <p:nvSpPr>
          <p:cNvPr id="11" name="TextBox 10"/>
          <p:cNvSpPr txBox="1"/>
          <p:nvPr/>
        </p:nvSpPr>
        <p:spPr>
          <a:xfrm>
            <a:off x="3536480" y="1930370"/>
            <a:ext cx="2743200" cy="938719"/>
          </a:xfrm>
          <a:prstGeom prst="rect">
            <a:avLst/>
          </a:prstGeom>
          <a:noFill/>
        </p:spPr>
        <p:txBody>
          <a:bodyPr wrap="square" rtlCol="0">
            <a:spAutoFit/>
          </a:bodyPr>
          <a:lstStyle/>
          <a:p>
            <a:r>
              <a:rPr lang="en-US" sz="1100" dirty="0" smtClean="0">
                <a:solidFill>
                  <a:prstClr val="black"/>
                </a:solidFill>
              </a:rPr>
              <a:t>This exhibition also included a commission by the gallery for a new piece of work. This work continued existing themes relating to self portraiture, while expanding the practice to include elements of historical narrative.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lumMod val="75000"/>
          </a:schemeClr>
        </a:solidFill>
        <a:effectLst/>
      </p:bgPr>
    </p:bg>
    <p:spTree>
      <p:nvGrpSpPr>
        <p:cNvPr id="1" name=""/>
        <p:cNvGrpSpPr/>
        <p:nvPr/>
      </p:nvGrpSpPr>
      <p:grpSpPr>
        <a:xfrm>
          <a:off x="0" y="0"/>
          <a:ext cx="0" cy="0"/>
          <a:chOff x="0" y="0"/>
          <a:chExt cx="0" cy="0"/>
        </a:xfrm>
      </p:grpSpPr>
      <p:pic>
        <p:nvPicPr>
          <p:cNvPr id="2" name="Picture 1" descr="cockbullinstall1.jpg"/>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522304" y="1389526"/>
            <a:ext cx="6007810" cy="4505859"/>
          </a:xfrm>
          <a:prstGeom prst="rect">
            <a:avLst/>
          </a:prstGeom>
        </p:spPr>
      </p:pic>
      <p:sp>
        <p:nvSpPr>
          <p:cNvPr id="3" name="TextBox 2"/>
          <p:cNvSpPr txBox="1"/>
          <p:nvPr/>
        </p:nvSpPr>
        <p:spPr>
          <a:xfrm>
            <a:off x="4379677" y="6057105"/>
            <a:ext cx="3236784" cy="461665"/>
          </a:xfrm>
          <a:prstGeom prst="rect">
            <a:avLst/>
          </a:prstGeom>
          <a:noFill/>
        </p:spPr>
        <p:txBody>
          <a:bodyPr wrap="none" rtlCol="0">
            <a:spAutoFit/>
          </a:bodyPr>
          <a:lstStyle/>
          <a:p>
            <a:r>
              <a:rPr lang="en-US" sz="1200" i="1" dirty="0">
                <a:solidFill>
                  <a:schemeClr val="tx1">
                    <a:lumMod val="50000"/>
                    <a:lumOff val="50000"/>
                  </a:schemeClr>
                </a:solidFill>
                <a:latin typeface="Adobe Caslon Pro"/>
                <a:cs typeface="Adobe Caslon Pro"/>
              </a:rPr>
              <a:t>Installation view ‘Cock and Bull’ </a:t>
            </a:r>
          </a:p>
          <a:p>
            <a:r>
              <a:rPr lang="en-US" sz="1200" i="1" dirty="0">
                <a:solidFill>
                  <a:schemeClr val="tx1">
                    <a:lumMod val="50000"/>
                    <a:lumOff val="50000"/>
                  </a:schemeClr>
                </a:solidFill>
                <a:latin typeface="Adobe Caslon Pro"/>
                <a:cs typeface="Adobe Caslon Pro"/>
              </a:rPr>
              <a:t>Margaret Lawrence Gallery, VCA, Melbourne </a:t>
            </a:r>
            <a:r>
              <a:rPr lang="en-US" sz="1200" i="1" dirty="0" smtClean="0">
                <a:solidFill>
                  <a:schemeClr val="tx1">
                    <a:lumMod val="50000"/>
                    <a:lumOff val="50000"/>
                  </a:schemeClr>
                </a:solidFill>
                <a:latin typeface="Adobe Caslon Pro"/>
                <a:cs typeface="Adobe Caslon Pro"/>
              </a:rPr>
              <a:t>2009</a:t>
            </a:r>
            <a:endParaRPr lang="en-US" sz="1200" i="1" dirty="0">
              <a:solidFill>
                <a:schemeClr val="tx1">
                  <a:lumMod val="50000"/>
                  <a:lumOff val="50000"/>
                </a:schemeClr>
              </a:solidFill>
              <a:latin typeface="Adobe Caslon Pro"/>
              <a:cs typeface="Adobe Caslon Pro"/>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72180616"/>
      </p:ext>
    </p:extLst>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2" name="TextBox 1"/>
          <p:cNvSpPr txBox="1"/>
          <p:nvPr/>
        </p:nvSpPr>
        <p:spPr>
          <a:xfrm>
            <a:off x="224882" y="2143228"/>
            <a:ext cx="3243592" cy="2569934"/>
          </a:xfrm>
          <a:prstGeom prst="rect">
            <a:avLst/>
          </a:prstGeom>
          <a:noFill/>
        </p:spPr>
        <p:txBody>
          <a:bodyPr wrap="square" rtlCol="0">
            <a:spAutoFit/>
          </a:bodyPr>
          <a:lstStyle/>
          <a:p>
            <a:r>
              <a:rPr lang="en-US" sz="1100" dirty="0">
                <a:ea typeface="ＭＳ Ｐゴシック" charset="0"/>
                <a:cs typeface="Gill Sans" charset="0"/>
              </a:rPr>
              <a:t>In </a:t>
            </a:r>
            <a:r>
              <a:rPr lang="ja-JP" altLang="en-US" sz="1100" dirty="0">
                <a:ea typeface="ヒラギノ角ゴ Pro W3" charset="0"/>
                <a:cs typeface="ヒラギノ角ゴ Pro W3" charset="0"/>
                <a:sym typeface="ヒラギノ角ゴ Pro W3" charset="0"/>
              </a:rPr>
              <a:t>‘</a:t>
            </a:r>
            <a:r>
              <a:rPr lang="en-US" sz="1100" i="1" dirty="0">
                <a:ea typeface="ＭＳ Ｐゴシック" charset="0"/>
                <a:cs typeface="Gill Sans" charset="0"/>
              </a:rPr>
              <a:t>Two Fine Examples Of British Dentistry</a:t>
            </a:r>
            <a:r>
              <a:rPr lang="ja-JP" altLang="en-US" sz="1100" i="1" dirty="0">
                <a:ea typeface="ＭＳ Ｐゴシック" charset="0"/>
                <a:cs typeface="Gill Sans" charset="0"/>
              </a:rPr>
              <a:t>’</a:t>
            </a:r>
            <a:r>
              <a:rPr lang="en-US" sz="1100" dirty="0">
                <a:ea typeface="ＭＳ Ｐゴシック" charset="0"/>
                <a:cs typeface="Gill Sans" charset="0"/>
              </a:rPr>
              <a:t> (2009), our fop doppelgangers work on a series of paintings and sculptures in a large studio. The narration outlines the development of this joint enterprise and the pleasures, pitfalls and postures encountered as part the creative process. The script development for this work </a:t>
            </a:r>
            <a:r>
              <a:rPr lang="en-US" sz="1100" dirty="0" smtClean="0">
                <a:ea typeface="ＭＳ Ｐゴシック" charset="0"/>
                <a:cs typeface="Gill Sans" charset="0"/>
              </a:rPr>
              <a:t>made reference to the </a:t>
            </a:r>
            <a:r>
              <a:rPr lang="en-US" sz="1100" dirty="0">
                <a:ea typeface="ＭＳ Ｐゴシック" charset="0"/>
                <a:cs typeface="Gill Sans" charset="0"/>
              </a:rPr>
              <a:t>unfinished satirical work </a:t>
            </a:r>
            <a:r>
              <a:rPr lang="en-US" sz="1100" dirty="0" smtClean="0">
                <a:ea typeface="ＭＳ Ｐゴシック" charset="0"/>
                <a:cs typeface="Gill Sans" charset="0"/>
              </a:rPr>
              <a:t>‘</a:t>
            </a:r>
            <a:r>
              <a:rPr lang="en-US" sz="1100" i="1" dirty="0" err="1" smtClean="0">
                <a:ea typeface="ＭＳ Ｐゴシック" charset="0"/>
                <a:cs typeface="Gill Sans" charset="0"/>
              </a:rPr>
              <a:t>Bouvard</a:t>
            </a:r>
            <a:r>
              <a:rPr lang="en-US" sz="1100" i="1" dirty="0" smtClean="0">
                <a:ea typeface="ＭＳ Ｐゴシック" charset="0"/>
                <a:cs typeface="Gill Sans" charset="0"/>
              </a:rPr>
              <a:t> </a:t>
            </a:r>
            <a:r>
              <a:rPr lang="en-US" sz="1100" i="1" dirty="0">
                <a:ea typeface="ＭＳ Ｐゴシック" charset="0"/>
                <a:cs typeface="Gill Sans" charset="0"/>
              </a:rPr>
              <a:t>et </a:t>
            </a:r>
            <a:r>
              <a:rPr lang="en-US" sz="1100" i="1" dirty="0" err="1" smtClean="0">
                <a:ea typeface="ＭＳ Ｐゴシック" charset="0"/>
                <a:cs typeface="Gill Sans" charset="0"/>
              </a:rPr>
              <a:t>Pécuchet</a:t>
            </a:r>
            <a:r>
              <a:rPr lang="en-US" sz="1100" i="1" dirty="0" smtClean="0">
                <a:ea typeface="ＭＳ Ｐゴシック" charset="0"/>
                <a:cs typeface="Gill Sans" charset="0"/>
              </a:rPr>
              <a:t>’ </a:t>
            </a:r>
            <a:r>
              <a:rPr lang="en-US" sz="1100" dirty="0" smtClean="0">
                <a:ea typeface="ＭＳ Ｐゴシック" charset="0"/>
                <a:cs typeface="Gill Sans" charset="0"/>
              </a:rPr>
              <a:t>by </a:t>
            </a:r>
            <a:r>
              <a:rPr lang="en-US" sz="1100" dirty="0" err="1">
                <a:ea typeface="ＭＳ Ｐゴシック" charset="0"/>
                <a:cs typeface="Gill Sans" charset="0"/>
              </a:rPr>
              <a:t>Gustave</a:t>
            </a:r>
            <a:r>
              <a:rPr lang="en-US" sz="1100" dirty="0">
                <a:ea typeface="ＭＳ Ｐゴシック" charset="0"/>
                <a:cs typeface="Gill Sans" charset="0"/>
              </a:rPr>
              <a:t> </a:t>
            </a:r>
            <a:r>
              <a:rPr lang="en-US" sz="1100" dirty="0" smtClean="0">
                <a:ea typeface="ＭＳ Ｐゴシック" charset="0"/>
                <a:cs typeface="Gill Sans" charset="0"/>
              </a:rPr>
              <a:t>Flaubert, </a:t>
            </a:r>
            <a:r>
              <a:rPr lang="en-US" sz="1100" dirty="0">
                <a:ea typeface="ＭＳ Ｐゴシック" charset="0"/>
                <a:cs typeface="Gill Sans" charset="0"/>
              </a:rPr>
              <a:t>and Samuel Beckett</a:t>
            </a:r>
            <a:r>
              <a:rPr lang="ja-JP" altLang="en-US" sz="1100" dirty="0">
                <a:ea typeface="ＭＳ Ｐゴシック" charset="0"/>
                <a:cs typeface="Gill Sans" charset="0"/>
              </a:rPr>
              <a:t>’</a:t>
            </a:r>
            <a:r>
              <a:rPr lang="en-US" sz="1100" dirty="0">
                <a:ea typeface="ＭＳ Ｐゴシック" charset="0"/>
                <a:cs typeface="Gill Sans" charset="0"/>
              </a:rPr>
              <a:t>s </a:t>
            </a:r>
            <a:r>
              <a:rPr lang="ja-JP" altLang="en-US" sz="1100" i="1" dirty="0" smtClean="0">
                <a:ea typeface="ＭＳ Ｐゴシック" charset="0"/>
                <a:cs typeface="Gill Sans" charset="0"/>
              </a:rPr>
              <a:t>‘</a:t>
            </a:r>
            <a:r>
              <a:rPr lang="en-US" altLang="ja-JP" sz="1100" i="1" dirty="0" smtClean="0">
                <a:ea typeface="ＭＳ Ｐゴシック" charset="0"/>
                <a:cs typeface="Gill Sans" charset="0"/>
              </a:rPr>
              <a:t>Mercier and </a:t>
            </a:r>
            <a:r>
              <a:rPr lang="en-US" altLang="ja-JP" sz="1100" i="1" dirty="0" err="1" smtClean="0">
                <a:ea typeface="ＭＳ Ｐゴシック" charset="0"/>
                <a:cs typeface="Gill Sans" charset="0"/>
              </a:rPr>
              <a:t>Camier</a:t>
            </a:r>
            <a:r>
              <a:rPr lang="ja-JP" altLang="en-US" sz="1100" i="1" dirty="0" smtClean="0">
                <a:ea typeface="ＭＳ Ｐゴシック" charset="0"/>
                <a:cs typeface="Gill Sans" charset="0"/>
              </a:rPr>
              <a:t>’</a:t>
            </a:r>
            <a:r>
              <a:rPr lang="en-US" sz="1100" dirty="0">
                <a:ea typeface="ＭＳ Ｐゴシック" charset="0"/>
                <a:cs typeface="Gill Sans" charset="0"/>
              </a:rPr>
              <a:t>. </a:t>
            </a:r>
            <a:endParaRPr lang="en-US" sz="1100" dirty="0" smtClean="0">
              <a:ea typeface="ＭＳ Ｐゴシック" charset="0"/>
              <a:cs typeface="Gill Sans" charset="0"/>
            </a:endParaRPr>
          </a:p>
          <a:p>
            <a:endParaRPr lang="en-US" sz="1100" dirty="0">
              <a:ea typeface="ＭＳ Ｐゴシック" charset="0"/>
              <a:cs typeface="Gill Sans" charset="0"/>
            </a:endParaRPr>
          </a:p>
          <a:p>
            <a:r>
              <a:rPr lang="en-US" sz="1100" dirty="0" smtClean="0">
                <a:ea typeface="ＭＳ Ｐゴシック" charset="0"/>
                <a:cs typeface="Gill Sans" charset="0"/>
              </a:rPr>
              <a:t>Art historically </a:t>
            </a:r>
            <a:r>
              <a:rPr lang="en-US" sz="1100" dirty="0">
                <a:ea typeface="ＭＳ Ｐゴシック" charset="0"/>
                <a:cs typeface="Gill Sans" charset="0"/>
              </a:rPr>
              <a:t>we drew </a:t>
            </a:r>
            <a:r>
              <a:rPr lang="en-US" sz="1100" dirty="0" smtClean="0">
                <a:ea typeface="ＭＳ Ｐゴシック" charset="0"/>
                <a:cs typeface="Gill Sans" charset="0"/>
              </a:rPr>
              <a:t>upon self-representations of male artists in </a:t>
            </a:r>
            <a:r>
              <a:rPr lang="en-US" sz="1100" dirty="0">
                <a:ea typeface="ＭＳ Ｐゴシック" charset="0"/>
                <a:cs typeface="Gill Sans" charset="0"/>
              </a:rPr>
              <a:t>their </a:t>
            </a:r>
            <a:r>
              <a:rPr lang="en-US" sz="1100" dirty="0" smtClean="0">
                <a:ea typeface="ＭＳ Ｐゴシック" charset="0"/>
                <a:cs typeface="Gill Sans" charset="0"/>
              </a:rPr>
              <a:t>studios, including iconic examples such as Velazquez, Courbet</a:t>
            </a:r>
            <a:r>
              <a:rPr lang="en-US" sz="1100" dirty="0">
                <a:ea typeface="ＭＳ Ｐゴシック" charset="0"/>
                <a:cs typeface="Gill Sans" charset="0"/>
              </a:rPr>
              <a:t> </a:t>
            </a:r>
            <a:r>
              <a:rPr lang="en-US" sz="1100" dirty="0" smtClean="0">
                <a:ea typeface="ＭＳ Ｐゴシック" charset="0"/>
                <a:cs typeface="Gill Sans" charset="0"/>
              </a:rPr>
              <a:t>and Picasso. </a:t>
            </a:r>
            <a:endParaRPr lang="en-US" sz="1100" dirty="0">
              <a:ea typeface="ＭＳ Ｐゴシック" charset="0"/>
              <a:cs typeface="Gill Sans" charset="0"/>
            </a:endParaRPr>
          </a:p>
          <a:p>
            <a:endParaRPr lang="en-US" dirty="0"/>
          </a:p>
        </p:txBody>
      </p:sp>
      <p:pic>
        <p:nvPicPr>
          <p:cNvPr id="3" name="Picture 2" descr="bouvard_et_pecuchet.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637757" y="1818364"/>
            <a:ext cx="2328165" cy="3295929"/>
          </a:xfrm>
          <a:prstGeom prst="rect">
            <a:avLst/>
          </a:prstGeom>
        </p:spPr>
      </p:pic>
      <p:pic>
        <p:nvPicPr>
          <p:cNvPr id="5" name="Picture 4" descr="MercierCamier.jp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466723" y="1818363"/>
            <a:ext cx="2195089" cy="3295929"/>
          </a:xfrm>
          <a:prstGeom prst="rect">
            <a:avLst/>
          </a:prstGeom>
        </p:spPr>
      </p:pic>
      <p:sp>
        <p:nvSpPr>
          <p:cNvPr id="4" name="TextBox 3"/>
          <p:cNvSpPr txBox="1"/>
          <p:nvPr/>
        </p:nvSpPr>
        <p:spPr>
          <a:xfrm>
            <a:off x="3541168" y="5242981"/>
            <a:ext cx="2326459" cy="230832"/>
          </a:xfrm>
          <a:prstGeom prst="rect">
            <a:avLst/>
          </a:prstGeom>
          <a:noFill/>
        </p:spPr>
        <p:txBody>
          <a:bodyPr wrap="none" rtlCol="0">
            <a:spAutoFit/>
          </a:bodyPr>
          <a:lstStyle/>
          <a:p>
            <a:r>
              <a:rPr lang="en-US" sz="900" dirty="0" smtClean="0"/>
              <a:t>Key literary references – Flaubert and Beckett</a:t>
            </a:r>
            <a:endParaRPr lang="en-US" sz="9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7" name="Rectangle 6"/>
          <p:cNvSpPr/>
          <p:nvPr/>
        </p:nvSpPr>
        <p:spPr>
          <a:xfrm>
            <a:off x="6464559" y="5094211"/>
            <a:ext cx="2397799" cy="507831"/>
          </a:xfrm>
          <a:prstGeom prst="rect">
            <a:avLst/>
          </a:prstGeom>
        </p:spPr>
        <p:txBody>
          <a:bodyPr wrap="square">
            <a:spAutoFit/>
          </a:bodyPr>
          <a:lstStyle/>
          <a:p>
            <a:r>
              <a:rPr lang="en-US" sz="900" dirty="0">
                <a:solidFill>
                  <a:schemeClr val="bg1"/>
                </a:solidFill>
              </a:rPr>
              <a:t>Art &amp; Language </a:t>
            </a:r>
            <a:r>
              <a:rPr lang="en-US" sz="900" dirty="0" smtClean="0">
                <a:solidFill>
                  <a:schemeClr val="bg1"/>
                </a:solidFill>
              </a:rPr>
              <a:t>‘</a:t>
            </a:r>
            <a:r>
              <a:rPr lang="en-US" sz="900" i="1" dirty="0" smtClean="0">
                <a:solidFill>
                  <a:schemeClr val="bg1"/>
                </a:solidFill>
              </a:rPr>
              <a:t>Index</a:t>
            </a:r>
            <a:r>
              <a:rPr lang="en-US" sz="900" i="1" dirty="0">
                <a:solidFill>
                  <a:schemeClr val="bg1"/>
                </a:solidFill>
              </a:rPr>
              <a:t>: The Studio at 3 Wesley Place, in the Dark (IV), and Illuminated by an Explosion nearby (VI</a:t>
            </a:r>
            <a:r>
              <a:rPr lang="en-US" sz="900" i="1" dirty="0" smtClean="0">
                <a:solidFill>
                  <a:schemeClr val="bg1"/>
                </a:solidFill>
              </a:rPr>
              <a:t>)’ </a:t>
            </a:r>
            <a:r>
              <a:rPr lang="en-US" sz="900" dirty="0">
                <a:solidFill>
                  <a:schemeClr val="bg1"/>
                </a:solidFill>
              </a:rPr>
              <a:t>1982</a:t>
            </a:r>
          </a:p>
        </p:txBody>
      </p:sp>
      <p:sp>
        <p:nvSpPr>
          <p:cNvPr id="2" name="TextBox 1"/>
          <p:cNvSpPr txBox="1"/>
          <p:nvPr/>
        </p:nvSpPr>
        <p:spPr>
          <a:xfrm>
            <a:off x="740783" y="2301986"/>
            <a:ext cx="3756808" cy="3754874"/>
          </a:xfrm>
          <a:prstGeom prst="rect">
            <a:avLst/>
          </a:prstGeom>
          <a:noFill/>
        </p:spPr>
        <p:txBody>
          <a:bodyPr wrap="square" rtlCol="0">
            <a:spAutoFit/>
          </a:bodyPr>
          <a:lstStyle/>
          <a:p>
            <a:r>
              <a:rPr lang="en-US" sz="1100" dirty="0" smtClean="0">
                <a:ea typeface="ＭＳ Ｐゴシック" charset="0"/>
                <a:cs typeface="Gill Sans" charset="0"/>
              </a:rPr>
              <a:t>In our collaborative practice we </a:t>
            </a:r>
            <a:r>
              <a:rPr lang="en-US" sz="1100" dirty="0">
                <a:ea typeface="ＭＳ Ｐゴシック" charset="0"/>
                <a:cs typeface="Gill Sans" charset="0"/>
              </a:rPr>
              <a:t>have always had </a:t>
            </a:r>
            <a:r>
              <a:rPr lang="en-US" sz="1100" dirty="0" smtClean="0">
                <a:ea typeface="ＭＳ Ｐゴシック" charset="0"/>
                <a:cs typeface="Gill Sans" charset="0"/>
              </a:rPr>
              <a:t>an </a:t>
            </a:r>
            <a:r>
              <a:rPr lang="en-US" sz="1100" dirty="0">
                <a:ea typeface="ＭＳ Ｐゴシック" charset="0"/>
                <a:cs typeface="Gill Sans" charset="0"/>
              </a:rPr>
              <a:t>interest in the allegorical and critical potential of humorously playing with habitual ideas central to the mythology of art, specifically those relating to notions of authenticity, originality and political </a:t>
            </a:r>
            <a:r>
              <a:rPr lang="en-US" sz="1100" dirty="0" smtClean="0">
                <a:ea typeface="ＭＳ Ｐゴシック" charset="0"/>
                <a:cs typeface="Gill Sans" charset="0"/>
              </a:rPr>
              <a:t>agency. This connects with an investigation into </a:t>
            </a:r>
            <a:r>
              <a:rPr lang="en-US" sz="1100" dirty="0">
                <a:ea typeface="ＭＳ Ｐゴシック" charset="0"/>
                <a:cs typeface="Gill Sans" charset="0"/>
              </a:rPr>
              <a:t>the sketchbook as locus of creativity and the studio as site of alienated production. This was made most explicit in </a:t>
            </a:r>
            <a:r>
              <a:rPr lang="ja-JP" altLang="en-US" sz="1100" dirty="0">
                <a:ea typeface="ＭＳ Ｐゴシック" charset="0"/>
                <a:cs typeface="Gill Sans" charset="0"/>
              </a:rPr>
              <a:t>‘</a:t>
            </a:r>
            <a:r>
              <a:rPr lang="en-US" sz="1100" i="1" dirty="0">
                <a:ea typeface="ＭＳ Ｐゴシック" charset="0"/>
                <a:cs typeface="Gill Sans" charset="0"/>
              </a:rPr>
              <a:t>Dub</a:t>
            </a:r>
            <a:r>
              <a:rPr lang="ja-JP" altLang="en-US" sz="1100" i="1" dirty="0">
                <a:ea typeface="ＭＳ Ｐゴシック" charset="0"/>
                <a:cs typeface="Gill Sans" charset="0"/>
              </a:rPr>
              <a:t>’</a:t>
            </a:r>
            <a:r>
              <a:rPr lang="en-US" sz="1100" i="1" dirty="0">
                <a:ea typeface="ＭＳ Ｐゴシック" charset="0"/>
                <a:cs typeface="Gill Sans" charset="0"/>
              </a:rPr>
              <a:t>l </a:t>
            </a:r>
            <a:r>
              <a:rPr lang="en-US" sz="1100" i="1" dirty="0" err="1">
                <a:ea typeface="ＭＳ Ｐゴシック" charset="0"/>
                <a:cs typeface="Gill Sans" charset="0"/>
              </a:rPr>
              <a:t>introoder</a:t>
            </a:r>
            <a:r>
              <a:rPr lang="ja-JP" altLang="en-US" sz="1100" i="1" dirty="0">
                <a:ea typeface="ＭＳ Ｐゴシック" charset="0"/>
                <a:cs typeface="Gill Sans" charset="0"/>
              </a:rPr>
              <a:t>’</a:t>
            </a:r>
            <a:r>
              <a:rPr lang="en-US" sz="1100" dirty="0">
                <a:ea typeface="ＭＳ Ｐゴシック" charset="0"/>
                <a:cs typeface="Gill Sans" charset="0"/>
              </a:rPr>
              <a:t> (Transmission Gallery, Glasgow 2001) where we presented a fiction of our studio, and also in </a:t>
            </a:r>
            <a:r>
              <a:rPr lang="ja-JP" altLang="en-US" sz="1100" dirty="0">
                <a:ea typeface="ヒラギノ角ゴ Pro W3" charset="0"/>
                <a:cs typeface="ヒラギノ角ゴ Pro W3" charset="0"/>
                <a:sym typeface="ヒラギノ角ゴ Pro W3" charset="0"/>
              </a:rPr>
              <a:t>‘</a:t>
            </a:r>
            <a:r>
              <a:rPr lang="en-US" sz="1100" i="1" dirty="0" err="1">
                <a:ea typeface="ＭＳ Ｐゴシック" charset="0"/>
                <a:cs typeface="Gill Sans" charset="0"/>
              </a:rPr>
              <a:t>Unrealised</a:t>
            </a:r>
            <a:r>
              <a:rPr lang="en-US" sz="1100" i="1" dirty="0">
                <a:ea typeface="ＭＳ Ｐゴシック" charset="0"/>
                <a:cs typeface="Gill Sans" charset="0"/>
              </a:rPr>
              <a:t> Dreams</a:t>
            </a:r>
            <a:r>
              <a:rPr lang="ja-JP" altLang="en-US" sz="1100" dirty="0">
                <a:ea typeface="ヒラギノ角ゴ Pro W3" charset="0"/>
                <a:cs typeface="ヒラギノ角ゴ Pro W3" charset="0"/>
                <a:sym typeface="ヒラギノ角ゴ Pro W3" charset="0"/>
              </a:rPr>
              <a:t>’</a:t>
            </a:r>
            <a:r>
              <a:rPr lang="en-US" sz="1100" dirty="0">
                <a:ea typeface="ＭＳ Ｐゴシック" charset="0"/>
                <a:cs typeface="Gill Sans" charset="0"/>
              </a:rPr>
              <a:t> </a:t>
            </a:r>
            <a:r>
              <a:rPr lang="en-US" sz="1100" dirty="0" smtClean="0">
                <a:ea typeface="ＭＳ Ｐゴシック" charset="0"/>
                <a:cs typeface="Gill Sans" charset="0"/>
              </a:rPr>
              <a:t>(Scottish Pavilion, Venice Biennale &amp; </a:t>
            </a:r>
            <a:r>
              <a:rPr lang="en-US" sz="1100" dirty="0">
                <a:ea typeface="ＭＳ Ｐゴシック" charset="0"/>
                <a:cs typeface="Gill Sans" charset="0"/>
              </a:rPr>
              <a:t>Stills Gallery </a:t>
            </a:r>
            <a:r>
              <a:rPr lang="en-US" sz="1100" dirty="0" smtClean="0">
                <a:ea typeface="ＭＳ Ｐゴシック" charset="0"/>
                <a:cs typeface="Gill Sans" charset="0"/>
              </a:rPr>
              <a:t>both 2003</a:t>
            </a:r>
            <a:r>
              <a:rPr lang="en-US" sz="1100" dirty="0">
                <a:ea typeface="ＭＳ Ｐゴシック" charset="0"/>
                <a:cs typeface="Gill Sans" charset="0"/>
              </a:rPr>
              <a:t>) where </a:t>
            </a:r>
            <a:r>
              <a:rPr lang="ja-JP" altLang="en-US" sz="1100" dirty="0">
                <a:ea typeface="ＭＳ Ｐゴシック" charset="0"/>
                <a:cs typeface="Gill Sans" charset="0"/>
              </a:rPr>
              <a:t>‘</a:t>
            </a:r>
            <a:r>
              <a:rPr lang="en-US" sz="1100" dirty="0">
                <a:ea typeface="ＭＳ Ｐゴシック" charset="0"/>
                <a:cs typeface="Gill Sans" charset="0"/>
              </a:rPr>
              <a:t>failed</a:t>
            </a:r>
            <a:r>
              <a:rPr lang="ja-JP" altLang="en-US" sz="1100" dirty="0">
                <a:ea typeface="ＭＳ Ｐゴシック" charset="0"/>
                <a:cs typeface="Gill Sans" charset="0"/>
              </a:rPr>
              <a:t>’</a:t>
            </a:r>
            <a:r>
              <a:rPr lang="en-US" sz="1100" dirty="0">
                <a:ea typeface="ＭＳ Ｐゴシック" charset="0"/>
                <a:cs typeface="Gill Sans" charset="0"/>
              </a:rPr>
              <a:t> projects and satirical sketchbook </a:t>
            </a:r>
            <a:r>
              <a:rPr lang="ja-JP" altLang="en-US" sz="1100" dirty="0">
                <a:ea typeface="ＭＳ Ｐゴシック" charset="0"/>
                <a:cs typeface="Gill Sans" charset="0"/>
              </a:rPr>
              <a:t>‘</a:t>
            </a:r>
            <a:r>
              <a:rPr lang="en-US" sz="1100" dirty="0">
                <a:ea typeface="ＭＳ Ｐゴシック" charset="0"/>
                <a:cs typeface="Gill Sans" charset="0"/>
              </a:rPr>
              <a:t>fantasies</a:t>
            </a:r>
            <a:r>
              <a:rPr lang="ja-JP" altLang="en-US" sz="1100" dirty="0">
                <a:ea typeface="ＭＳ Ｐゴシック" charset="0"/>
                <a:cs typeface="Gill Sans" charset="0"/>
              </a:rPr>
              <a:t>’</a:t>
            </a:r>
            <a:r>
              <a:rPr lang="en-US" sz="1100" dirty="0">
                <a:ea typeface="ＭＳ Ｐゴシック" charset="0"/>
                <a:cs typeface="Gill Sans" charset="0"/>
              </a:rPr>
              <a:t> became the subject of the work. At its core this self-reflexive examination of the processes involved in art production comes out of an engagement with several key </a:t>
            </a:r>
            <a:r>
              <a:rPr lang="en-US" sz="1100" dirty="0" smtClean="0">
                <a:ea typeface="ＭＳ Ｐゴシック" charset="0"/>
                <a:cs typeface="Gill Sans" charset="0"/>
              </a:rPr>
              <a:t>art historical and theoretical examples</a:t>
            </a:r>
            <a:r>
              <a:rPr lang="en-US" sz="1100" dirty="0">
                <a:ea typeface="ＭＳ Ｐゴシック" charset="0"/>
                <a:cs typeface="Gill Sans" charset="0"/>
              </a:rPr>
              <a:t>. The most prominent of these reference points are Rene Magritte</a:t>
            </a:r>
            <a:r>
              <a:rPr lang="ja-JP" altLang="en-US" sz="1100" dirty="0">
                <a:ea typeface="ＭＳ Ｐゴシック" charset="0"/>
                <a:cs typeface="Gill Sans" charset="0"/>
              </a:rPr>
              <a:t>’</a:t>
            </a:r>
            <a:r>
              <a:rPr lang="en-US" sz="1100" dirty="0">
                <a:ea typeface="ＭＳ Ｐゴシック" charset="0"/>
                <a:cs typeface="Gill Sans" charset="0"/>
              </a:rPr>
              <a:t>s 1948 </a:t>
            </a:r>
            <a:r>
              <a:rPr lang="ja-JP" altLang="en-US" sz="1100" dirty="0">
                <a:ea typeface="ヒラギノ角ゴ Pro W3" charset="0"/>
                <a:cs typeface="ヒラギノ角ゴ Pro W3" charset="0"/>
                <a:sym typeface="ヒラギノ角ゴ Pro W3" charset="0"/>
              </a:rPr>
              <a:t>‘</a:t>
            </a:r>
            <a:r>
              <a:rPr lang="en-US" sz="1100" i="1" dirty="0" err="1">
                <a:ea typeface="ＭＳ Ｐゴシック" charset="0"/>
                <a:cs typeface="Gill Sans" charset="0"/>
              </a:rPr>
              <a:t>Periode</a:t>
            </a:r>
            <a:r>
              <a:rPr lang="en-US" sz="1100" i="1" dirty="0">
                <a:ea typeface="ＭＳ Ｐゴシック" charset="0"/>
                <a:cs typeface="Gill Sans" charset="0"/>
              </a:rPr>
              <a:t> </a:t>
            </a:r>
            <a:r>
              <a:rPr lang="en-US" sz="1100" i="1" dirty="0" err="1">
                <a:ea typeface="ＭＳ Ｐゴシック" charset="0"/>
                <a:cs typeface="Gill Sans" charset="0"/>
              </a:rPr>
              <a:t>Vache</a:t>
            </a:r>
            <a:r>
              <a:rPr lang="ja-JP" altLang="en-US" sz="1100" i="1" dirty="0">
                <a:ea typeface="ＭＳ Ｐゴシック" charset="0"/>
                <a:cs typeface="Gill Sans" charset="0"/>
              </a:rPr>
              <a:t>’</a:t>
            </a:r>
            <a:r>
              <a:rPr lang="en-US" sz="1100" dirty="0">
                <a:ea typeface="ＭＳ Ｐゴシック" charset="0"/>
                <a:cs typeface="Gill Sans" charset="0"/>
              </a:rPr>
              <a:t> paintings , Art and Language</a:t>
            </a:r>
            <a:r>
              <a:rPr lang="ja-JP" altLang="en-US" sz="1100" dirty="0">
                <a:ea typeface="ＭＳ Ｐゴシック" charset="0"/>
                <a:cs typeface="Gill Sans" charset="0"/>
              </a:rPr>
              <a:t>’</a:t>
            </a:r>
            <a:r>
              <a:rPr lang="en-US" sz="1100" dirty="0">
                <a:ea typeface="ＭＳ Ｐゴシック" charset="0"/>
                <a:cs typeface="Gill Sans" charset="0"/>
              </a:rPr>
              <a:t>s </a:t>
            </a:r>
            <a:r>
              <a:rPr lang="en-US" sz="1100" i="1" dirty="0" smtClean="0">
                <a:ea typeface="ＭＳ Ｐゴシック" charset="0"/>
                <a:cs typeface="Gill Sans" charset="0"/>
              </a:rPr>
              <a:t>‘Studio paintings’ </a:t>
            </a:r>
            <a:r>
              <a:rPr lang="en-US" sz="1100" dirty="0">
                <a:ea typeface="ＭＳ Ｐゴシック" charset="0"/>
                <a:cs typeface="Gill Sans" charset="0"/>
              </a:rPr>
              <a:t>of the 1980</a:t>
            </a:r>
            <a:r>
              <a:rPr lang="ja-JP" altLang="en-US" sz="1100" dirty="0">
                <a:ea typeface="ＭＳ Ｐゴシック" charset="0"/>
                <a:cs typeface="Gill Sans" charset="0"/>
              </a:rPr>
              <a:t>’</a:t>
            </a:r>
            <a:r>
              <a:rPr lang="en-US" sz="1100" dirty="0">
                <a:ea typeface="ＭＳ Ｐゴシック" charset="0"/>
                <a:cs typeface="Gill Sans" charset="0"/>
              </a:rPr>
              <a:t>s, and  T.J Clark</a:t>
            </a:r>
            <a:r>
              <a:rPr lang="ja-JP" altLang="en-US" sz="1100" dirty="0">
                <a:ea typeface="ＭＳ Ｐゴシック" charset="0"/>
                <a:cs typeface="Gill Sans" charset="0"/>
              </a:rPr>
              <a:t>’</a:t>
            </a:r>
            <a:r>
              <a:rPr lang="en-US" sz="1100" dirty="0">
                <a:ea typeface="ＭＳ Ｐゴシック" charset="0"/>
                <a:cs typeface="Gill Sans" charset="0"/>
              </a:rPr>
              <a:t>s notion of </a:t>
            </a:r>
            <a:r>
              <a:rPr lang="en-US" sz="1100" dirty="0" smtClean="0">
                <a:ea typeface="ＭＳ Ｐゴシック" charset="0"/>
                <a:cs typeface="Gill Sans" charset="0"/>
              </a:rPr>
              <a:t>practices of negation (T.J Clark </a:t>
            </a:r>
            <a:r>
              <a:rPr lang="en-US" sz="1100" i="1" dirty="0" smtClean="0">
                <a:ea typeface="ＭＳ Ｐゴシック" charset="0"/>
                <a:cs typeface="Gill Sans" charset="0"/>
              </a:rPr>
              <a:t>‘Clement Greenberg’s Theory of Art’ </a:t>
            </a:r>
            <a:r>
              <a:rPr lang="en-US" sz="1100" dirty="0" smtClean="0">
                <a:ea typeface="ＭＳ Ｐゴシック" charset="0"/>
                <a:cs typeface="Gill Sans" charset="0"/>
              </a:rPr>
              <a:t>in </a:t>
            </a:r>
            <a:r>
              <a:rPr lang="en-US" sz="1100" i="1" dirty="0" smtClean="0">
                <a:ea typeface="ＭＳ Ｐゴシック" charset="0"/>
                <a:cs typeface="Gill Sans" charset="0"/>
              </a:rPr>
              <a:t>‘Pollock and After’ </a:t>
            </a:r>
            <a:r>
              <a:rPr lang="en-US" sz="1100" dirty="0" smtClean="0">
                <a:ea typeface="ＭＳ Ｐゴシック" charset="0"/>
                <a:cs typeface="Gill Sans" charset="0"/>
              </a:rPr>
              <a:t>edited by Francis </a:t>
            </a:r>
            <a:r>
              <a:rPr lang="en-US" sz="1100" dirty="0" err="1" smtClean="0">
                <a:ea typeface="ＭＳ Ｐゴシック" charset="0"/>
                <a:cs typeface="Gill Sans" charset="0"/>
              </a:rPr>
              <a:t>Frascina</a:t>
            </a:r>
            <a:r>
              <a:rPr lang="en-US" sz="1100" dirty="0" smtClean="0">
                <a:ea typeface="ＭＳ Ｐゴシック" charset="0"/>
                <a:cs typeface="Gill Sans" charset="0"/>
              </a:rPr>
              <a:t>, 1985). </a:t>
            </a:r>
            <a:endParaRPr lang="en-US" sz="1100" dirty="0">
              <a:ea typeface="ＭＳ Ｐゴシック" charset="0"/>
              <a:cs typeface="Gill Sans" charset="0"/>
            </a:endParaRPr>
          </a:p>
          <a:p>
            <a:endParaRPr lang="en-US" dirty="0"/>
          </a:p>
        </p:txBody>
      </p:sp>
      <p:sp>
        <p:nvSpPr>
          <p:cNvPr id="6" name="TextBox 5"/>
          <p:cNvSpPr txBox="1"/>
          <p:nvPr/>
        </p:nvSpPr>
        <p:spPr>
          <a:xfrm>
            <a:off x="6011332" y="1451535"/>
            <a:ext cx="3132668" cy="3693319"/>
          </a:xfrm>
          <a:prstGeom prst="rect">
            <a:avLst/>
          </a:prstGeom>
          <a:solidFill>
            <a:schemeClr val="bg1"/>
          </a:solid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3" name="Picture 2" descr="T03801_10.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762156" y="3005381"/>
            <a:ext cx="4381844" cy="217333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472158" y="4441346"/>
            <a:ext cx="8792203" cy="2292935"/>
          </a:xfrm>
          <a:prstGeom prst="rect">
            <a:avLst/>
          </a:prstGeom>
          <a:noFill/>
        </p:spPr>
        <p:txBody>
          <a:bodyPr wrap="none" rtlCol="0">
            <a:spAutoFit/>
          </a:bodyPr>
          <a:lstStyle/>
          <a:p>
            <a:r>
              <a:rPr lang="en-US" sz="1100" dirty="0" smtClean="0"/>
              <a:t>CONTEXT - contemporary art </a:t>
            </a:r>
          </a:p>
          <a:p>
            <a:endParaRPr lang="en-US" sz="1100" dirty="0" smtClean="0"/>
          </a:p>
          <a:p>
            <a:r>
              <a:rPr lang="en-US" sz="1100" dirty="0" smtClean="0"/>
              <a:t>Several </a:t>
            </a:r>
            <a:r>
              <a:rPr lang="en-US" sz="1100" dirty="0"/>
              <a:t>of the artists we showed alongside </a:t>
            </a:r>
            <a:r>
              <a:rPr lang="en-US" sz="1100" dirty="0" smtClean="0"/>
              <a:t>in the survey exhibition </a:t>
            </a:r>
            <a:r>
              <a:rPr lang="en-US" sz="1100" i="1" dirty="0" smtClean="0"/>
              <a:t>‘When </a:t>
            </a:r>
            <a:r>
              <a:rPr lang="en-US" sz="1100" i="1" dirty="0" err="1"/>
              <a:t>Humour</a:t>
            </a:r>
            <a:r>
              <a:rPr lang="en-US" sz="1100" i="1" dirty="0"/>
              <a:t> Becomes Painful’ </a:t>
            </a:r>
            <a:r>
              <a:rPr lang="en-US" sz="1100" dirty="0" smtClean="0"/>
              <a:t>(2005) at </a:t>
            </a:r>
            <a:r>
              <a:rPr lang="en-US" sz="1100" dirty="0"/>
              <a:t>the </a:t>
            </a:r>
            <a:r>
              <a:rPr lang="en-US" sz="1100" dirty="0" err="1"/>
              <a:t>Migros</a:t>
            </a:r>
            <a:r>
              <a:rPr lang="en-US" sz="1100" dirty="0"/>
              <a:t> Museum fur </a:t>
            </a:r>
            <a:endParaRPr lang="en-US" sz="1100" dirty="0" smtClean="0"/>
          </a:p>
          <a:p>
            <a:r>
              <a:rPr lang="en-US" sz="1100" dirty="0" err="1" smtClean="0"/>
              <a:t>Gegenwartskunst</a:t>
            </a:r>
            <a:r>
              <a:rPr lang="en-US" sz="1100" dirty="0" smtClean="0"/>
              <a:t>, Zurich offered valuable points of reference and common threads of research run through their work and ours. </a:t>
            </a:r>
          </a:p>
          <a:p>
            <a:r>
              <a:rPr lang="en-US" sz="1100" dirty="0" smtClean="0"/>
              <a:t>Specifically </a:t>
            </a:r>
            <a:r>
              <a:rPr lang="en-US" sz="1100" dirty="0"/>
              <a:t>this includes </a:t>
            </a:r>
            <a:r>
              <a:rPr lang="en-US" sz="1100" dirty="0" smtClean="0"/>
              <a:t>an artist such as John </a:t>
            </a:r>
            <a:r>
              <a:rPr lang="en-US" sz="1100" dirty="0"/>
              <a:t>Bock, </a:t>
            </a:r>
            <a:r>
              <a:rPr lang="en-US" sz="1100" dirty="0" smtClean="0"/>
              <a:t>for </a:t>
            </a:r>
            <a:r>
              <a:rPr lang="en-US" sz="1100" dirty="0"/>
              <a:t>instance his video </a:t>
            </a:r>
            <a:r>
              <a:rPr lang="en-US" sz="1100" i="1" dirty="0"/>
              <a:t>‘Dandy’ </a:t>
            </a:r>
            <a:r>
              <a:rPr lang="en-US" sz="1100" dirty="0"/>
              <a:t>(2007), with Bock playing the tormented</a:t>
            </a:r>
          </a:p>
          <a:p>
            <a:r>
              <a:rPr lang="en-US" sz="1100" dirty="0"/>
              <a:t>genius, an inventor attempting to achieve perfection in every creative </a:t>
            </a:r>
            <a:r>
              <a:rPr lang="en-US" sz="1100" dirty="0" smtClean="0"/>
              <a:t>aspect of his life.</a:t>
            </a:r>
            <a:r>
              <a:rPr lang="en-US" sz="1100" dirty="0"/>
              <a:t> </a:t>
            </a:r>
            <a:r>
              <a:rPr lang="en-US" sz="1100" dirty="0" smtClean="0"/>
              <a:t>The use </a:t>
            </a:r>
            <a:r>
              <a:rPr lang="en-US" sz="1100" dirty="0"/>
              <a:t>of </a:t>
            </a:r>
            <a:r>
              <a:rPr lang="en-US" sz="1100" dirty="0" err="1"/>
              <a:t>humour</a:t>
            </a:r>
            <a:r>
              <a:rPr lang="en-US" sz="1100" dirty="0"/>
              <a:t> evident in the practices of </a:t>
            </a:r>
            <a:endParaRPr lang="en-US" sz="1100" dirty="0" smtClean="0"/>
          </a:p>
          <a:p>
            <a:r>
              <a:rPr lang="en-US" sz="1100" dirty="0" err="1" smtClean="0"/>
              <a:t>Fischli</a:t>
            </a:r>
            <a:r>
              <a:rPr lang="en-US" sz="1100" dirty="0" smtClean="0"/>
              <a:t> </a:t>
            </a:r>
            <a:r>
              <a:rPr lang="en-US" sz="1100" dirty="0"/>
              <a:t>and Weiss or Martin </a:t>
            </a:r>
            <a:r>
              <a:rPr lang="en-US" sz="1100" dirty="0" err="1"/>
              <a:t>Kippenberger</a:t>
            </a:r>
            <a:r>
              <a:rPr lang="en-US" sz="1100" dirty="0"/>
              <a:t>, </a:t>
            </a:r>
            <a:r>
              <a:rPr lang="en-US" sz="1100" dirty="0" smtClean="0"/>
              <a:t>particularly </a:t>
            </a:r>
            <a:r>
              <a:rPr lang="en-US" sz="1100" dirty="0"/>
              <a:t>those works that make direct or oblique </a:t>
            </a:r>
            <a:r>
              <a:rPr lang="en-US" sz="1100" dirty="0" smtClean="0"/>
              <a:t>references </a:t>
            </a:r>
            <a:r>
              <a:rPr lang="en-US" sz="1100" dirty="0"/>
              <a:t>to </a:t>
            </a:r>
            <a:r>
              <a:rPr lang="en-US" sz="1100" dirty="0" smtClean="0"/>
              <a:t>the mythologies of the creative </a:t>
            </a:r>
          </a:p>
          <a:p>
            <a:r>
              <a:rPr lang="en-US" sz="1100" dirty="0" smtClean="0"/>
              <a:t>process </a:t>
            </a:r>
            <a:r>
              <a:rPr lang="en-US" sz="1100" dirty="0"/>
              <a:t>or </a:t>
            </a:r>
            <a:r>
              <a:rPr lang="en-US" sz="1100" dirty="0">
                <a:ea typeface="ＭＳ Ｐゴシック" charset="0"/>
                <a:cs typeface="Gill Sans" charset="0"/>
              </a:rPr>
              <a:t>the studio as a problematic space of </a:t>
            </a:r>
            <a:r>
              <a:rPr lang="en-US" sz="1100" dirty="0" smtClean="0">
                <a:ea typeface="ＭＳ Ｐゴシック" charset="0"/>
                <a:cs typeface="Gill Sans" charset="0"/>
              </a:rPr>
              <a:t>production, were also of great importance</a:t>
            </a:r>
            <a:r>
              <a:rPr lang="en-US" sz="1100" dirty="0" smtClean="0"/>
              <a:t>. In the case of </a:t>
            </a:r>
            <a:r>
              <a:rPr lang="en-US" sz="1100" dirty="0" err="1" smtClean="0"/>
              <a:t>Fischli</a:t>
            </a:r>
            <a:r>
              <a:rPr lang="en-US" sz="1100" dirty="0" smtClean="0"/>
              <a:t> &amp;Weiss this would be both </a:t>
            </a:r>
          </a:p>
          <a:p>
            <a:r>
              <a:rPr lang="en-US" sz="1100" dirty="0" smtClean="0"/>
              <a:t>sculptural and video works from the </a:t>
            </a:r>
            <a:r>
              <a:rPr lang="en-US" sz="1100" i="1" dirty="0" smtClean="0"/>
              <a:t>‘Rat and Bear’ </a:t>
            </a:r>
            <a:r>
              <a:rPr lang="en-US" sz="1100" dirty="0" smtClean="0"/>
              <a:t>series (1980 – 2004), and for </a:t>
            </a:r>
            <a:r>
              <a:rPr lang="en-US" sz="1100" dirty="0" err="1" smtClean="0"/>
              <a:t>Kippenberger</a:t>
            </a:r>
            <a:r>
              <a:rPr lang="en-US" sz="1100" dirty="0" smtClean="0"/>
              <a:t> works such as the </a:t>
            </a:r>
            <a:r>
              <a:rPr lang="en-US" sz="1100" i="1" dirty="0" smtClean="0"/>
              <a:t>‘Pictures Awarded Prizes’ (1987) </a:t>
            </a:r>
          </a:p>
          <a:p>
            <a:r>
              <a:rPr lang="en-US" sz="1100" dirty="0" smtClean="0"/>
              <a:t>or his </a:t>
            </a:r>
            <a:r>
              <a:rPr lang="en-US" sz="1100" i="1" dirty="0" smtClean="0"/>
              <a:t>‘Museum of Modern Art, Syros’ </a:t>
            </a:r>
            <a:r>
              <a:rPr lang="en-US" sz="1100" dirty="0" smtClean="0"/>
              <a:t>(1993 – 1996).</a:t>
            </a:r>
            <a:endParaRPr lang="en-US" sz="1100" dirty="0"/>
          </a:p>
          <a:p>
            <a:endParaRPr lang="en-US" sz="1100" dirty="0"/>
          </a:p>
          <a:p>
            <a:r>
              <a:rPr lang="en-US" sz="1100" dirty="0" smtClean="0"/>
              <a:t>Our </a:t>
            </a:r>
            <a:r>
              <a:rPr lang="en-US" sz="1100" dirty="0"/>
              <a:t>work </a:t>
            </a:r>
            <a:r>
              <a:rPr lang="en-US" sz="1100" dirty="0" smtClean="0"/>
              <a:t>is also clearly related to that of Paul </a:t>
            </a:r>
            <a:r>
              <a:rPr lang="en-US" sz="1100" dirty="0"/>
              <a:t>McCarthy </a:t>
            </a:r>
            <a:r>
              <a:rPr lang="en-US" sz="1100" dirty="0" smtClean="0"/>
              <a:t>in his use </a:t>
            </a:r>
            <a:r>
              <a:rPr lang="en-US" sz="1100" dirty="0"/>
              <a:t>of costumes, </a:t>
            </a:r>
            <a:r>
              <a:rPr lang="en-US" sz="1100" dirty="0" smtClean="0"/>
              <a:t>theatrical sets, </a:t>
            </a:r>
            <a:r>
              <a:rPr lang="en-US" sz="1100" dirty="0"/>
              <a:t>and </a:t>
            </a:r>
            <a:r>
              <a:rPr lang="en-US" sz="1100" dirty="0" smtClean="0"/>
              <a:t>fractured narrative structure. </a:t>
            </a:r>
          </a:p>
          <a:p>
            <a:r>
              <a:rPr lang="en-US" sz="1100" dirty="0" smtClean="0"/>
              <a:t>Works such as </a:t>
            </a:r>
            <a:r>
              <a:rPr lang="en-US" sz="1100" i="1" dirty="0" smtClean="0"/>
              <a:t>‘Painter’ </a:t>
            </a:r>
            <a:r>
              <a:rPr lang="en-US" sz="1100" dirty="0" smtClean="0"/>
              <a:t>(1995) or </a:t>
            </a:r>
            <a:r>
              <a:rPr lang="en-US" sz="1100" i="1" dirty="0" smtClean="0"/>
              <a:t>‘Bossy Burger’ </a:t>
            </a:r>
            <a:r>
              <a:rPr lang="en-US" sz="1100" dirty="0" smtClean="0"/>
              <a:t>(1991) are two clearly relevant examples.</a:t>
            </a:r>
            <a:endParaRPr lang="en-US" sz="1100" dirty="0"/>
          </a:p>
        </p:txBody>
      </p:sp>
      <p:pic>
        <p:nvPicPr>
          <p:cNvPr id="3" name="Picture 2" descr="bock dandy 1.jpg"/>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166758" y="1115325"/>
            <a:ext cx="1911637" cy="2861993"/>
          </a:xfrm>
          <a:prstGeom prst="rect">
            <a:avLst/>
          </a:prstGeom>
        </p:spPr>
      </p:pic>
      <p:pic>
        <p:nvPicPr>
          <p:cNvPr id="4" name="Picture 3" descr="fischli-and-weiss2.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729135" y="952500"/>
            <a:ext cx="4122700" cy="3096004"/>
          </a:xfrm>
          <a:prstGeom prst="rect">
            <a:avLst/>
          </a:prstGeom>
        </p:spPr>
      </p:pic>
      <p:sp>
        <p:nvSpPr>
          <p:cNvPr id="5" name="TextBox 4"/>
          <p:cNvSpPr txBox="1"/>
          <p:nvPr/>
        </p:nvSpPr>
        <p:spPr>
          <a:xfrm>
            <a:off x="729135" y="4048504"/>
            <a:ext cx="2159566" cy="261610"/>
          </a:xfrm>
          <a:prstGeom prst="rect">
            <a:avLst/>
          </a:prstGeom>
          <a:noFill/>
        </p:spPr>
        <p:txBody>
          <a:bodyPr wrap="none" rtlCol="0">
            <a:spAutoFit/>
          </a:bodyPr>
          <a:lstStyle/>
          <a:p>
            <a:r>
              <a:rPr lang="en-US" sz="1100" dirty="0" err="1" smtClean="0"/>
              <a:t>Fischli</a:t>
            </a:r>
            <a:r>
              <a:rPr lang="en-US" sz="1100" dirty="0" smtClean="0"/>
              <a:t> &amp;Weiss </a:t>
            </a:r>
            <a:r>
              <a:rPr lang="en-US" sz="1100" i="1" dirty="0" smtClean="0"/>
              <a:t>‘Rat and Bear’ </a:t>
            </a:r>
            <a:r>
              <a:rPr lang="en-US" sz="1100" dirty="0" smtClean="0"/>
              <a:t>2004</a:t>
            </a:r>
            <a:endParaRPr lang="en-US" sz="1100" dirty="0"/>
          </a:p>
        </p:txBody>
      </p:sp>
      <p:sp>
        <p:nvSpPr>
          <p:cNvPr id="6" name="TextBox 5"/>
          <p:cNvSpPr txBox="1"/>
          <p:nvPr/>
        </p:nvSpPr>
        <p:spPr>
          <a:xfrm>
            <a:off x="6277902" y="4067625"/>
            <a:ext cx="1800493" cy="261610"/>
          </a:xfrm>
          <a:prstGeom prst="rect">
            <a:avLst/>
          </a:prstGeom>
          <a:noFill/>
        </p:spPr>
        <p:txBody>
          <a:bodyPr wrap="none" rtlCol="0">
            <a:spAutoFit/>
          </a:bodyPr>
          <a:lstStyle/>
          <a:p>
            <a:r>
              <a:rPr lang="en-US" sz="1100" dirty="0" smtClean="0"/>
              <a:t>John Bock </a:t>
            </a:r>
            <a:r>
              <a:rPr lang="en-US" sz="1100" i="1" dirty="0" smtClean="0"/>
              <a:t>‘The Dandy’ </a:t>
            </a:r>
            <a:r>
              <a:rPr lang="en-US" sz="1100" dirty="0" smtClean="0"/>
              <a:t>2007</a:t>
            </a:r>
            <a:endParaRPr lang="en-US" sz="11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86391164"/>
      </p:ext>
    </p:extLst>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507265" y="2472267"/>
            <a:ext cx="2892386" cy="2462212"/>
          </a:xfrm>
          <a:prstGeom prst="rect">
            <a:avLst/>
          </a:prstGeom>
        </p:spPr>
        <p:txBody>
          <a:bodyPr wrap="square">
            <a:spAutoFit/>
          </a:bodyPr>
          <a:lstStyle/>
          <a:p>
            <a:r>
              <a:rPr lang="en-US" sz="1100" dirty="0">
                <a:ea typeface="ＭＳ Ｐゴシック" charset="0"/>
                <a:cs typeface="Gill Sans" charset="0"/>
              </a:rPr>
              <a:t>The exhibition was specifically developed with the artists in mind, by curators Dr. Kate </a:t>
            </a:r>
            <a:r>
              <a:rPr lang="en-US" sz="1100" dirty="0" err="1">
                <a:ea typeface="ＭＳ Ｐゴシック" charset="0"/>
                <a:cs typeface="Gill Sans" charset="0"/>
              </a:rPr>
              <a:t>Daw</a:t>
            </a:r>
            <a:r>
              <a:rPr lang="en-US" sz="1100" dirty="0">
                <a:ea typeface="ＭＳ Ｐゴシック" charset="0"/>
                <a:cs typeface="Gill Sans" charset="0"/>
              </a:rPr>
              <a:t> </a:t>
            </a:r>
            <a:r>
              <a:rPr lang="en-US" sz="1100" dirty="0" smtClean="0">
                <a:ea typeface="ＭＳ Ｐゴシック" charset="0"/>
                <a:cs typeface="Gill Sans" charset="0"/>
              </a:rPr>
              <a:t>(Head </a:t>
            </a:r>
            <a:r>
              <a:rPr lang="en-US" sz="1100" dirty="0">
                <a:ea typeface="ＭＳ Ｐゴシック" charset="0"/>
                <a:cs typeface="Gill Sans" charset="0"/>
              </a:rPr>
              <a:t>of </a:t>
            </a:r>
            <a:r>
              <a:rPr lang="en-US" sz="1100" dirty="0" smtClean="0">
                <a:ea typeface="ＭＳ Ｐゴシック" charset="0"/>
                <a:cs typeface="Gill Sans" charset="0"/>
              </a:rPr>
              <a:t>Painting</a:t>
            </a:r>
            <a:r>
              <a:rPr lang="en-US" sz="1100" dirty="0">
                <a:ea typeface="ＭＳ Ｐゴシック" charset="0"/>
                <a:cs typeface="Gill Sans" charset="0"/>
              </a:rPr>
              <a:t>, VCA, University of Melbourne) </a:t>
            </a:r>
            <a:r>
              <a:rPr lang="en-US" sz="1100" dirty="0" smtClean="0">
                <a:ea typeface="ＭＳ Ｐゴシック" charset="0"/>
                <a:cs typeface="Gill Sans" charset="0"/>
              </a:rPr>
              <a:t>and </a:t>
            </a:r>
            <a:r>
              <a:rPr lang="en-US" sz="1100" dirty="0">
                <a:ea typeface="ＭＳ Ｐゴシック" charset="0"/>
                <a:cs typeface="Gill Sans" charset="0"/>
              </a:rPr>
              <a:t>Vikki </a:t>
            </a:r>
            <a:r>
              <a:rPr lang="en-US" sz="1100" dirty="0" err="1">
                <a:ea typeface="ＭＳ Ｐゴシック" charset="0"/>
                <a:cs typeface="Gill Sans" charset="0"/>
              </a:rPr>
              <a:t>McInnes</a:t>
            </a:r>
            <a:r>
              <a:rPr lang="en-US" sz="1100" dirty="0">
                <a:ea typeface="ＭＳ Ｐゴシック" charset="0"/>
                <a:cs typeface="Gill Sans" charset="0"/>
              </a:rPr>
              <a:t> head curator, VCA Margaret Lawrence Gallery. Prior to the exhibition </a:t>
            </a:r>
            <a:r>
              <a:rPr lang="en-US" sz="1100" dirty="0" err="1">
                <a:ea typeface="ＭＳ Ｐゴシック" charset="0"/>
                <a:cs typeface="Gill Sans" charset="0"/>
              </a:rPr>
              <a:t>Dr</a:t>
            </a:r>
            <a:r>
              <a:rPr lang="en-US" sz="1100" dirty="0">
                <a:ea typeface="ＭＳ Ｐゴシック" charset="0"/>
                <a:cs typeface="Gill Sans" charset="0"/>
              </a:rPr>
              <a:t> Kate </a:t>
            </a:r>
            <a:r>
              <a:rPr lang="en-US" sz="1100" dirty="0" err="1">
                <a:ea typeface="ＭＳ Ｐゴシック" charset="0"/>
                <a:cs typeface="Gill Sans" charset="0"/>
              </a:rPr>
              <a:t>Daw</a:t>
            </a:r>
            <a:r>
              <a:rPr lang="en-US" sz="1100" dirty="0">
                <a:ea typeface="ＭＳ Ｐゴシック" charset="0"/>
                <a:cs typeface="Gill Sans" charset="0"/>
              </a:rPr>
              <a:t> travelled to Glasgow for a studio visit in 2008, when the formal commission for new work and the residency were offered. The </a:t>
            </a:r>
            <a:r>
              <a:rPr lang="en-US" sz="1100" dirty="0" smtClean="0">
                <a:ea typeface="ＭＳ Ｐゴシック" charset="0"/>
                <a:cs typeface="Gill Sans" charset="0"/>
              </a:rPr>
              <a:t>other artists </a:t>
            </a:r>
            <a:r>
              <a:rPr lang="en-US" sz="1100" dirty="0">
                <a:ea typeface="ＭＳ Ｐゴシック" charset="0"/>
                <a:cs typeface="Gill Sans" charset="0"/>
              </a:rPr>
              <a:t>involved in the project, were chosen because of their mutual interest in how art works can be used to explore the structures of contemporary society through the use of </a:t>
            </a:r>
            <a:r>
              <a:rPr lang="en-US" sz="1100" dirty="0" err="1">
                <a:ea typeface="ＭＳ Ｐゴシック" charset="0"/>
                <a:cs typeface="Gill Sans" charset="0"/>
              </a:rPr>
              <a:t>humour</a:t>
            </a:r>
            <a:r>
              <a:rPr lang="en-US" sz="1100" dirty="0">
                <a:ea typeface="ＭＳ Ｐゴシック" charset="0"/>
                <a:cs typeface="Gill Sans" charset="0"/>
              </a:rPr>
              <a:t>, irony and melodrama. </a:t>
            </a: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2" name="Picture 1" descr="chapter2fopppaint.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845876" y="1640495"/>
            <a:ext cx="5298124" cy="423849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2" name="TextBox 1"/>
          <p:cNvSpPr txBox="1"/>
          <p:nvPr/>
        </p:nvSpPr>
        <p:spPr>
          <a:xfrm>
            <a:off x="684997" y="2268758"/>
            <a:ext cx="2726007" cy="2970043"/>
          </a:xfrm>
          <a:prstGeom prst="rect">
            <a:avLst/>
          </a:prstGeom>
          <a:noFill/>
        </p:spPr>
        <p:txBody>
          <a:bodyPr wrap="square" rtlCol="0">
            <a:spAutoFit/>
          </a:bodyPr>
          <a:lstStyle/>
          <a:p>
            <a:r>
              <a:rPr lang="en-US" sz="1100" dirty="0"/>
              <a:t>For the commission I produced a new twenty minute film </a:t>
            </a:r>
            <a:r>
              <a:rPr lang="en-US" sz="1100" dirty="0" smtClean="0"/>
              <a:t>– ‘</a:t>
            </a:r>
            <a:r>
              <a:rPr lang="en-US" sz="1100" dirty="0"/>
              <a:t>Two Fine Examples of British Dentistry’</a:t>
            </a:r>
            <a:r>
              <a:rPr lang="en-US" sz="1100" dirty="0" smtClean="0"/>
              <a:t>.</a:t>
            </a:r>
          </a:p>
          <a:p>
            <a:r>
              <a:rPr lang="en-US" sz="1100" dirty="0" smtClean="0"/>
              <a:t> </a:t>
            </a:r>
          </a:p>
          <a:p>
            <a:r>
              <a:rPr lang="en-US" sz="1100" dirty="0" smtClean="0"/>
              <a:t>The </a:t>
            </a:r>
            <a:r>
              <a:rPr lang="en-US" sz="1100" dirty="0"/>
              <a:t>script development and use of an actor to narrate the text, </a:t>
            </a:r>
            <a:r>
              <a:rPr lang="en-US" sz="1100" dirty="0" smtClean="0"/>
              <a:t>as </a:t>
            </a:r>
            <a:r>
              <a:rPr lang="en-US" sz="1100" dirty="0"/>
              <a:t>well as the lengthy shooting and editing process occurred over </a:t>
            </a:r>
            <a:endParaRPr lang="en-US" sz="1100" dirty="0" smtClean="0"/>
          </a:p>
          <a:p>
            <a:r>
              <a:rPr lang="en-US" sz="1100" dirty="0" smtClean="0"/>
              <a:t>a </a:t>
            </a:r>
            <a:r>
              <a:rPr lang="en-US" sz="1100" dirty="0"/>
              <a:t>six month period between late 2008 and early 2009. </a:t>
            </a:r>
            <a:endParaRPr lang="en-US" sz="1100" dirty="0" smtClean="0"/>
          </a:p>
          <a:p>
            <a:endParaRPr lang="en-US" sz="1100" dirty="0">
              <a:latin typeface="Adobe Caslon Pro"/>
              <a:cs typeface="Adobe Caslon Pro"/>
            </a:endParaRPr>
          </a:p>
          <a:p>
            <a:r>
              <a:rPr lang="en-US" sz="1100" dirty="0" smtClean="0">
                <a:cs typeface="Adobe Caslon Pro"/>
              </a:rPr>
              <a:t>The film was shot in a large studio set up with furniture, artworks and other relevant props. </a:t>
            </a:r>
          </a:p>
          <a:p>
            <a:endParaRPr lang="en-US" sz="1100" dirty="0">
              <a:cs typeface="Adobe Caslon Pro"/>
            </a:endParaRPr>
          </a:p>
          <a:p>
            <a:r>
              <a:rPr lang="en-US" sz="1100" dirty="0" smtClean="0">
                <a:cs typeface="Adobe Caslon Pro"/>
              </a:rPr>
              <a:t>A soft focus effect was added in post production.</a:t>
            </a:r>
            <a:endParaRPr lang="en-US" sz="1100" dirty="0">
              <a:cs typeface="Adobe Caslon Pro"/>
            </a:endParaRPr>
          </a:p>
          <a:p>
            <a:endParaRPr lang="en-US" sz="1100" dirty="0"/>
          </a:p>
        </p:txBody>
      </p:sp>
      <p:pic>
        <p:nvPicPr>
          <p:cNvPr id="3" name="Picture 2" descr="chapter2couch.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503600" y="1610905"/>
            <a:ext cx="5623863" cy="449909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439533" y="1874732"/>
            <a:ext cx="2892386" cy="4154984"/>
          </a:xfrm>
          <a:prstGeom prst="rect">
            <a:avLst/>
          </a:prstGeom>
        </p:spPr>
        <p:txBody>
          <a:bodyPr wrap="square">
            <a:spAutoFit/>
          </a:bodyPr>
          <a:lstStyle/>
          <a:p>
            <a:endParaRPr lang="en-US" sz="1100" dirty="0" smtClean="0"/>
          </a:p>
          <a:p>
            <a:endParaRPr lang="en-US" sz="1100" dirty="0"/>
          </a:p>
          <a:p>
            <a:r>
              <a:rPr lang="en-US" sz="1100" dirty="0" smtClean="0"/>
              <a:t>This project’s initial public showing was at </a:t>
            </a:r>
            <a:r>
              <a:rPr lang="en-US" sz="1100" dirty="0"/>
              <a:t>the Margaret Lawrence Gallery, Victoria College of the Arts Melbourne as part of the group exhibition 'Cock and Bull'. The other artists included in the exhibition were Jon Campbell, Tony </a:t>
            </a:r>
            <a:r>
              <a:rPr lang="en-US" sz="1100" dirty="0" err="1"/>
              <a:t>Garifalakis</a:t>
            </a:r>
            <a:r>
              <a:rPr lang="en-US" sz="1100" dirty="0"/>
              <a:t>, and Matthew Griffin, all based in Australia. Curated by </a:t>
            </a:r>
            <a:r>
              <a:rPr lang="en-US" sz="1100" dirty="0" err="1" smtClean="0"/>
              <a:t>Dr</a:t>
            </a:r>
            <a:r>
              <a:rPr lang="en-US" sz="1100" dirty="0" smtClean="0"/>
              <a:t> Kate </a:t>
            </a:r>
            <a:r>
              <a:rPr lang="en-US" sz="1100" dirty="0" err="1"/>
              <a:t>Daw</a:t>
            </a:r>
            <a:r>
              <a:rPr lang="en-US" sz="1100" dirty="0"/>
              <a:t> and Vikki </a:t>
            </a:r>
            <a:r>
              <a:rPr lang="en-US" sz="1100" dirty="0" err="1"/>
              <a:t>McInnes</a:t>
            </a:r>
            <a:r>
              <a:rPr lang="en-US" sz="1100" dirty="0"/>
              <a:t>. This show was open from March 19th to April 18th 2009 and a catalogue was published with essays by numerous authors. I gave a lecture at VCA to staff and students and was also involved in a live performance event at VCA</a:t>
            </a:r>
            <a:r>
              <a:rPr lang="en-US" sz="1100" dirty="0" smtClean="0"/>
              <a:t>.</a:t>
            </a:r>
          </a:p>
          <a:p>
            <a:endParaRPr lang="en-US" sz="1100" dirty="0"/>
          </a:p>
          <a:p>
            <a:r>
              <a:rPr lang="en-US" sz="1100" dirty="0" smtClean="0">
                <a:ea typeface="ＭＳ Ｐゴシック" charset="0"/>
                <a:cs typeface="Futura" charset="0"/>
                <a:sym typeface="Futura" charset="0"/>
              </a:rPr>
              <a:t>The exhibition was reviewed by Robert Nelson in </a:t>
            </a:r>
            <a:r>
              <a:rPr lang="en-US" sz="1100" dirty="0">
                <a:ea typeface="ＭＳ Ｐゴシック" charset="0"/>
                <a:cs typeface="Futura" charset="0"/>
                <a:sym typeface="Futura" charset="0"/>
              </a:rPr>
              <a:t>The Age </a:t>
            </a:r>
            <a:r>
              <a:rPr lang="en-US" sz="1100" dirty="0" smtClean="0">
                <a:ea typeface="ＭＳ Ｐゴシック" charset="0"/>
                <a:cs typeface="Futura" charset="0"/>
                <a:sym typeface="Futura" charset="0"/>
              </a:rPr>
              <a:t>national newspaper </a:t>
            </a:r>
            <a:r>
              <a:rPr lang="en-US" sz="1100" dirty="0">
                <a:ea typeface="ＭＳ Ｐゴシック" charset="0"/>
                <a:cs typeface="Futura" charset="0"/>
                <a:sym typeface="Futura" charset="0"/>
              </a:rPr>
              <a:t>March 18, 2009</a:t>
            </a:r>
          </a:p>
          <a:p>
            <a:r>
              <a:rPr lang="en-US" sz="1100" u="sng" dirty="0">
                <a:ea typeface="ＭＳ Ｐゴシック" charset="0"/>
                <a:cs typeface="Futura" charset="0"/>
                <a:sym typeface="Futura" charset="0"/>
              </a:rPr>
              <a:t>http://</a:t>
            </a:r>
            <a:r>
              <a:rPr lang="en-US" sz="1100" u="sng" dirty="0" err="1">
                <a:ea typeface="ＭＳ Ｐゴシック" charset="0"/>
                <a:cs typeface="Futura" charset="0"/>
                <a:sym typeface="Futura" charset="0"/>
              </a:rPr>
              <a:t>www.theage.com.au</a:t>
            </a:r>
            <a:r>
              <a:rPr lang="en-US" sz="1100" u="sng" dirty="0">
                <a:ea typeface="ＭＳ Ｐゴシック" charset="0"/>
                <a:cs typeface="Futura" charset="0"/>
                <a:sym typeface="Futura" charset="0"/>
              </a:rPr>
              <a:t>/news/</a:t>
            </a:r>
            <a:r>
              <a:rPr lang="en-US" sz="1100" u="sng" dirty="0" smtClean="0">
                <a:ea typeface="ＭＳ Ｐゴシック" charset="0"/>
                <a:cs typeface="Futura" charset="0"/>
                <a:sym typeface="Futura" charset="0"/>
              </a:rPr>
              <a:t>enterta</a:t>
            </a:r>
            <a:r>
              <a:rPr lang="en-US" sz="1100" u="sng" dirty="0" smtClean="0">
                <a:ea typeface="ＭＳ Ｐゴシック" charset="0"/>
                <a:cs typeface="Futura" charset="0"/>
                <a:sym typeface="Futura" charset="0"/>
                <a:hlinkClick r:id="rId3"/>
              </a:rPr>
              <a:t>inment</a:t>
            </a:r>
            <a:r>
              <a:rPr lang="en-US" sz="1100" u="sng" dirty="0">
                <a:ea typeface="ＭＳ Ｐゴシック" charset="0"/>
                <a:cs typeface="Futura" charset="0"/>
                <a:sym typeface="Futura" charset="0"/>
                <a:hlinkClick r:id="rId3"/>
              </a:rPr>
              <a:t>/arts/arts-reviews/bloody-good-or-simply-silly-</a:t>
            </a:r>
          </a:p>
          <a:p>
            <a:r>
              <a:rPr lang="en-US" sz="1100" dirty="0" smtClean="0"/>
              <a:t> </a:t>
            </a:r>
          </a:p>
          <a:p>
            <a:endParaRPr lang="en-US" sz="1100" dirty="0">
              <a:latin typeface="Adobe Caslon Pro"/>
              <a:cs typeface="Adobe Caslon Pro"/>
            </a:endParaRPr>
          </a:p>
        </p:txBody>
      </p:sp>
      <p:pic>
        <p:nvPicPr>
          <p:cNvPr id="2" name="Picture 1" descr="cockbullinstall2.jp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684228" y="1874732"/>
            <a:ext cx="4385151" cy="3288862"/>
          </a:xfrm>
          <a:prstGeom prst="rect">
            <a:avLst/>
          </a:prstGeom>
        </p:spPr>
      </p:pic>
      <p:sp>
        <p:nvSpPr>
          <p:cNvPr id="3" name="TextBox 2"/>
          <p:cNvSpPr txBox="1"/>
          <p:nvPr/>
        </p:nvSpPr>
        <p:spPr>
          <a:xfrm>
            <a:off x="3531940" y="5239000"/>
            <a:ext cx="2568287" cy="646331"/>
          </a:xfrm>
          <a:prstGeom prst="rect">
            <a:avLst/>
          </a:prstGeom>
          <a:noFill/>
        </p:spPr>
        <p:txBody>
          <a:bodyPr wrap="none" rtlCol="0">
            <a:spAutoFit/>
          </a:bodyPr>
          <a:lstStyle/>
          <a:p>
            <a:r>
              <a:rPr lang="en-US" sz="900" i="1" dirty="0">
                <a:cs typeface="Adobe Caslon Pro"/>
              </a:rPr>
              <a:t>Installation view ‘Cock and Bull’ </a:t>
            </a:r>
          </a:p>
          <a:p>
            <a:r>
              <a:rPr lang="en-US" sz="900" i="1" dirty="0">
                <a:cs typeface="Adobe Caslon Pro"/>
              </a:rPr>
              <a:t>Margaret Lawrence Gallery, VCA, Melbourne 2009</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2" name="TextBox 1"/>
          <p:cNvSpPr txBox="1"/>
          <p:nvPr/>
        </p:nvSpPr>
        <p:spPr>
          <a:xfrm>
            <a:off x="1012534" y="2211683"/>
            <a:ext cx="2649147" cy="3416319"/>
          </a:xfrm>
          <a:prstGeom prst="rect">
            <a:avLst/>
          </a:prstGeom>
          <a:noFill/>
        </p:spPr>
        <p:txBody>
          <a:bodyPr wrap="square" rtlCol="0">
            <a:spAutoFit/>
          </a:bodyPr>
          <a:lstStyle/>
          <a:p>
            <a:r>
              <a:rPr lang="en-US" sz="1100" i="1" dirty="0">
                <a:ea typeface="ＭＳ Ｐゴシック" charset="0"/>
                <a:cs typeface="Futura" charset="0"/>
                <a:sym typeface="Futura" charset="0"/>
              </a:rPr>
              <a:t>Two Fine Examples of British Dentistry</a:t>
            </a:r>
            <a:r>
              <a:rPr lang="ja-JP" altLang="en-US" sz="1100" i="1" dirty="0">
                <a:ea typeface="ＭＳ Ｐゴシック" charset="0"/>
                <a:cs typeface="Futura" charset="0"/>
                <a:sym typeface="Futura" charset="0"/>
              </a:rPr>
              <a:t>’</a:t>
            </a:r>
            <a:endParaRPr lang="en-US" sz="1100" i="1" dirty="0">
              <a:ea typeface="ＭＳ Ｐゴシック" charset="0"/>
              <a:cs typeface="Futura" charset="0"/>
              <a:sym typeface="Futura" charset="0"/>
            </a:endParaRPr>
          </a:p>
          <a:p>
            <a:r>
              <a:rPr lang="en-US" sz="1100" i="1" dirty="0">
                <a:ea typeface="ＭＳ Ｐゴシック" charset="0"/>
                <a:cs typeface="Futura" charset="0"/>
                <a:sym typeface="Futura" charset="0"/>
              </a:rPr>
              <a:t>has subsequently been exhibited in </a:t>
            </a:r>
            <a:r>
              <a:rPr lang="en-US" sz="1100" i="1" dirty="0" smtClean="0">
                <a:ea typeface="ＭＳ Ｐゴシック" charset="0"/>
                <a:cs typeface="Futura" charset="0"/>
                <a:sym typeface="Futura" charset="0"/>
              </a:rPr>
              <a:t>other </a:t>
            </a:r>
            <a:r>
              <a:rPr lang="en-US" sz="1100" i="1" dirty="0">
                <a:ea typeface="ＭＳ Ｐゴシック" charset="0"/>
                <a:cs typeface="Futura" charset="0"/>
                <a:sym typeface="Futura" charset="0"/>
              </a:rPr>
              <a:t>group </a:t>
            </a:r>
            <a:r>
              <a:rPr lang="en-US" sz="1100" i="1" dirty="0" smtClean="0">
                <a:ea typeface="ＭＳ Ｐゴシック" charset="0"/>
                <a:cs typeface="Futura" charset="0"/>
                <a:sym typeface="Futura" charset="0"/>
              </a:rPr>
              <a:t>and survey shows</a:t>
            </a:r>
            <a:r>
              <a:rPr lang="en-US" sz="1100" i="1" dirty="0">
                <a:ea typeface="ＭＳ Ｐゴシック" charset="0"/>
                <a:cs typeface="Futura" charset="0"/>
                <a:sym typeface="Futura" charset="0"/>
              </a:rPr>
              <a:t>, most notably as part of </a:t>
            </a:r>
            <a:r>
              <a:rPr lang="ja-JP" altLang="en-US" sz="1100" i="1" dirty="0">
                <a:ea typeface="ＭＳ Ｐゴシック" charset="0"/>
                <a:cs typeface="Futura" charset="0"/>
                <a:sym typeface="Futura" charset="0"/>
              </a:rPr>
              <a:t>‘</a:t>
            </a:r>
            <a:r>
              <a:rPr lang="en-US" sz="1100" i="1" dirty="0">
                <a:ea typeface="ＭＳ Ｐゴシック" charset="0"/>
                <a:cs typeface="Futura" charset="0"/>
                <a:sym typeface="Futura" charset="0"/>
              </a:rPr>
              <a:t>Running Time -Artists film in Scotland 1960-present</a:t>
            </a:r>
            <a:r>
              <a:rPr lang="ja-JP" altLang="en-US" sz="1100" i="1" dirty="0">
                <a:ea typeface="ＭＳ Ｐゴシック" charset="0"/>
                <a:cs typeface="Futura" charset="0"/>
                <a:sym typeface="Futura" charset="0"/>
              </a:rPr>
              <a:t>’</a:t>
            </a:r>
            <a:r>
              <a:rPr lang="en-US" sz="1100" i="1" dirty="0">
                <a:ea typeface="ＭＳ Ｐゴシック" charset="0"/>
                <a:cs typeface="Futura" charset="0"/>
                <a:sym typeface="Futura" charset="0"/>
              </a:rPr>
              <a:t> at the Dean Gallery, Gallery of Modern Art, Edinburgh in 2009. A survey exhibition, dedicated to Scottish artist films, featuring selection of over one hundred film and video works by over sixty artists, including Douglas Gordon, Margaret </a:t>
            </a:r>
            <a:r>
              <a:rPr lang="en-US" sz="1100" i="1" dirty="0" err="1">
                <a:ea typeface="ＭＳ Ｐゴシック" charset="0"/>
                <a:cs typeface="Futura" charset="0"/>
                <a:sym typeface="Futura" charset="0"/>
              </a:rPr>
              <a:t>Tait</a:t>
            </a:r>
            <a:r>
              <a:rPr lang="en-US" sz="1100" i="1" dirty="0">
                <a:ea typeface="ＭＳ Ｐゴシック" charset="0"/>
                <a:cs typeface="Futura" charset="0"/>
                <a:sym typeface="Futura" charset="0"/>
              </a:rPr>
              <a:t>, Boyle Family, Eduardo </a:t>
            </a:r>
            <a:r>
              <a:rPr lang="en-US" sz="1100" i="1" dirty="0" err="1">
                <a:ea typeface="ＭＳ Ｐゴシック" charset="0"/>
                <a:cs typeface="Futura" charset="0"/>
                <a:sym typeface="Futura" charset="0"/>
              </a:rPr>
              <a:t>Paolozzi</a:t>
            </a:r>
            <a:r>
              <a:rPr lang="en-US" sz="1100" i="1" dirty="0">
                <a:ea typeface="ＭＳ Ｐゴシック" charset="0"/>
                <a:cs typeface="Futura" charset="0"/>
                <a:sym typeface="Futura" charset="0"/>
              </a:rPr>
              <a:t>, David </a:t>
            </a:r>
            <a:r>
              <a:rPr lang="en-US" sz="1100" i="1" dirty="0" err="1">
                <a:ea typeface="ＭＳ Ｐゴシック" charset="0"/>
                <a:cs typeface="Futura" charset="0"/>
                <a:sym typeface="Futura" charset="0"/>
              </a:rPr>
              <a:t>Shrigley</a:t>
            </a:r>
            <a:r>
              <a:rPr lang="en-US" sz="1100" i="1" dirty="0">
                <a:ea typeface="ＭＳ Ｐゴシック" charset="0"/>
                <a:cs typeface="Futura" charset="0"/>
                <a:sym typeface="Futura" charset="0"/>
              </a:rPr>
              <a:t> and Luke Fowler. Three of my collaborative video works were included in this exhibition that took place at the Dean Gallery, Scottish National Gallery of Modern Art, Edinburgh. Exhibition dates 17th October − 22nd November 2009</a:t>
            </a:r>
            <a:endParaRPr lang="en-US" sz="1100" dirty="0">
              <a:ea typeface="ＭＳ Ｐゴシック" charset="0"/>
              <a:cs typeface="Futura" charset="0"/>
              <a:sym typeface="Futura" charset="0"/>
            </a:endParaRPr>
          </a:p>
          <a:p>
            <a:endParaRPr lang="en-US" dirty="0"/>
          </a:p>
        </p:txBody>
      </p:sp>
      <p:pic>
        <p:nvPicPr>
          <p:cNvPr id="4" name="Picture 3" descr="grthinking.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030481" y="1733477"/>
            <a:ext cx="5113519" cy="409081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2511</TotalTime>
  <Words>1465</Words>
  <Application>Microsoft Macintosh PowerPoint</Application>
  <PresentationFormat>On-screen Show (4:3)</PresentationFormat>
  <Paragraphs>66</Paragraphs>
  <Slides>10</Slides>
  <Notes>0</Notes>
  <HiddenSlides>0</HiddenSlides>
  <MMClips>0</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J.Ramage</cp:lastModifiedBy>
  <cp:revision>52</cp:revision>
  <cp:lastPrinted>2013-11-17T21:40:45Z</cp:lastPrinted>
  <dcterms:created xsi:type="dcterms:W3CDTF">2013-11-17T21:39:36Z</dcterms:created>
  <dcterms:modified xsi:type="dcterms:W3CDTF">2013-11-17T21:47:16Z</dcterms:modified>
</cp:coreProperties>
</file>