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7" r:id="rId4"/>
    <p:sldId id="268" r:id="rId5"/>
    <p:sldId id="269" r:id="rId6"/>
    <p:sldId id="270" r:id="rId7"/>
    <p:sldId id="271" r:id="rId8"/>
    <p:sldId id="278" r:id="rId9"/>
    <p:sldId id="273" r:id="rId10"/>
    <p:sldId id="274" r:id="rId11"/>
    <p:sldId id="275" r:id="rId12"/>
    <p:sldId id="276" r:id="rId13"/>
    <p:sldId id="277" r:id="rId14"/>
    <p:sldId id="279" r:id="rId15"/>
    <p:sldId id="280" r:id="rId16"/>
    <p:sldId id="282" r:id="rId17"/>
    <p:sldId id="283" r:id="rId18"/>
    <p:sldId id="284" r:id="rId19"/>
    <p:sldId id="285" r:id="rId20"/>
    <p:sldId id="286" r:id="rId21"/>
    <p:sldId id="287" r:id="rId22"/>
    <p:sldId id="288" r:id="rId23"/>
    <p:sldId id="289" r:id="rId24"/>
    <p:sldId id="290" r:id="rId25"/>
    <p:sldId id="291" r:id="rId26"/>
    <p:sldId id="292" r:id="rId27"/>
    <p:sldId id="293" r:id="rId28"/>
    <p:sldId id="294" r:id="rId29"/>
    <p:sldId id="295" r:id="rId30"/>
    <p:sldId id="324" r:id="rId31"/>
    <p:sldId id="322" r:id="rId32"/>
    <p:sldId id="258" r:id="rId33"/>
    <p:sldId id="318" r:id="rId34"/>
    <p:sldId id="319" r:id="rId35"/>
    <p:sldId id="296" r:id="rId36"/>
    <p:sldId id="300" r:id="rId37"/>
    <p:sldId id="301" r:id="rId38"/>
    <p:sldId id="262" r:id="rId39"/>
    <p:sldId id="302" r:id="rId40"/>
    <p:sldId id="303" r:id="rId41"/>
    <p:sldId id="304" r:id="rId42"/>
    <p:sldId id="305" r:id="rId43"/>
    <p:sldId id="306" r:id="rId44"/>
    <p:sldId id="307" r:id="rId45"/>
    <p:sldId id="265" r:id="rId46"/>
    <p:sldId id="266" r:id="rId47"/>
    <p:sldId id="308" r:id="rId48"/>
    <p:sldId id="309" r:id="rId49"/>
    <p:sldId id="310" r:id="rId50"/>
    <p:sldId id="311" r:id="rId51"/>
    <p:sldId id="312" r:id="rId52"/>
    <p:sldId id="313" r:id="rId53"/>
    <p:sldId id="314" r:id="rId54"/>
    <p:sldId id="315" r:id="rId55"/>
    <p:sldId id="316" r:id="rId56"/>
    <p:sldId id="317" r:id="rId57"/>
    <p:sldId id="261" r:id="rId58"/>
    <p:sldId id="320" r:id="rId59"/>
    <p:sldId id="321" r:id="rId6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0812"/>
    <a:srgbClr val="12E824"/>
    <a:srgbClr val="858D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94" d="100"/>
          <a:sy n="94" d="100"/>
        </p:scale>
        <p:origin x="-1284" y="-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11/11/2013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11/11/2013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11/11/2013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11/11/2013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11/11/2013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11/11/2013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11/11/2013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11/11/2013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37.jpeg"/></Relationships>
</file>

<file path=ppt/slides/_rels/slide3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jpeg"/><Relationship Id="rId12" Type="http://schemas.openxmlformats.org/officeDocument/2006/relationships/image" Target="../media/image51.jpe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45.jpeg"/><Relationship Id="rId11" Type="http://schemas.openxmlformats.org/officeDocument/2006/relationships/image" Target="../media/image50.jpeg"/><Relationship Id="rId5" Type="http://schemas.openxmlformats.org/officeDocument/2006/relationships/image" Target="../media/image44.jpeg"/><Relationship Id="rId10" Type="http://schemas.openxmlformats.org/officeDocument/2006/relationships/image" Target="../media/image49.jpeg"/><Relationship Id="rId4" Type="http://schemas.openxmlformats.org/officeDocument/2006/relationships/image" Target="../media/image43.jpeg"/><Relationship Id="rId9" Type="http://schemas.openxmlformats.org/officeDocument/2006/relationships/image" Target="../media/image48.jpeg"/></Relationships>
</file>

<file path=ppt/slides/_rels/slide32.xml.rels><?xml version="1.0" encoding="UTF-8" standalone="yes"?>
<Relationships xmlns="http://schemas.openxmlformats.org/package/2006/relationships"><Relationship Id="rId3" Type="http://schemas.openxmlformats.org/officeDocument/2006/relationships/hyperlink" Target="http://www.artandresearch.org.uk/v1n1/sinclair.html" TargetMode="External"/><Relationship Id="rId2" Type="http://schemas.openxmlformats.org/officeDocument/2006/relationships/image" Target="../media/image52.emf"/><Relationship Id="rId1" Type="http://schemas.openxmlformats.org/officeDocument/2006/relationships/slideLayout" Target="../slideLayouts/slideLayout7.xml"/><Relationship Id="rId6" Type="http://schemas.openxmlformats.org/officeDocument/2006/relationships/image" Target="../media/image53.jpeg"/><Relationship Id="rId5" Type="http://schemas.openxmlformats.org/officeDocument/2006/relationships/hyperlink" Target="http://www.scotsman.com/lifestyle/visual-arts/primary-colours-1-489348" TargetMode="External"/><Relationship Id="rId4" Type="http://schemas.openxmlformats.org/officeDocument/2006/relationships/hyperlink" Target="http://www.artandresearch.org.uk/v1n1/painting.html"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2.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2.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ww.halesgallery.com/exhibitions/_18/" TargetMode="External"/><Relationship Id="rId2" Type="http://schemas.openxmlformats.org/officeDocument/2006/relationships/image" Target="../media/image39.emf"/><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3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em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6.em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51.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7.xml"/><Relationship Id="rId5" Type="http://schemas.openxmlformats.org/officeDocument/2006/relationships/image" Target="../media/image79.jpeg"/><Relationship Id="rId4" Type="http://schemas.openxmlformats.org/officeDocument/2006/relationships/image" Target="../media/image78.jpeg"/></Relationships>
</file>

<file path=ppt/slides/_rels/slide5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7.xml"/><Relationship Id="rId4" Type="http://schemas.openxmlformats.org/officeDocument/2006/relationships/image" Target="../media/image84.jpeg"/></Relationships>
</file>

<file path=ppt/slides/_rels/slide5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7.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56.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hyperlink" Target="http://www.angelikaknappergallery.com/RossSinclair2010.htm" TargetMode="External"/><Relationship Id="rId2" Type="http://schemas.openxmlformats.org/officeDocument/2006/relationships/image" Target="../media/image91.emf"/><Relationship Id="rId1" Type="http://schemas.openxmlformats.org/officeDocument/2006/relationships/slideLayout" Target="../slideLayouts/slideLayout7.xml"/><Relationship Id="rId5" Type="http://schemas.openxmlformats.org/officeDocument/2006/relationships/image" Target="../media/image92.jpeg"/><Relationship Id="rId4" Type="http://schemas.openxmlformats.org/officeDocument/2006/relationships/hyperlink" Target="http://www.angelikaknappergallery.com/RossSinclair.htm" TargetMode="External"/></Relationships>
</file>

<file path=ppt/slides/_rels/slide58.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p:cNvSpPr/>
          <p:nvPr/>
        </p:nvSpPr>
        <p:spPr>
          <a:xfrm>
            <a:off x="715628" y="2228671"/>
            <a:ext cx="3176162" cy="1785104"/>
          </a:xfrm>
          <a:prstGeom prst="rect">
            <a:avLst/>
          </a:prstGeom>
        </p:spPr>
        <p:txBody>
          <a:bodyPr wrap="square">
            <a:spAutoFit/>
          </a:bodyPr>
          <a:lstStyle/>
          <a:p>
            <a:r>
              <a:rPr lang="en-US" sz="1400" b="1" dirty="0" smtClean="0"/>
              <a:t>Ross Sinclair – Real Civic life </a:t>
            </a:r>
          </a:p>
          <a:p>
            <a:r>
              <a:rPr lang="en-US" sz="1200" dirty="0" smtClean="0"/>
              <a:t>(Lincoln, Darwin and The Monarch of the Glen in a Real Life Civic Portrait Painting Protest show, made in Scotland on the occasion of the 201st anniversary of the birth of Darwin and Lincoln and the 251st anniversary of the birth of Robert Burns.)</a:t>
            </a:r>
          </a:p>
          <a:p>
            <a:r>
              <a:rPr lang="en-US" sz="1200" dirty="0" smtClean="0"/>
              <a:t>Angelika </a:t>
            </a:r>
            <a:r>
              <a:rPr lang="en-US" sz="1200" dirty="0" err="1" smtClean="0"/>
              <a:t>Knapper</a:t>
            </a:r>
            <a:r>
              <a:rPr lang="en-US" sz="1200" dirty="0" smtClean="0"/>
              <a:t> Gallery, Stockholm, Sweden </a:t>
            </a:r>
          </a:p>
          <a:p>
            <a:r>
              <a:rPr lang="en-US" sz="1200" dirty="0" smtClean="0"/>
              <a:t>1Feb – 7 March 2010</a:t>
            </a:r>
          </a:p>
          <a:p>
            <a:endParaRPr lang="en-US" sz="1200" b="1" dirty="0">
              <a:solidFill>
                <a:srgbClr val="C40812"/>
              </a:solidFill>
              <a:latin typeface="Hypatia Sans Pro"/>
              <a:cs typeface="Hypatia Sans Pro"/>
            </a:endParaRPr>
          </a:p>
        </p:txBody>
      </p:sp>
      <p:sp>
        <p:nvSpPr>
          <p:cNvPr id="7" name="Rectangle 6"/>
          <p:cNvSpPr/>
          <p:nvPr/>
        </p:nvSpPr>
        <p:spPr>
          <a:xfrm>
            <a:off x="715628" y="6076277"/>
            <a:ext cx="1878898" cy="461665"/>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Ross Sinclair</a:t>
            </a:r>
          </a:p>
          <a:p>
            <a:r>
              <a:rPr lang="en-US" sz="1200" dirty="0" smtClean="0">
                <a:solidFill>
                  <a:schemeClr val="tx1">
                    <a:lumMod val="75000"/>
                    <a:lumOff val="25000"/>
                  </a:schemeClr>
                </a:solidFill>
                <a:latin typeface="Adobe Caslon Pro"/>
                <a:cs typeface="Adobe Caslon Pro"/>
              </a:rPr>
              <a:t>Output No. 1</a:t>
            </a:r>
            <a:endParaRPr lang="en-US" sz="1200" dirty="0">
              <a:solidFill>
                <a:schemeClr val="tx1">
                  <a:lumMod val="75000"/>
                  <a:lumOff val="25000"/>
                </a:schemeClr>
              </a:solidFill>
              <a:latin typeface="Adobe Caslon Pro"/>
              <a:cs typeface="Adobe Caslon Pro"/>
            </a:endParaRPr>
          </a:p>
        </p:txBody>
      </p:sp>
      <p:pic>
        <p:nvPicPr>
          <p:cNvPr id="10" name="Content Placeholder 3" descr="IMG_1516.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758497" y="2228671"/>
            <a:ext cx="2360580" cy="1770552"/>
          </a:xfrm>
          <a:prstGeom prst="rect">
            <a:avLst/>
          </a:prstGeom>
          <a:noFill/>
          <a:ln w="9525">
            <a:noFill/>
            <a:miter lim="800000"/>
            <a:headEnd/>
            <a:tailEnd/>
          </a:ln>
        </p:spPr>
      </p:pic>
      <p:pic>
        <p:nvPicPr>
          <p:cNvPr id="11" name="Content Placeholder 3" descr="P1050148 copy.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758497" y="4292475"/>
            <a:ext cx="3455944" cy="1944123"/>
          </a:xfrm>
          <a:prstGeom prst="rect">
            <a:avLst/>
          </a:prstGeom>
          <a:noFill/>
          <a:ln w="9525">
            <a:noFill/>
            <a:miter lim="800000"/>
            <a:headEnd/>
            <a:tailEnd/>
          </a:ln>
        </p:spPr>
      </p:pic>
      <p:sp>
        <p:nvSpPr>
          <p:cNvPr id="12" name="TextBox 11"/>
          <p:cNvSpPr txBox="1"/>
          <p:nvPr/>
        </p:nvSpPr>
        <p:spPr>
          <a:xfrm>
            <a:off x="881916" y="4891431"/>
            <a:ext cx="2822132" cy="830997"/>
          </a:xfrm>
          <a:prstGeom prst="rect">
            <a:avLst/>
          </a:prstGeom>
          <a:noFill/>
        </p:spPr>
        <p:txBody>
          <a:bodyPr wrap="square" rtlCol="0">
            <a:spAutoFit/>
          </a:bodyPr>
          <a:lstStyle/>
          <a:p>
            <a:r>
              <a:rPr lang="en-US" sz="1200" dirty="0" smtClean="0"/>
              <a:t>My second  solo exhibition in Angelika </a:t>
            </a:r>
            <a:r>
              <a:rPr lang="en-US" sz="1200" dirty="0" err="1" smtClean="0"/>
              <a:t>Knapper</a:t>
            </a:r>
            <a:r>
              <a:rPr lang="en-US" sz="1200" dirty="0" smtClean="0"/>
              <a:t> Gallery in Stockholm, Sweden which represented the culmination of 18 months studio research/production. </a:t>
            </a:r>
          </a:p>
        </p:txBody>
      </p:sp>
      <p:pic>
        <p:nvPicPr>
          <p:cNvPr id="13" name="Content Placeholder 3" descr="IMG_1477.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rot="5400000">
            <a:off x="7040799" y="2449932"/>
            <a:ext cx="1770552" cy="132803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6" name="Rectangle 5"/>
          <p:cNvSpPr/>
          <p:nvPr/>
        </p:nvSpPr>
        <p:spPr>
          <a:xfrm>
            <a:off x="3392092" y="558040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Ross Sinclair, Real Civic Life, Angelika </a:t>
            </a:r>
            <a:r>
              <a:rPr lang="en-US" sz="900" i="1" dirty="0" err="1" smtClean="0">
                <a:solidFill>
                  <a:srgbClr val="FFFFFF"/>
                </a:solidFill>
                <a:latin typeface="Adobe Caslon Pro"/>
                <a:cs typeface="Adobe Caslon Pro"/>
              </a:rPr>
              <a:t>Knapper</a:t>
            </a:r>
            <a:r>
              <a:rPr lang="en-US" sz="900" i="1" dirty="0" smtClean="0">
                <a:solidFill>
                  <a:srgbClr val="FFFFFF"/>
                </a:solidFill>
                <a:latin typeface="Adobe Caslon Pro"/>
                <a:cs typeface="Adobe Caslon Pro"/>
              </a:rPr>
              <a:t> Gallery, Stockholm, 2010</a:t>
            </a:r>
            <a:endParaRPr lang="en-US" sz="900" i="1" dirty="0">
              <a:solidFill>
                <a:srgbClr val="FFFFFF"/>
              </a:solidFill>
              <a:latin typeface="Adobe Caslon Pro"/>
              <a:cs typeface="Adobe Caslon Pro"/>
            </a:endParaRPr>
          </a:p>
        </p:txBody>
      </p:sp>
      <p:sp>
        <p:nvSpPr>
          <p:cNvPr id="7" name="TextBox 6"/>
          <p:cNvSpPr txBox="1"/>
          <p:nvPr/>
        </p:nvSpPr>
        <p:spPr>
          <a:xfrm>
            <a:off x="6158587" y="1256216"/>
            <a:ext cx="2703768" cy="246221"/>
          </a:xfrm>
          <a:prstGeom prst="rect">
            <a:avLst/>
          </a:prstGeom>
          <a:noFill/>
        </p:spPr>
        <p:txBody>
          <a:bodyPr wrap="square" rtlCol="0">
            <a:spAutoFit/>
          </a:bodyPr>
          <a:lstStyle/>
          <a:p>
            <a:pPr algn="r"/>
            <a:r>
              <a:rPr lang="en-US" sz="1000" dirty="0" smtClean="0"/>
              <a:t>Ross Sinclair – Real Civic life</a:t>
            </a:r>
            <a:endParaRPr lang="en-US" sz="1000"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1</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Ross Sinclair</a:t>
            </a:r>
            <a:endParaRPr lang="en-US" sz="1000" dirty="0">
              <a:latin typeface="Adobe Caslon Pro Bold Italic"/>
              <a:cs typeface="Adobe Caslon Pro Bold Italic"/>
            </a:endParaRPr>
          </a:p>
        </p:txBody>
      </p:sp>
      <p:sp>
        <p:nvSpPr>
          <p:cNvPr id="12" name="TextBox 11"/>
          <p:cNvSpPr txBox="1"/>
          <p:nvPr/>
        </p:nvSpPr>
        <p:spPr>
          <a:xfrm>
            <a:off x="331781" y="1502436"/>
            <a:ext cx="2860181" cy="5447644"/>
          </a:xfrm>
          <a:prstGeom prst="rect">
            <a:avLst/>
          </a:prstGeom>
          <a:noFill/>
        </p:spPr>
        <p:txBody>
          <a:bodyPr wrap="square" rtlCol="0">
            <a:spAutoFit/>
          </a:bodyPr>
          <a:lstStyle/>
          <a:p>
            <a:r>
              <a:rPr lang="en-US" sz="1200" dirty="0" smtClean="0"/>
              <a:t>This was a solo exhibition at a gallery in Stockholm. "For Scottish artist Sinclair’s second show with Angelika </a:t>
            </a:r>
            <a:r>
              <a:rPr lang="en-US" sz="1200" dirty="0" err="1" smtClean="0"/>
              <a:t>Knapper</a:t>
            </a:r>
            <a:r>
              <a:rPr lang="en-US" sz="1200" dirty="0" smtClean="0"/>
              <a:t> he explores his/our contemporary relationship with the USA through the idea of the Civic portrait, long fallen from </a:t>
            </a:r>
            <a:r>
              <a:rPr lang="en-US" sz="1200" dirty="0" err="1" smtClean="0"/>
              <a:t>favour</a:t>
            </a:r>
            <a:r>
              <a:rPr lang="en-US" sz="1200" dirty="0" smtClean="0"/>
              <a:t> but here re-born as the materials for a protest, a demonstration. Located in the gallery but ready at a moments notice to be taken to the streets to help articulate the formless fury of a life with no God. The project was inspired by the seemingly arbitrary fact that Abraham Lincoln and Charles Darwin were born on the same day, 12 February 1809 while Robert Burns remained Lincolns' </a:t>
            </a:r>
            <a:r>
              <a:rPr lang="en-US" sz="1200" dirty="0" err="1" smtClean="0"/>
              <a:t>favourite</a:t>
            </a:r>
            <a:r>
              <a:rPr lang="en-US" sz="1200" dirty="0" smtClean="0"/>
              <a:t> poet.”</a:t>
            </a:r>
          </a:p>
          <a:p>
            <a:r>
              <a:rPr lang="en-US" sz="1200" dirty="0" smtClean="0"/>
              <a:t>The exhibition physically consisted of over 30 discrete hybrid painting/assemblage/neon works. This exhibition sought to investigate the relationship of the gallery viewer to contemporary issues of civic, national and international identity in the 21st century, through reflection of multiple art works that utilise unusual combinations of materials in painting, neon and sculptural installation and was formed by a process of studio research and development/testing  from previous  exhibitions. </a:t>
            </a:r>
          </a:p>
        </p:txBody>
      </p:sp>
      <p:pic>
        <p:nvPicPr>
          <p:cNvPr id="13" name="Content Placeholder 3" descr="IMG_155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191962" y="2322709"/>
            <a:ext cx="4282570" cy="3211927"/>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262" y="2082429"/>
            <a:ext cx="8953738" cy="2893100"/>
          </a:xfrm>
          <a:prstGeom prst="rect">
            <a:avLst/>
          </a:prstGeom>
        </p:spPr>
        <p:txBody>
          <a:bodyPr wrap="square">
            <a:spAutoFit/>
          </a:bodyPr>
          <a:lstStyle/>
          <a:p>
            <a:pPr algn="ctr"/>
            <a:r>
              <a:rPr lang="en-US" sz="2400" dirty="0" smtClean="0">
                <a:ea typeface="ＭＳ Ｐゴシック" charset="-128"/>
                <a:cs typeface="ＭＳ Ｐゴシック" charset="-128"/>
              </a:rPr>
              <a:t>Ross Sinclair</a:t>
            </a:r>
          </a:p>
          <a:p>
            <a:pPr algn="ctr"/>
            <a:r>
              <a:rPr lang="en-US" sz="3200" dirty="0" smtClean="0">
                <a:ea typeface="ＭＳ Ｐゴシック" charset="-128"/>
                <a:cs typeface="ＭＳ Ｐゴシック" charset="-128"/>
              </a:rPr>
              <a:t>Real Civic Life</a:t>
            </a:r>
          </a:p>
          <a:p>
            <a:pPr algn="ctr"/>
            <a:r>
              <a:rPr lang="en-US" dirty="0" smtClean="0"/>
              <a:t>(Lincoln, Darwin and The Monarch of the Glen in a Real Life Civic Portrait Painting Protest show, made in Scotland and exhibited in Sweden on the occasion of the 201st anniversary of the birth of Darwin and Lincoln and the 251st anniversary of the birth of Robert Burns.)</a:t>
            </a:r>
          </a:p>
          <a:p>
            <a:pPr algn="ctr"/>
            <a:endParaRPr lang="en-US" dirty="0" smtClean="0">
              <a:ea typeface="ＭＳ Ｐゴシック" charset="-128"/>
              <a:cs typeface="ＭＳ Ｐゴシック" charset="-128"/>
            </a:endParaRPr>
          </a:p>
          <a:p>
            <a:pPr algn="ctr"/>
            <a:r>
              <a:rPr lang="en-US" dirty="0" smtClean="0">
                <a:ea typeface="ＭＳ Ｐゴシック" charset="-128"/>
                <a:cs typeface="ＭＳ Ｐゴシック" charset="-128"/>
              </a:rPr>
              <a:t>Angelika </a:t>
            </a:r>
            <a:r>
              <a:rPr lang="en-US" dirty="0" err="1" smtClean="0">
                <a:ea typeface="ＭＳ Ｐゴシック" charset="-128"/>
                <a:cs typeface="ＭＳ Ｐゴシック" charset="-128"/>
              </a:rPr>
              <a:t>Knapper</a:t>
            </a:r>
            <a:r>
              <a:rPr lang="en-US" dirty="0" smtClean="0">
                <a:ea typeface="ＭＳ Ｐゴシック" charset="-128"/>
                <a:cs typeface="ＭＳ Ｐゴシック" charset="-128"/>
              </a:rPr>
              <a:t> Gallery</a:t>
            </a:r>
          </a:p>
          <a:p>
            <a:pPr algn="ctr"/>
            <a:r>
              <a:rPr lang="en-US" dirty="0" smtClean="0">
                <a:ea typeface="ＭＳ Ｐゴシック" charset="-128"/>
                <a:cs typeface="ＭＳ Ｐゴシック" charset="-128"/>
              </a:rPr>
              <a:t>Stockholm</a:t>
            </a:r>
          </a:p>
          <a:p>
            <a:pPr algn="ctr"/>
            <a:r>
              <a:rPr lang="en-US" dirty="0" smtClean="0"/>
              <a:t>1Feb – 7 March 2010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28.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62000" y="609600"/>
            <a:ext cx="7659688" cy="5745163"/>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23.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76193" y="675074"/>
            <a:ext cx="7635599" cy="5725696"/>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2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1554163" y="1211262"/>
            <a:ext cx="6034088" cy="4525963"/>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1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09600" y="274638"/>
            <a:ext cx="8208963" cy="6156325"/>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pPr eaLnBrk="1" hangingPunct="1"/>
            <a:endParaRPr lang="en-US">
              <a:ea typeface="ＭＳ Ｐゴシック" charset="-128"/>
              <a:cs typeface="ＭＳ Ｐゴシック" charset="-128"/>
            </a:endParaRPr>
          </a:p>
        </p:txBody>
      </p:sp>
      <p:pic>
        <p:nvPicPr>
          <p:cNvPr id="56323" name="Content Placeholder 3" descr="IMG_1417.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rot="5400000">
            <a:off x="1554163" y="1211262"/>
            <a:ext cx="6034088" cy="4525963"/>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15.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62000" y="274638"/>
            <a:ext cx="8107363" cy="6080125"/>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05.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23913" y="609600"/>
            <a:ext cx="7862887" cy="5897563"/>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08.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1554163" y="1135062"/>
            <a:ext cx="6034088" cy="4525963"/>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13.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1554163" y="1120775"/>
            <a:ext cx="6034087" cy="4525963"/>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2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1554163" y="1058862"/>
            <a:ext cx="6034088" cy="4525963"/>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5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85800" y="506413"/>
            <a:ext cx="8001000" cy="600075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descr="IMG_1458.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3647817" y="959540"/>
            <a:ext cx="6034088" cy="4525963"/>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6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1554163" y="1211262"/>
            <a:ext cx="6034088" cy="4525963"/>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77.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1554163" y="1211262"/>
            <a:ext cx="6034088" cy="4525963"/>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78.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513057" y="1062516"/>
            <a:ext cx="6034088" cy="4525963"/>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83.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435774" y="1135061"/>
            <a:ext cx="6034088" cy="4525963"/>
          </a:xfrm>
          <a:prstGeom prst="rect">
            <a:avLst/>
          </a:prstGeom>
          <a:noFill/>
          <a:ln w="9525">
            <a:noFill/>
            <a:miter lim="800000"/>
            <a:headEnd/>
            <a:tailEnd/>
          </a:ln>
        </p:spPr>
      </p:pic>
      <p:pic>
        <p:nvPicPr>
          <p:cNvPr id="3" name="Content Placeholder 3" descr="IMG_1488.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rot="5400000">
            <a:off x="5576156" y="1186006"/>
            <a:ext cx="3694951" cy="2771456"/>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93.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09600" y="373063"/>
            <a:ext cx="8077200" cy="60579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33.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57201" y="274638"/>
            <a:ext cx="3512732" cy="2634383"/>
          </a:xfrm>
          <a:prstGeom prst="rect">
            <a:avLst/>
          </a:prstGeom>
          <a:noFill/>
          <a:ln w="9525">
            <a:noFill/>
            <a:miter lim="800000"/>
            <a:headEnd/>
            <a:tailEnd/>
          </a:ln>
        </p:spPr>
      </p:pic>
      <p:pic>
        <p:nvPicPr>
          <p:cNvPr id="3" name="Content Placeholder 3" descr="IMG_1590.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252408" y="2118137"/>
            <a:ext cx="5282374" cy="3961781"/>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9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09600" y="533400"/>
            <a:ext cx="7862888" cy="5897563"/>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97.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1554163" y="1211262"/>
            <a:ext cx="6034088" cy="4525963"/>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514.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1554163" y="1287462"/>
            <a:ext cx="6034088" cy="4525963"/>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51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85800" y="533400"/>
            <a:ext cx="7964488" cy="5973763"/>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54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398650" y="1135062"/>
            <a:ext cx="6034088" cy="4525963"/>
          </a:xfrm>
          <a:prstGeom prst="rect">
            <a:avLst/>
          </a:prstGeom>
          <a:noFill/>
          <a:ln w="9525">
            <a:noFill/>
            <a:miter lim="800000"/>
            <a:headEnd/>
            <a:tailEnd/>
          </a:ln>
        </p:spPr>
      </p:pic>
      <p:pic>
        <p:nvPicPr>
          <p:cNvPr id="3" name="Content Placeholder 3" descr="IMG_1545.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rot="5400000">
            <a:off x="5410274" y="871338"/>
            <a:ext cx="3923746" cy="2943068"/>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559.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62000" y="487363"/>
            <a:ext cx="7924800" cy="59436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564.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1554163" y="1135062"/>
            <a:ext cx="6034088" cy="4525963"/>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588.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85800" y="506413"/>
            <a:ext cx="3154012" cy="2365509"/>
          </a:xfrm>
          <a:prstGeom prst="rect">
            <a:avLst/>
          </a:prstGeom>
          <a:noFill/>
          <a:ln w="9525">
            <a:noFill/>
            <a:miter lim="800000"/>
            <a:headEnd/>
            <a:tailEnd/>
          </a:ln>
        </p:spPr>
      </p:pic>
      <p:pic>
        <p:nvPicPr>
          <p:cNvPr id="3" name="Content Placeholder 3" descr="IMG_1587.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991398" y="506413"/>
            <a:ext cx="3387961" cy="2540971"/>
          </a:xfrm>
          <a:prstGeom prst="rect">
            <a:avLst/>
          </a:prstGeom>
          <a:noFill/>
          <a:ln w="9525">
            <a:noFill/>
            <a:miter lim="800000"/>
            <a:headEnd/>
            <a:tailEnd/>
          </a:ln>
        </p:spPr>
      </p:pic>
      <p:pic>
        <p:nvPicPr>
          <p:cNvPr id="4" name="Content Placeholder 3" descr="IMG_1571.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00426" y="3569193"/>
            <a:ext cx="4164424" cy="3123318"/>
          </a:xfrm>
          <a:prstGeom prst="rect">
            <a:avLst/>
          </a:prstGeom>
          <a:noFill/>
          <a:ln w="9525">
            <a:noFill/>
            <a:miter lim="800000"/>
            <a:headEnd/>
            <a:tailEnd/>
          </a:ln>
        </p:spPr>
      </p:pic>
      <p:pic>
        <p:nvPicPr>
          <p:cNvPr id="5" name="Content Placeholder 3" descr="IMG_1577.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850224" y="3415701"/>
            <a:ext cx="3879050" cy="2909288"/>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4.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3" name="TextBox 2"/>
          <p:cNvSpPr txBox="1"/>
          <p:nvPr/>
        </p:nvSpPr>
        <p:spPr>
          <a:xfrm>
            <a:off x="446837" y="1669672"/>
            <a:ext cx="4985766" cy="5078312"/>
          </a:xfrm>
          <a:prstGeom prst="rect">
            <a:avLst/>
          </a:prstGeom>
          <a:noFill/>
        </p:spPr>
        <p:txBody>
          <a:bodyPr wrap="square" rtlCol="0">
            <a:spAutoFit/>
          </a:bodyPr>
          <a:lstStyle/>
          <a:p>
            <a:r>
              <a:rPr lang="en-US" sz="1200" dirty="0" smtClean="0"/>
              <a:t>The wider context for this project and the work generally can be viewed as a dialogic, reflexive, evolving paradigm. This has come into focus over 25 years of engagement (through practice) in over 200 exhibitions, books, catalogues, exhibition practice, </a:t>
            </a:r>
            <a:r>
              <a:rPr lang="en-US" sz="1200" dirty="0" err="1" smtClean="0"/>
              <a:t>curating</a:t>
            </a:r>
            <a:r>
              <a:rPr lang="en-US" sz="1200" dirty="0" smtClean="0"/>
              <a:t>, writing and teaching and in particular for me since 1994 when I had the Real Life tattoo made. </a:t>
            </a:r>
          </a:p>
          <a:p>
            <a:r>
              <a:rPr lang="en-US" sz="1200" dirty="0" smtClean="0"/>
              <a:t>The following slide reflects a sort of digital studio </a:t>
            </a:r>
            <a:r>
              <a:rPr lang="en-US" sz="1200" dirty="0" err="1" smtClean="0"/>
              <a:t>pinboard</a:t>
            </a:r>
            <a:r>
              <a:rPr lang="en-US" sz="1200" dirty="0" smtClean="0"/>
              <a:t> that is a fragmentary snapshot of work and text that have informed the development of the work over the years and in relation to this project. </a:t>
            </a:r>
          </a:p>
          <a:p>
            <a:r>
              <a:rPr lang="en-US" sz="1200" dirty="0" smtClean="0"/>
              <a:t>These would, of course, include the key texts discussing the paradigms of </a:t>
            </a:r>
            <a:r>
              <a:rPr lang="en-US" sz="1200" i="1" dirty="0" smtClean="0"/>
              <a:t>The Real, The Everyday</a:t>
            </a:r>
            <a:r>
              <a:rPr lang="en-US" sz="1200" dirty="0" smtClean="0"/>
              <a:t>, and the continuing exploration of the identity/demographic of the public and the attendant politics of the dissemination or art practice which of course would take in the works of Nicolas </a:t>
            </a:r>
            <a:r>
              <a:rPr lang="en-US" sz="1200" dirty="0" err="1" smtClean="0"/>
              <a:t>Bourriaud</a:t>
            </a:r>
            <a:r>
              <a:rPr lang="en-US" sz="1200" dirty="0" smtClean="0"/>
              <a:t> and Claire Bishop though I think it is significant that the current writing in this field is formed and shaped even more specifically by the practice of artists and I see that as the true and purest  site of engagement. Maria Lind, Simon Sheikh, Paul O’Neill etc.</a:t>
            </a:r>
          </a:p>
          <a:p>
            <a:r>
              <a:rPr lang="en-US" sz="1200" dirty="0" smtClean="0"/>
              <a:t>The resultant context outlined, engages with the local/national/international activating politics, history, geography in order to interrogate and undermine received assumptions and seeks to explore new modes of engagement, formally and intellectually.</a:t>
            </a:r>
          </a:p>
          <a:p>
            <a:r>
              <a:rPr lang="en-US" sz="1200" dirty="0" smtClean="0"/>
              <a:t>The fragments here show </a:t>
            </a:r>
            <a:r>
              <a:rPr lang="en-US" sz="1200" i="1" dirty="0" err="1" smtClean="0"/>
              <a:t>Scottland</a:t>
            </a:r>
            <a:r>
              <a:rPr lang="en-US" sz="1200" dirty="0" smtClean="0"/>
              <a:t> by Stuart Kelly, discussing the creation of national identity based on culture and fiction, key texts by Raul </a:t>
            </a:r>
            <a:r>
              <a:rPr lang="en-US" sz="1200" dirty="0" err="1" smtClean="0"/>
              <a:t>Vaneigem</a:t>
            </a:r>
            <a:r>
              <a:rPr lang="en-US" sz="1200" dirty="0" smtClean="0"/>
              <a:t> and De </a:t>
            </a:r>
            <a:r>
              <a:rPr lang="en-US" sz="1200" dirty="0" err="1" smtClean="0"/>
              <a:t>Certeau</a:t>
            </a:r>
            <a:r>
              <a:rPr lang="en-US" sz="1200" dirty="0" smtClean="0"/>
              <a:t>, historical portraits, performance/public intervention by Daniel Buren, </a:t>
            </a:r>
            <a:r>
              <a:rPr lang="en-US" sz="1200" i="1" dirty="0" smtClean="0"/>
              <a:t>‘How to Work Better’ </a:t>
            </a:r>
            <a:r>
              <a:rPr lang="en-US" sz="1200" dirty="0" smtClean="0"/>
              <a:t>mural by </a:t>
            </a:r>
            <a:r>
              <a:rPr lang="en-US" sz="1200" dirty="0" err="1" smtClean="0"/>
              <a:t>Fischli</a:t>
            </a:r>
            <a:r>
              <a:rPr lang="en-US" sz="1200" dirty="0" smtClean="0"/>
              <a:t>/Weiss, Christopher Wool, the early subway drawings of Keith </a:t>
            </a:r>
            <a:r>
              <a:rPr lang="en-US" sz="1200" dirty="0" err="1" smtClean="0"/>
              <a:t>Haaring</a:t>
            </a:r>
            <a:r>
              <a:rPr lang="en-US" sz="1200" dirty="0" smtClean="0"/>
              <a:t>, and the long series </a:t>
            </a:r>
            <a:r>
              <a:rPr lang="en-US" sz="1200" i="1" dirty="0" smtClean="0"/>
              <a:t>Casual Passer-By </a:t>
            </a:r>
            <a:r>
              <a:rPr lang="en-US" sz="1200" dirty="0" smtClean="0"/>
              <a:t>portraits of </a:t>
            </a:r>
            <a:r>
              <a:rPr lang="en-US" sz="1200" dirty="0" err="1" smtClean="0"/>
              <a:t>Braco</a:t>
            </a:r>
            <a:r>
              <a:rPr lang="en-US" sz="1200" dirty="0" smtClean="0"/>
              <a:t> </a:t>
            </a:r>
            <a:r>
              <a:rPr lang="en-US" sz="1200" dirty="0" err="1" smtClean="0"/>
              <a:t>Dimitrijevic</a:t>
            </a:r>
            <a:r>
              <a:rPr lang="en-US" sz="1200" dirty="0" smtClean="0"/>
              <a:t>.       </a:t>
            </a:r>
          </a:p>
          <a:p>
            <a:r>
              <a:rPr lang="en-US" sz="1200" dirty="0" smtClean="0"/>
              <a:t>   </a:t>
            </a:r>
            <a:endParaRPr lang="en-US" sz="1200" dirty="0"/>
          </a:p>
        </p:txBody>
      </p:sp>
      <p:pic>
        <p:nvPicPr>
          <p:cNvPr id="4" name="Picture 3" descr="0262561077.jpg"/>
          <p:cNvPicPr>
            <a:picLocks noChangeAspect="1"/>
          </p:cNvPicPr>
          <p:nvPr/>
        </p:nvPicPr>
        <p:blipFill>
          <a:blip r:embed="rId3"/>
          <a:stretch>
            <a:fillRect/>
          </a:stretch>
        </p:blipFill>
        <p:spPr>
          <a:xfrm>
            <a:off x="6455622" y="1772288"/>
            <a:ext cx="2688378" cy="3546674"/>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ownloadedFile-3.jpeg"/>
          <p:cNvPicPr>
            <a:picLocks noChangeAspect="1"/>
          </p:cNvPicPr>
          <p:nvPr/>
        </p:nvPicPr>
        <p:blipFill>
          <a:blip r:embed="rId2"/>
          <a:stretch>
            <a:fillRect/>
          </a:stretch>
        </p:blipFill>
        <p:spPr>
          <a:xfrm>
            <a:off x="0" y="-21904"/>
            <a:ext cx="2324100" cy="3492500"/>
          </a:xfrm>
          <a:prstGeom prst="rect">
            <a:avLst/>
          </a:prstGeom>
        </p:spPr>
      </p:pic>
      <p:pic>
        <p:nvPicPr>
          <p:cNvPr id="3" name="Picture 2" descr="images-1.jpeg"/>
          <p:cNvPicPr>
            <a:picLocks noChangeAspect="1"/>
          </p:cNvPicPr>
          <p:nvPr/>
        </p:nvPicPr>
        <p:blipFill>
          <a:blip r:embed="rId3"/>
          <a:stretch>
            <a:fillRect/>
          </a:stretch>
        </p:blipFill>
        <p:spPr>
          <a:xfrm>
            <a:off x="4308055" y="-21904"/>
            <a:ext cx="3911600" cy="2082800"/>
          </a:xfrm>
          <a:prstGeom prst="rect">
            <a:avLst/>
          </a:prstGeom>
        </p:spPr>
      </p:pic>
      <p:pic>
        <p:nvPicPr>
          <p:cNvPr id="6" name="Picture 5" descr="mary-queen-of-scots.jpg"/>
          <p:cNvPicPr>
            <a:picLocks noChangeAspect="1"/>
          </p:cNvPicPr>
          <p:nvPr/>
        </p:nvPicPr>
        <p:blipFill>
          <a:blip r:embed="rId4"/>
          <a:stretch>
            <a:fillRect/>
          </a:stretch>
        </p:blipFill>
        <p:spPr>
          <a:xfrm>
            <a:off x="5865446" y="-21904"/>
            <a:ext cx="1364502" cy="1879601"/>
          </a:xfrm>
          <a:prstGeom prst="rect">
            <a:avLst/>
          </a:prstGeom>
        </p:spPr>
      </p:pic>
      <p:pic>
        <p:nvPicPr>
          <p:cNvPr id="8" name="Picture 7" descr="DownloadedFile-1.jpeg"/>
          <p:cNvPicPr>
            <a:picLocks noChangeAspect="1"/>
          </p:cNvPicPr>
          <p:nvPr/>
        </p:nvPicPr>
        <p:blipFill>
          <a:blip r:embed="rId5"/>
          <a:stretch>
            <a:fillRect/>
          </a:stretch>
        </p:blipFill>
        <p:spPr>
          <a:xfrm>
            <a:off x="4052355" y="1599294"/>
            <a:ext cx="3909571" cy="2659083"/>
          </a:xfrm>
          <a:prstGeom prst="rect">
            <a:avLst/>
          </a:prstGeom>
        </p:spPr>
      </p:pic>
      <p:pic>
        <p:nvPicPr>
          <p:cNvPr id="14" name="Picture 13" descr="Buren.jpg"/>
          <p:cNvPicPr>
            <a:picLocks noChangeAspect="1"/>
          </p:cNvPicPr>
          <p:nvPr/>
        </p:nvPicPr>
        <p:blipFill>
          <a:blip r:embed="rId6"/>
          <a:stretch>
            <a:fillRect/>
          </a:stretch>
        </p:blipFill>
        <p:spPr>
          <a:xfrm>
            <a:off x="6264663" y="2631450"/>
            <a:ext cx="2879337" cy="4226550"/>
          </a:xfrm>
          <a:prstGeom prst="rect">
            <a:avLst/>
          </a:prstGeom>
        </p:spPr>
      </p:pic>
      <p:pic>
        <p:nvPicPr>
          <p:cNvPr id="16" name="Picture 15" descr="images-3.jpeg"/>
          <p:cNvPicPr>
            <a:picLocks noChangeAspect="1"/>
          </p:cNvPicPr>
          <p:nvPr/>
        </p:nvPicPr>
        <p:blipFill>
          <a:blip r:embed="rId7"/>
          <a:stretch>
            <a:fillRect/>
          </a:stretch>
        </p:blipFill>
        <p:spPr>
          <a:xfrm>
            <a:off x="2095541" y="3750220"/>
            <a:ext cx="2212514" cy="3085875"/>
          </a:xfrm>
          <a:prstGeom prst="rect">
            <a:avLst/>
          </a:prstGeom>
        </p:spPr>
      </p:pic>
      <p:pic>
        <p:nvPicPr>
          <p:cNvPr id="17" name="Picture 16" descr="81ZPZg8ifyL._SY300_.jpg"/>
          <p:cNvPicPr>
            <a:picLocks noChangeAspect="1"/>
          </p:cNvPicPr>
          <p:nvPr/>
        </p:nvPicPr>
        <p:blipFill>
          <a:blip r:embed="rId8"/>
          <a:stretch>
            <a:fillRect/>
          </a:stretch>
        </p:blipFill>
        <p:spPr>
          <a:xfrm>
            <a:off x="7084052" y="0"/>
            <a:ext cx="2059948" cy="2928836"/>
          </a:xfrm>
          <a:prstGeom prst="rect">
            <a:avLst/>
          </a:prstGeom>
        </p:spPr>
      </p:pic>
      <p:pic>
        <p:nvPicPr>
          <p:cNvPr id="18" name="Picture 17" descr="pp163 corner IMG_6042.JPG"/>
          <p:cNvPicPr>
            <a:picLocks noChangeAspect="1"/>
          </p:cNvPicPr>
          <p:nvPr/>
        </p:nvPicPr>
        <p:blipFill>
          <a:blip r:embed="rId9"/>
          <a:stretch>
            <a:fillRect/>
          </a:stretch>
        </p:blipFill>
        <p:spPr>
          <a:xfrm rot="16200000">
            <a:off x="1620078" y="578433"/>
            <a:ext cx="3470595" cy="2313730"/>
          </a:xfrm>
          <a:prstGeom prst="rect">
            <a:avLst/>
          </a:prstGeom>
        </p:spPr>
      </p:pic>
      <p:pic>
        <p:nvPicPr>
          <p:cNvPr id="19" name="Picture 18" descr="tumblr_l90d4rTur11qztgaco1_500-480x654.jpg"/>
          <p:cNvPicPr>
            <a:picLocks noChangeAspect="1"/>
          </p:cNvPicPr>
          <p:nvPr/>
        </p:nvPicPr>
        <p:blipFill>
          <a:blip r:embed="rId10"/>
          <a:stretch>
            <a:fillRect/>
          </a:stretch>
        </p:blipFill>
        <p:spPr>
          <a:xfrm>
            <a:off x="-74790" y="3924578"/>
            <a:ext cx="2022884" cy="2756180"/>
          </a:xfrm>
          <a:prstGeom prst="rect">
            <a:avLst/>
          </a:prstGeom>
        </p:spPr>
      </p:pic>
      <p:pic>
        <p:nvPicPr>
          <p:cNvPr id="20" name="Picture 19" descr="Christopher_Wool.jpg"/>
          <p:cNvPicPr>
            <a:picLocks noChangeAspect="1"/>
          </p:cNvPicPr>
          <p:nvPr/>
        </p:nvPicPr>
        <p:blipFill>
          <a:blip r:embed="rId11"/>
          <a:stretch>
            <a:fillRect/>
          </a:stretch>
        </p:blipFill>
        <p:spPr>
          <a:xfrm>
            <a:off x="4308055" y="3844032"/>
            <a:ext cx="2069510" cy="2992063"/>
          </a:xfrm>
          <a:prstGeom prst="rect">
            <a:avLst/>
          </a:prstGeom>
        </p:spPr>
      </p:pic>
      <p:pic>
        <p:nvPicPr>
          <p:cNvPr id="21" name="Picture 20" descr="image_cover_medium.jpeg"/>
          <p:cNvPicPr>
            <a:picLocks noChangeAspect="1"/>
          </p:cNvPicPr>
          <p:nvPr/>
        </p:nvPicPr>
        <p:blipFill>
          <a:blip r:embed="rId12"/>
          <a:stretch>
            <a:fillRect/>
          </a:stretch>
        </p:blipFill>
        <p:spPr>
          <a:xfrm>
            <a:off x="1379279" y="2060896"/>
            <a:ext cx="1432524" cy="2245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5" name="Rectangle 4"/>
          <p:cNvSpPr/>
          <p:nvPr/>
        </p:nvSpPr>
        <p:spPr>
          <a:xfrm>
            <a:off x="439533" y="1636194"/>
            <a:ext cx="2892386" cy="4662815"/>
          </a:xfrm>
          <a:prstGeom prst="rect">
            <a:avLst/>
          </a:prstGeom>
        </p:spPr>
        <p:txBody>
          <a:bodyPr wrap="square">
            <a:spAutoFit/>
          </a:bodyPr>
          <a:lstStyle/>
          <a:p>
            <a:r>
              <a:rPr lang="en-US" sz="1100" dirty="0" smtClean="0"/>
              <a:t>This project specifically forms part of a momentum of practice that has been evolving for the past 25 years. The archaeology of this particular  project starts with my </a:t>
            </a:r>
            <a:r>
              <a:rPr lang="en-US" sz="1100" i="1" dirty="0" smtClean="0"/>
              <a:t>Real Life Painting Show </a:t>
            </a:r>
            <a:r>
              <a:rPr lang="en-US" sz="1100" dirty="0" smtClean="0"/>
              <a:t>at CCA Glasgow in 2006, with accompanying symposium/interviews etc. links (</a:t>
            </a:r>
            <a:r>
              <a:rPr lang="en-US" sz="1100" dirty="0" smtClean="0">
                <a:hlinkClick r:id="rId3"/>
              </a:rPr>
              <a:t>http://www.artandresearch.org.uk/v1n1/sinclair.html</a:t>
            </a:r>
            <a:r>
              <a:rPr lang="en-US" sz="1100" dirty="0" smtClean="0"/>
              <a:t>)</a:t>
            </a:r>
          </a:p>
          <a:p>
            <a:r>
              <a:rPr lang="en-US" sz="1100" dirty="0" smtClean="0">
                <a:hlinkClick r:id="rId4"/>
              </a:rPr>
              <a:t>http://www.artandresearch.org.uk/v1n1/painting.html</a:t>
            </a:r>
            <a:endParaRPr lang="en-US" sz="1100" dirty="0" smtClean="0"/>
          </a:p>
          <a:p>
            <a:r>
              <a:rPr lang="en-US" sz="1100" dirty="0" smtClean="0"/>
              <a:t>I also made a selected version of this Real Life Painting Show in a previous exhibition with Angelika </a:t>
            </a:r>
            <a:r>
              <a:rPr lang="en-US" sz="1100" dirty="0" err="1" smtClean="0"/>
              <a:t>Knapper</a:t>
            </a:r>
            <a:r>
              <a:rPr lang="en-US" sz="1100" dirty="0" smtClean="0"/>
              <a:t> Gallery in Stockholm, also in 2006. With that project I specifically sought to explore and test, through the large-scale production and exhibition of works, the possibilities of painting as a contemporary conceptual tool through the use of </a:t>
            </a:r>
            <a:r>
              <a:rPr lang="en-US" sz="1100" dirty="0" err="1" smtClean="0"/>
              <a:t>colour</a:t>
            </a:r>
            <a:r>
              <a:rPr lang="en-US" sz="1100" dirty="0" smtClean="0"/>
              <a:t>, scale, text and form, in relation to audience producing over 160 paintings for the project.</a:t>
            </a:r>
          </a:p>
          <a:p>
            <a:r>
              <a:rPr lang="en-US" sz="1100" dirty="0" smtClean="0">
                <a:latin typeface="Adobe Caslon Pro"/>
                <a:cs typeface="Adobe Caslon Pro"/>
                <a:hlinkClick r:id="rId5"/>
              </a:rPr>
              <a:t>http://www.scotsman.com/lifestyle/visual-arts/primary-colours-1-489348</a:t>
            </a:r>
            <a:endParaRPr lang="en-US" sz="1100" dirty="0" smtClean="0">
              <a:latin typeface="Adobe Caslon Pro"/>
              <a:cs typeface="Adobe Caslon Pro"/>
            </a:endParaRPr>
          </a:p>
          <a:p>
            <a:endParaRPr lang="en-US" sz="1100" dirty="0" smtClean="0">
              <a:latin typeface="Adobe Caslon Pro"/>
              <a:cs typeface="Adobe Caslon Pro"/>
            </a:endParaRPr>
          </a:p>
          <a:p>
            <a:r>
              <a:rPr lang="en-US" sz="1100" dirty="0" smtClean="0">
                <a:latin typeface="Adobe Caslon Pro"/>
                <a:cs typeface="Adobe Caslon Pro"/>
              </a:rPr>
              <a:t>The following 2 pages of context outline the basic </a:t>
            </a:r>
            <a:r>
              <a:rPr lang="en-US" sz="1100" dirty="0" err="1" smtClean="0">
                <a:latin typeface="Adobe Caslon Pro"/>
                <a:cs typeface="Adobe Caslon Pro"/>
              </a:rPr>
              <a:t>premis</a:t>
            </a:r>
            <a:r>
              <a:rPr lang="en-US" sz="1100" dirty="0" smtClean="0">
                <a:latin typeface="Adobe Caslon Pro"/>
                <a:cs typeface="Adobe Caslon Pro"/>
              </a:rPr>
              <a:t> for this Painting Show which was the developmental </a:t>
            </a:r>
            <a:r>
              <a:rPr lang="en-US" sz="1100" dirty="0" err="1" smtClean="0">
                <a:latin typeface="Adobe Caslon Pro"/>
                <a:cs typeface="Adobe Caslon Pro"/>
              </a:rPr>
              <a:t>precurser</a:t>
            </a:r>
            <a:r>
              <a:rPr lang="en-US" sz="1100" dirty="0" smtClean="0">
                <a:latin typeface="Adobe Caslon Pro"/>
                <a:cs typeface="Adobe Caslon Pro"/>
              </a:rPr>
              <a:t> of the output </a:t>
            </a:r>
            <a:r>
              <a:rPr lang="en-US" sz="1100" dirty="0" err="1" smtClean="0">
                <a:latin typeface="Adobe Caslon Pro"/>
                <a:cs typeface="Adobe Caslon Pro"/>
              </a:rPr>
              <a:t>submision</a:t>
            </a:r>
            <a:r>
              <a:rPr lang="en-US" sz="1100" dirty="0" smtClean="0">
                <a:latin typeface="Adobe Caslon Pro"/>
                <a:cs typeface="Adobe Caslon Pro"/>
              </a:rPr>
              <a:t> </a:t>
            </a:r>
            <a:endParaRPr lang="en-US" sz="1100" dirty="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Detail from Ross Sinclair Real Life Painting Show, CCA Glasgow 2006</a:t>
            </a:r>
            <a:endParaRPr lang="en-US" sz="900" i="1" dirty="0">
              <a:solidFill>
                <a:srgbClr val="FFFFFF"/>
              </a:solidFill>
              <a:latin typeface="Adobe Caslon Pro"/>
              <a:cs typeface="Adobe Caslon Pro"/>
            </a:endParaRPr>
          </a:p>
        </p:txBody>
      </p:sp>
      <p:pic>
        <p:nvPicPr>
          <p:cNvPr id="8" name="Content Placeholder 3" descr="CNV00022.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336249" y="1860120"/>
            <a:ext cx="3958278" cy="3174896"/>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5" name="Rectangle 4"/>
          <p:cNvSpPr/>
          <p:nvPr/>
        </p:nvSpPr>
        <p:spPr>
          <a:xfrm>
            <a:off x="439533" y="1430240"/>
            <a:ext cx="2892386" cy="5509202"/>
          </a:xfrm>
          <a:prstGeom prst="rect">
            <a:avLst/>
          </a:prstGeom>
        </p:spPr>
        <p:txBody>
          <a:bodyPr wrap="square">
            <a:spAutoFit/>
          </a:bodyPr>
          <a:lstStyle/>
          <a:p>
            <a:r>
              <a:rPr lang="en-GB" sz="1100" i="1" dirty="0" smtClean="0"/>
              <a:t>Ross Sinclair is better known for his large-scale installations than for his painting. He would be the first to admit that he is not attempting to create a masterpiece in oils in the old tradition. However, he is determined in this exhibition to investigate the possibilities of how paint can be used by a contemporary artist who may use many materials at different times, rather than follow a long apprenticeship to just one medium. The Real Life Painting Show is characterised on every level by a sense of experiment. One starting point for the work lies in the frustration that many successful artists experience today: working on large installations or exhibitions with little time, issues arise that can only be dealt with quickly before moving on. Sinclair, for instance, felt that when working on his installations he would face choices in terms of combining colours, often on a large scale. The implications of these colour combinations, though, was always something that there was never enough time to address. The Real Life Painting Show is a deliberate attempt to examine those issues and explore their consequences. Describing this process in his own words he says, ‘I'm taking a few steps back, holding a mirror up to my practice, pulling it apart, asking what the building blocks of it are, the pieces of the jigsaw, what are the essential elements?’</a:t>
            </a:r>
          </a:p>
          <a:p>
            <a:r>
              <a:rPr lang="en-GB" sz="1100" dirty="0" smtClean="0"/>
              <a:t> </a:t>
            </a: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Detail from Ross Sinclair Real Life Painting Show, CCA Glasgow 2006</a:t>
            </a:r>
            <a:endParaRPr lang="en-US" sz="900" i="1" dirty="0">
              <a:solidFill>
                <a:srgbClr val="FFFFFF"/>
              </a:solidFill>
              <a:latin typeface="Adobe Caslon Pro"/>
              <a:cs typeface="Adobe Caslon Pro"/>
            </a:endParaRPr>
          </a:p>
        </p:txBody>
      </p:sp>
      <p:pic>
        <p:nvPicPr>
          <p:cNvPr id="9" name="Content Placeholder 3" descr="painting2.jpg"/>
          <p:cNvPicPr>
            <a:picLocks noChangeAspect="1"/>
          </p:cNvPicPr>
          <p:nvPr/>
        </p:nvPicPr>
        <p:blipFill>
          <a:blip r:embed="rId3"/>
          <a:stretch>
            <a:fillRect/>
          </a:stretch>
        </p:blipFill>
        <p:spPr>
          <a:xfrm>
            <a:off x="3635642" y="1785811"/>
            <a:ext cx="4164565" cy="3329299"/>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5" name="Rectangle 4"/>
          <p:cNvSpPr/>
          <p:nvPr/>
        </p:nvSpPr>
        <p:spPr>
          <a:xfrm>
            <a:off x="439533" y="1441682"/>
            <a:ext cx="2892386" cy="5509202"/>
          </a:xfrm>
          <a:prstGeom prst="rect">
            <a:avLst/>
          </a:prstGeom>
        </p:spPr>
        <p:txBody>
          <a:bodyPr wrap="square">
            <a:spAutoFit/>
          </a:bodyPr>
          <a:lstStyle/>
          <a:p>
            <a:r>
              <a:rPr lang="en-GB" sz="1100" i="1" dirty="0" smtClean="0"/>
              <a:t>Allied to this exploration of the basic elements of his practice, Sinclair found himself rethinking the role of the studio in his work. Like many contemporary artists, he found the traditional studio unnecessary for long periods of his career. While developing the Real Life Painting Show he began to discover the benefits a studio can bring. Setting up a large space first in Kilcreggan at Cove Park and later converting the CCA galleries into a vast studio, Sinclair created a hybrid between a factory and a laboratory, producing over 100 paintings. The physical space of the studio allowed for a more exploratory way of working. Even in the final days of the exhibition installation, the studio gave him the possibility of creating new paintings and taking the series in new directions. Assessing his approach to this body of work, Sinclair explains that he needs to discover the power of the medium he is using through the process of making. In Real Life Painting Show that meant reconsidering the potential today to tap into the modernist tradition and its bold uses of colour: ‘The only way for me to try to investigate the power is to crawl inside and try to come out from the inside. To see if one could ever regain that confidence and certainty. What happened to that at the end of modernism, when everything went off into a million different avenues of investigation? Is there something that can jump from there to now?’</a:t>
            </a: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Detail from Ross Sinclair Real Life Painting Show, CCA Glasgow 2006</a:t>
            </a:r>
            <a:endParaRPr lang="en-US" sz="900" i="1" dirty="0">
              <a:solidFill>
                <a:srgbClr val="FFFFFF"/>
              </a:solidFill>
              <a:latin typeface="Adobe Caslon Pro"/>
              <a:cs typeface="Adobe Caslon Pro"/>
            </a:endParaRPr>
          </a:p>
        </p:txBody>
      </p:sp>
      <p:pic>
        <p:nvPicPr>
          <p:cNvPr id="9" name="Content Placeholder 3" descr="CNV00025.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32856" y="1923217"/>
            <a:ext cx="3832429" cy="3073953"/>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4.Real Life Painting Show 0.5mb.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2000" y="76200"/>
            <a:ext cx="8212290" cy="6583362"/>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43000" y="274638"/>
            <a:ext cx="7377562" cy="591747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CNV00004.JPG"/>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762000" y="226960"/>
            <a:ext cx="7924800" cy="6356404"/>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5" name="Rectangle 4"/>
          <p:cNvSpPr/>
          <p:nvPr/>
        </p:nvSpPr>
        <p:spPr>
          <a:xfrm>
            <a:off x="439533" y="1510333"/>
            <a:ext cx="2892386" cy="3816429"/>
          </a:xfrm>
          <a:prstGeom prst="rect">
            <a:avLst/>
          </a:prstGeom>
        </p:spPr>
        <p:txBody>
          <a:bodyPr wrap="square">
            <a:spAutoFit/>
          </a:bodyPr>
          <a:lstStyle/>
          <a:p>
            <a:r>
              <a:rPr lang="en-US" sz="1100" dirty="0" smtClean="0"/>
              <a:t>Continuing the developmental </a:t>
            </a:r>
            <a:r>
              <a:rPr lang="en-US" sz="1100" dirty="0" err="1" smtClean="0"/>
              <a:t>precurser</a:t>
            </a:r>
            <a:r>
              <a:rPr lang="en-US" sz="1100" dirty="0" smtClean="0"/>
              <a:t> of this output, In 2007 I made a project called</a:t>
            </a:r>
            <a:r>
              <a:rPr lang="en-US" sz="1100" dirty="0" smtClean="0">
                <a:ea typeface="ＭＳ Ｐゴシック" charset="-128"/>
                <a:cs typeface="ＭＳ Ｐゴシック" charset="-128"/>
              </a:rPr>
              <a:t/>
            </a:r>
            <a:br>
              <a:rPr lang="en-US" sz="1100" dirty="0" smtClean="0">
                <a:ea typeface="ＭＳ Ｐゴシック" charset="-128"/>
                <a:cs typeface="ＭＳ Ｐゴシック" charset="-128"/>
              </a:rPr>
            </a:br>
            <a:r>
              <a:rPr lang="en-US" sz="1100" dirty="0" smtClean="0">
                <a:ea typeface="ＭＳ Ｐゴシック" charset="-128"/>
                <a:cs typeface="ＭＳ Ｐゴシック" charset="-128"/>
              </a:rPr>
              <a:t>Sinclair vs. Landseer, in Aberdeen Art Gallery. This was an ARHC funded projects (Craig Richardson, Oxford Brookes, speculative research route) where I researched, developed and produced a contextual, site specific installation in direct response to the works and legacy of Sir Edwin Landseer in a public civic museum, in the company of Ramsay, Raeburn, </a:t>
            </a:r>
            <a:r>
              <a:rPr lang="en-US" sz="1100" dirty="0" err="1" smtClean="0">
                <a:ea typeface="ＭＳ Ｐゴシック" charset="-128"/>
                <a:cs typeface="ＭＳ Ｐゴシック" charset="-128"/>
              </a:rPr>
              <a:t>Wilkie</a:t>
            </a:r>
            <a:r>
              <a:rPr lang="en-US" sz="1100" dirty="0" smtClean="0">
                <a:ea typeface="ＭＳ Ｐゴシック" charset="-128"/>
                <a:cs typeface="ＭＳ Ｐゴシック" charset="-128"/>
              </a:rPr>
              <a:t>, and some of the best civic portraiture  of the 18</a:t>
            </a:r>
            <a:r>
              <a:rPr lang="en-US" sz="1100" baseline="30000" dirty="0" smtClean="0">
                <a:ea typeface="ＭＳ Ｐゴシック" charset="-128"/>
                <a:cs typeface="ＭＳ Ｐゴシック" charset="-128"/>
              </a:rPr>
              <a:t>th</a:t>
            </a:r>
            <a:r>
              <a:rPr lang="en-US" sz="1100" dirty="0" smtClean="0">
                <a:ea typeface="ＭＳ Ｐゴシック" charset="-128"/>
                <a:cs typeface="ＭＳ Ｐゴシック" charset="-128"/>
              </a:rPr>
              <a:t>/19</a:t>
            </a:r>
            <a:r>
              <a:rPr lang="en-US" sz="1100" baseline="30000" dirty="0" smtClean="0">
                <a:ea typeface="ＭＳ Ｐゴシック" charset="-128"/>
                <a:cs typeface="ＭＳ Ｐゴシック" charset="-128"/>
              </a:rPr>
              <a:t>th.</a:t>
            </a:r>
            <a:r>
              <a:rPr lang="en-US" sz="1100" dirty="0" smtClean="0">
                <a:ea typeface="ＭＳ Ｐゴシック" charset="-128"/>
                <a:cs typeface="ＭＳ Ｐゴシック" charset="-128"/>
              </a:rPr>
              <a:t> My work was sited in direct proximity to the Landseer work, Flood in the Highlands (1860)’ This dynamic juxtaposition of my work in a figurative context informed the development of  the Real Civic Life show. Landseer painted Monarch of the Glen in 1851 and it has become one of the most iconic images of Scotland. I would carry an appropriation of this image forward into the Real Civic Life exhibition in Stockholm.    </a:t>
            </a:r>
            <a:endParaRPr lang="en-US" sz="1100" baseline="30000" dirty="0" smtClean="0">
              <a:ea typeface="ＭＳ Ｐゴシック" charset="-128"/>
              <a:cs typeface="ＭＳ Ｐゴシック" charset="-128"/>
            </a:endParaRPr>
          </a:p>
          <a:p>
            <a:r>
              <a:rPr lang="en-US" sz="1100" dirty="0" smtClean="0"/>
              <a:t> </a:t>
            </a:r>
            <a:endParaRPr lang="en-US" sz="1100" dirty="0"/>
          </a:p>
        </p:txBody>
      </p:sp>
      <p:sp>
        <p:nvSpPr>
          <p:cNvPr id="6" name="Rectangle 5"/>
          <p:cNvSpPr/>
          <p:nvPr/>
        </p:nvSpPr>
        <p:spPr>
          <a:xfrm>
            <a:off x="3413849" y="1681962"/>
            <a:ext cx="2892386" cy="3477875"/>
          </a:xfrm>
          <a:prstGeom prst="rect">
            <a:avLst/>
          </a:prstGeom>
        </p:spPr>
        <p:txBody>
          <a:bodyPr wrap="square">
            <a:spAutoFit/>
          </a:bodyPr>
          <a:lstStyle/>
          <a:p>
            <a:r>
              <a:rPr lang="en-US" sz="1100" dirty="0" smtClean="0"/>
              <a:t>I continued to develop this research and moved toward the use of the painting combined with installation in the work “Anglo American Love Song” in Freedom Centre, Hales Gallery, London 10 Oct-15 Nov 2008. </a:t>
            </a:r>
          </a:p>
          <a:p>
            <a:r>
              <a:rPr lang="en-US" sz="1100" dirty="0" smtClean="0">
                <a:hlinkClick r:id="rId3"/>
              </a:rPr>
              <a:t>http://www.halesgallery.com/exhibitions/_18/</a:t>
            </a:r>
            <a:endParaRPr lang="en-US" sz="1100" dirty="0" smtClean="0"/>
          </a:p>
          <a:p>
            <a:endParaRPr lang="en-US" sz="1100" dirty="0" smtClean="0"/>
          </a:p>
          <a:p>
            <a:endParaRPr lang="en-US" sz="1100" dirty="0" smtClean="0"/>
          </a:p>
          <a:p>
            <a:r>
              <a:rPr lang="en-US" sz="1100" dirty="0" smtClean="0"/>
              <a:t>The output “Real Civic Life” in Stockholm, develops that research further exploring the possibilities of the painted portrait to address the complexity of national identity and cultural relationships in relation to an international audience in a contemporary context. In turn this project has subsequently informed the development of my practice in relation to the Deveron arts “We Love Real Life Scotland”, residency/book project in an exploration of art in social context. </a:t>
            </a:r>
            <a:endParaRPr lang="en-US" sz="1100" dirty="0" smtClean="0">
              <a:latin typeface="Adobe Caslon Pro"/>
              <a:cs typeface="Adobe Caslon Pro"/>
            </a:endParaRPr>
          </a:p>
          <a:p>
            <a:r>
              <a:rPr lang="en-US" sz="1100" dirty="0" smtClean="0">
                <a:ea typeface="ＭＳ Ｐゴシック" charset="-128"/>
                <a:cs typeface="ＭＳ Ｐゴシック" charset="-128"/>
              </a:rPr>
              <a:t> </a:t>
            </a:r>
            <a:endParaRPr lang="en-US" sz="1100" dirty="0"/>
          </a:p>
        </p:txBody>
      </p:sp>
      <p:sp>
        <p:nvSpPr>
          <p:cNvPr id="7" name="Rectangle 6"/>
          <p:cNvSpPr/>
          <p:nvPr/>
        </p:nvSpPr>
        <p:spPr>
          <a:xfrm>
            <a:off x="6464559" y="5077391"/>
            <a:ext cx="2397799" cy="507831"/>
          </a:xfrm>
          <a:prstGeom prst="rect">
            <a:avLst/>
          </a:prstGeom>
        </p:spPr>
        <p:txBody>
          <a:bodyPr wrap="square">
            <a:spAutoFit/>
          </a:bodyPr>
          <a:lstStyle/>
          <a:p>
            <a:r>
              <a:rPr lang="en-US" sz="900" dirty="0" smtClean="0">
                <a:solidFill>
                  <a:schemeClr val="bg1"/>
                </a:solidFill>
              </a:rPr>
              <a:t>“Anglo American Love Song” in Freedom Centre, Hales Gallery, London 10 Oct-15 Nov 2008. </a:t>
            </a:r>
            <a:endParaRPr lang="en-US" sz="900" i="1" dirty="0">
              <a:solidFill>
                <a:schemeClr val="bg1"/>
              </a:solidFill>
              <a:latin typeface="Adobe Caslon Pro"/>
              <a:cs typeface="Adobe Caslon Pro"/>
            </a:endParaRPr>
          </a:p>
        </p:txBody>
      </p:sp>
      <p:pic>
        <p:nvPicPr>
          <p:cNvPr id="9" name="Picture 8" descr="Anglo_American_Love_Song_1809-2009,_2008_Acrylic_varnishes_on_canvas_wood_neon_and_various_mixed_media_330_x_350_x_170_cm_view_1.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27508" y="1890771"/>
            <a:ext cx="2060325" cy="3097906"/>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P1010664.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49275" y="1600200"/>
            <a:ext cx="8045450" cy="4525963"/>
          </a:xfrm>
          <a:prstGeom prst="rect">
            <a:avLst/>
          </a:prstGeom>
          <a:noFill/>
          <a:ln w="9525">
            <a:noFill/>
            <a:miter lim="800000"/>
            <a:headEnd/>
            <a:tailEnd/>
          </a:ln>
        </p:spPr>
      </p:pic>
      <p:sp>
        <p:nvSpPr>
          <p:cNvPr id="3" name="Rectangle 2"/>
          <p:cNvSpPr/>
          <p:nvPr/>
        </p:nvSpPr>
        <p:spPr>
          <a:xfrm>
            <a:off x="2026830" y="523138"/>
            <a:ext cx="4939273" cy="646331"/>
          </a:xfrm>
          <a:prstGeom prst="rect">
            <a:avLst/>
          </a:prstGeom>
        </p:spPr>
        <p:txBody>
          <a:bodyPr wrap="none">
            <a:spAutoFit/>
          </a:bodyPr>
          <a:lstStyle/>
          <a:p>
            <a:pPr algn="ctr"/>
            <a:r>
              <a:rPr lang="en-US" dirty="0" smtClean="0">
                <a:ea typeface="ＭＳ Ｐゴシック" charset="-128"/>
                <a:cs typeface="ＭＳ Ｐゴシック" charset="-128"/>
              </a:rPr>
              <a:t>Ross Sinclair</a:t>
            </a:r>
          </a:p>
          <a:p>
            <a:pPr algn="ctr"/>
            <a:r>
              <a:rPr lang="en-US" dirty="0" smtClean="0">
                <a:ea typeface="ＭＳ Ｐゴシック" charset="-128"/>
                <a:cs typeface="ＭＳ Ｐゴシック" charset="-128"/>
              </a:rPr>
              <a:t>Sinclair vs. Landseer, in Aberdeen Art Gallery 2007. </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descr="P10106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44843" y="1108197"/>
            <a:ext cx="7403925" cy="5551971"/>
          </a:xfrm>
          <a:prstGeom prst="rect">
            <a:avLst/>
          </a:prstGeom>
          <a:noFill/>
          <a:ln w="9525">
            <a:noFill/>
            <a:miter lim="800000"/>
            <a:headEnd/>
            <a:tailEnd/>
          </a:ln>
        </p:spPr>
      </p:pic>
      <p:sp>
        <p:nvSpPr>
          <p:cNvPr id="4" name="TextBox 3"/>
          <p:cNvSpPr txBox="1"/>
          <p:nvPr/>
        </p:nvSpPr>
        <p:spPr>
          <a:xfrm>
            <a:off x="2436875" y="546021"/>
            <a:ext cx="4673838" cy="369332"/>
          </a:xfrm>
          <a:prstGeom prst="rect">
            <a:avLst/>
          </a:prstGeom>
          <a:noFill/>
        </p:spPr>
        <p:txBody>
          <a:bodyPr wrap="none" rtlCol="0">
            <a:spAutoFit/>
          </a:bodyPr>
          <a:lstStyle/>
          <a:p>
            <a:r>
              <a:rPr lang="en-US" dirty="0" smtClean="0"/>
              <a:t>Public discussion, with curator, Craig Richardson</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P1010903.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1512094" y="1070769"/>
            <a:ext cx="6370637" cy="4778375"/>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1968010"/>
            <a:ext cx="4572000" cy="1569660"/>
          </a:xfrm>
          <a:prstGeom prst="rect">
            <a:avLst/>
          </a:prstGeom>
        </p:spPr>
        <p:txBody>
          <a:bodyPr>
            <a:spAutoFit/>
          </a:bodyPr>
          <a:lstStyle/>
          <a:p>
            <a:pPr algn="ctr"/>
            <a:r>
              <a:rPr lang="en-US" sz="2400" dirty="0" smtClean="0"/>
              <a:t>Ross Sinclair</a:t>
            </a:r>
          </a:p>
          <a:p>
            <a:pPr algn="ctr"/>
            <a:r>
              <a:rPr lang="en-US" sz="2400" dirty="0" smtClean="0"/>
              <a:t>“Anglo American Love Song” in Freedom Centre, Hales Gallery, London 10 Oct-15 Nov 2008.</a:t>
            </a:r>
            <a:endParaRPr lang="en-US" sz="2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Anglo_American_Love_Song_1809-2009,_2008_Acrylic_varnishes_on_canvas_wood_neon_and_various_mixed_media_330_x_350_x_170_cm_view_1.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96674" y="457200"/>
            <a:ext cx="3946726" cy="5934298"/>
          </a:xfrm>
          <a:prstGeom prst="rect">
            <a:avLst/>
          </a:prstGeom>
        </p:spPr>
      </p:pic>
      <p:pic>
        <p:nvPicPr>
          <p:cNvPr id="3" name="Picture 2" descr="Anglo_American_Love_Song_1809-2009,_2008_Acrylic_varnishes_on_canvas_wood_neon_and_various_mixed_media_330_x_350_x_170_cm_view_3.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24400" y="457200"/>
            <a:ext cx="3945676" cy="5934298"/>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Anglo_American_Love_Song_1809-2009,_2008_Acrylic_varnishes_on_canvas_wood_neon_and_various_mixed_media_330_x_350_x_170_cm_detail.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7200" y="381000"/>
            <a:ext cx="8534400" cy="5675978"/>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5" name="Rectangle 4"/>
          <p:cNvSpPr/>
          <p:nvPr/>
        </p:nvSpPr>
        <p:spPr>
          <a:xfrm>
            <a:off x="439533" y="1292938"/>
            <a:ext cx="2892386" cy="5678479"/>
          </a:xfrm>
          <a:prstGeom prst="rect">
            <a:avLst/>
          </a:prstGeom>
        </p:spPr>
        <p:txBody>
          <a:bodyPr wrap="square">
            <a:spAutoFit/>
          </a:bodyPr>
          <a:lstStyle/>
          <a:p>
            <a:r>
              <a:rPr lang="en-US" sz="1100" dirty="0" smtClean="0"/>
              <a:t>From a text handout written for the Real Civic Life…</a:t>
            </a:r>
            <a:r>
              <a:rPr lang="en-US" sz="1100" i="1" dirty="0" smtClean="0"/>
              <a:t>On February 12 1809, two baby boys were born within a few hours of each other on either side of the Atlantic. One entered life in a comfortable family home called The Mount, that still stands in the leafy English countryside of Shrewsbury, </a:t>
            </a:r>
            <a:r>
              <a:rPr lang="en-US" sz="1100" i="1" dirty="0" err="1" smtClean="0"/>
              <a:t>Shropshire</a:t>
            </a:r>
            <a:r>
              <a:rPr lang="en-US" sz="1100" i="1" dirty="0" smtClean="0"/>
              <a:t>, the other opened his eyes for the first time in a nameless, long-lost cabin in the Kentucky woods…they never met, but their great parallel lives would transform society and mankind’s understanding of itself.</a:t>
            </a:r>
          </a:p>
          <a:p>
            <a:r>
              <a:rPr lang="en-US" sz="1100" i="1" dirty="0" smtClean="0"/>
              <a:t>Adam </a:t>
            </a:r>
            <a:r>
              <a:rPr lang="en-US" sz="1100" i="1" dirty="0" err="1" smtClean="0"/>
              <a:t>Gopnick</a:t>
            </a:r>
            <a:r>
              <a:rPr lang="en-US" sz="1100" i="1" dirty="0" smtClean="0"/>
              <a:t>, Angels and Ages – A short book about Darwin, Lincoln and Modern Life, </a:t>
            </a:r>
            <a:r>
              <a:rPr lang="en-US" sz="1100" i="1" dirty="0" err="1" smtClean="0"/>
              <a:t>Quercus</a:t>
            </a:r>
            <a:r>
              <a:rPr lang="en-US" sz="1100" i="1" dirty="0" smtClean="0"/>
              <a:t> 2009 </a:t>
            </a:r>
          </a:p>
          <a:p>
            <a:r>
              <a:rPr lang="en-US" sz="1100" dirty="0" smtClean="0"/>
              <a:t>The opening of this exhibition Real Civic Life, falls on the 201st anniversary of the birth of Abraham Lincoln and Charles Darwin. Darwin’s theory of Evolution opened up a dramatic new era of discovery while Lincoln unleashed a great tide of blood to uphold the union of the USA and bring about the emancipation of America’s slaves, developing a connection between freedom and sacrifice that exists to this day. Lincoln’s </a:t>
            </a:r>
            <a:r>
              <a:rPr lang="en-US" sz="1100" dirty="0" err="1" smtClean="0"/>
              <a:t>favourite</a:t>
            </a:r>
            <a:r>
              <a:rPr lang="en-US" sz="1100" dirty="0" smtClean="0"/>
              <a:t> writer was Scotland’s national poet, Robert Burns, in whom he saw mirrored a love and respect for mankind, a desire that all people should have the right to live in freedom and equality. The most </a:t>
            </a:r>
            <a:r>
              <a:rPr lang="en-US" sz="1100" dirty="0" err="1" smtClean="0"/>
              <a:t>recognisable</a:t>
            </a:r>
            <a:r>
              <a:rPr lang="en-US" sz="1100" dirty="0" smtClean="0"/>
              <a:t> iconic image of Sinclair’s birthplace, Scotland is “The Monarch of the Glen”, the noble stag painted by an Englishman, Sir Edwin Landseer in 1851. </a:t>
            </a:r>
          </a:p>
          <a:p>
            <a:r>
              <a:rPr lang="en-US" sz="1100" dirty="0" smtClean="0"/>
              <a:t>. </a:t>
            </a:r>
            <a:endParaRPr lang="en-US" sz="1100" dirty="0"/>
          </a:p>
        </p:txBody>
      </p:sp>
      <p:sp>
        <p:nvSpPr>
          <p:cNvPr id="6" name="Rectangle 5"/>
          <p:cNvSpPr/>
          <p:nvPr/>
        </p:nvSpPr>
        <p:spPr>
          <a:xfrm>
            <a:off x="3413849" y="1292938"/>
            <a:ext cx="2892386" cy="5815782"/>
          </a:xfrm>
          <a:prstGeom prst="rect">
            <a:avLst/>
          </a:prstGeom>
        </p:spPr>
        <p:txBody>
          <a:bodyPr wrap="square">
            <a:spAutoFit/>
          </a:bodyPr>
          <a:lstStyle/>
          <a:p>
            <a:r>
              <a:rPr lang="en-US" sz="1100" dirty="0" smtClean="0"/>
              <a:t>This is a defining image of a country that never really existed in the first place – and still barely does - whose national identity was born from the pages of fiction and the brush of Landseer - a Victorian tourist-artist. “The Monarch of the Glen”, was completed when Lincoln and Darwin were 42 years old, the same age as the artist Ross Sinclair when this project began. For Scottish artist Sinclair’s second show with Angelika </a:t>
            </a:r>
            <a:r>
              <a:rPr lang="en-US" sz="1100" dirty="0" err="1" smtClean="0"/>
              <a:t>Knapper</a:t>
            </a:r>
            <a:r>
              <a:rPr lang="en-US" sz="1100" dirty="0" smtClean="0"/>
              <a:t> he explores his/our contemporary relationship with the USA through the idea of the Civic portrait, long fallen from </a:t>
            </a:r>
            <a:r>
              <a:rPr lang="en-US" sz="1100" dirty="0" err="1" smtClean="0"/>
              <a:t>favour</a:t>
            </a:r>
            <a:r>
              <a:rPr lang="en-US" sz="1100" dirty="0" smtClean="0"/>
              <a:t> but here re-born as the materials for a protest, a demonstration. Located in the gallery but ready at a moments notice to be taken to the streets to help articulate the formless fury of a life with no God. These works interrogate the reality our Godforsaken world in the 21st century when the very idea of re-inventing the conservative civic portraits of two 19th century icons born two hundred years ago appears like a necessary radical step. Re-imagining portraits of Lincoln and Darwin, as well as Robert Burns and The Monarch of the Glen, Sinclair attempts to </a:t>
            </a:r>
            <a:r>
              <a:rPr lang="en-US" sz="1100" dirty="0" err="1" smtClean="0"/>
              <a:t>visualise</a:t>
            </a:r>
            <a:r>
              <a:rPr lang="en-US" sz="1100" dirty="0" smtClean="0"/>
              <a:t> a tenuous new landscape of relationships between these cultural, political and scientific torch bearers in order to illuminate a path out of our contemporary </a:t>
            </a:r>
            <a:r>
              <a:rPr lang="en-US" sz="1100" dirty="0" err="1" smtClean="0"/>
              <a:t>darkness.In</a:t>
            </a:r>
            <a:r>
              <a:rPr lang="en-US" sz="1100" dirty="0" smtClean="0"/>
              <a:t> this project Sinclair examines familiar themes in his work of identity and geography, the paradigm of Real Life, set in the context of a turbulent international situation</a:t>
            </a:r>
            <a:endParaRPr lang="en-US" sz="1100" dirty="0"/>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Ross Sinclair, Real Civic Life, Angelika </a:t>
            </a:r>
            <a:r>
              <a:rPr lang="en-US" sz="900" i="1" dirty="0" err="1" smtClean="0">
                <a:solidFill>
                  <a:srgbClr val="FFFFFF"/>
                </a:solidFill>
                <a:latin typeface="Adobe Caslon Pro"/>
                <a:cs typeface="Adobe Caslon Pro"/>
              </a:rPr>
              <a:t>Knapper</a:t>
            </a:r>
            <a:r>
              <a:rPr lang="en-US" sz="900" i="1" dirty="0" smtClean="0">
                <a:solidFill>
                  <a:srgbClr val="FFFFFF"/>
                </a:solidFill>
                <a:latin typeface="Adobe Caslon Pro"/>
                <a:cs typeface="Adobe Caslon Pro"/>
              </a:rPr>
              <a:t> Gallery, </a:t>
            </a:r>
            <a:r>
              <a:rPr lang="en-US" sz="900" i="1" dirty="0" err="1" smtClean="0">
                <a:solidFill>
                  <a:srgbClr val="FFFFFF"/>
                </a:solidFill>
                <a:latin typeface="Adobe Caslon Pro"/>
                <a:cs typeface="Adobe Caslon Pro"/>
              </a:rPr>
              <a:t>Stockholm(detail</a:t>
            </a:r>
            <a:r>
              <a:rPr lang="en-US" sz="900" i="1" dirty="0" smtClean="0">
                <a:solidFill>
                  <a:srgbClr val="FFFFFF"/>
                </a:solidFill>
                <a:latin typeface="Adobe Caslon Pro"/>
                <a:cs typeface="Adobe Caslon Pro"/>
              </a:rPr>
              <a:t>).</a:t>
            </a:r>
            <a:endParaRPr lang="en-US" sz="900" i="1" dirty="0">
              <a:solidFill>
                <a:srgbClr val="FFFFFF"/>
              </a:solidFill>
              <a:latin typeface="Adobe Caslon Pro"/>
              <a:cs typeface="Adobe Caslon Pro"/>
            </a:endParaRPr>
          </a:p>
        </p:txBody>
      </p:sp>
      <p:pic>
        <p:nvPicPr>
          <p:cNvPr id="9" name="Content Placeholder 3" descr="IMG_1455.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rot="5400000">
            <a:off x="6459365" y="2450381"/>
            <a:ext cx="2578152" cy="1933784"/>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5" name="Rectangle 4"/>
          <p:cNvSpPr/>
          <p:nvPr/>
        </p:nvSpPr>
        <p:spPr>
          <a:xfrm>
            <a:off x="439533" y="1601869"/>
            <a:ext cx="2892386" cy="4324261"/>
          </a:xfrm>
          <a:prstGeom prst="rect">
            <a:avLst/>
          </a:prstGeom>
        </p:spPr>
        <p:txBody>
          <a:bodyPr wrap="square">
            <a:spAutoFit/>
          </a:bodyPr>
          <a:lstStyle/>
          <a:p>
            <a:r>
              <a:rPr lang="en-US" sz="1100" dirty="0" smtClean="0"/>
              <a:t>On a more practical level as I mentioned before, these complex questions were explored via the development, construction and presentation of more than 30 discrete hybrid painting/assemblage/neon works aiming to investigate the contemporary utility of the (civic) portrait. The subjects of these were chosen in order to explore specific inter (national) identities, in this case </a:t>
            </a:r>
            <a:r>
              <a:rPr lang="en-US" sz="1100" smtClean="0"/>
              <a:t>the my </a:t>
            </a:r>
            <a:r>
              <a:rPr lang="en-US" sz="1100" dirty="0" smtClean="0"/>
              <a:t>home identity in Scotland and that of the USA set in the Swedish context. It is important for this project to affirm that I was exploring the idea of research as </a:t>
            </a:r>
            <a:r>
              <a:rPr lang="en-US" sz="1100" dirty="0" smtClean="0">
                <a:ea typeface="ＭＳ Ｐゴシック" charset="-128"/>
                <a:cs typeface="ＭＳ Ｐゴシック" charset="-128"/>
              </a:rPr>
              <a:t>a body of work, developed</a:t>
            </a:r>
          </a:p>
          <a:p>
            <a:r>
              <a:rPr lang="en-US" sz="1100" dirty="0" smtClean="0">
                <a:ea typeface="ＭＳ Ｐゴシック" charset="-128"/>
                <a:cs typeface="ＭＳ Ｐゴシック" charset="-128"/>
              </a:rPr>
              <a:t>over a period of time, formally, conceptually, empathetically succeeding, failing, starting again – Building from the foundations up…  </a:t>
            </a:r>
          </a:p>
          <a:p>
            <a:r>
              <a:rPr lang="en-US" sz="1100" dirty="0" smtClean="0">
                <a:ea typeface="ＭＳ Ｐゴシック" charset="-128"/>
                <a:cs typeface="ＭＳ Ｐゴシック" charset="-128"/>
              </a:rPr>
              <a:t>…Researching.</a:t>
            </a:r>
          </a:p>
          <a:p>
            <a:r>
              <a:rPr lang="en-US" sz="1100" dirty="0" smtClean="0">
                <a:ea typeface="ＭＳ Ｐゴシック" charset="-128"/>
                <a:cs typeface="ＭＳ Ｐゴシック" charset="-128"/>
              </a:rPr>
              <a:t>This was the foundation for this project. Having explored ideas of the veracity of painting as a credible conceptual tool in the previous projects discussed above I discovered this was not going to be a quick fix project and consequently I spent a lot of studio time exploring the various possibilities/limitations of my own abilities</a:t>
            </a:r>
            <a:r>
              <a:rPr lang="en-US" sz="1100" dirty="0" smtClean="0"/>
              <a:t> </a:t>
            </a:r>
            <a:endParaRPr lang="en-US" sz="1100" dirty="0"/>
          </a:p>
        </p:txBody>
      </p:sp>
      <p:sp>
        <p:nvSpPr>
          <p:cNvPr id="6" name="Rectangle 5"/>
          <p:cNvSpPr/>
          <p:nvPr/>
        </p:nvSpPr>
        <p:spPr>
          <a:xfrm>
            <a:off x="3413849" y="1874732"/>
            <a:ext cx="2892386" cy="3985706"/>
          </a:xfrm>
          <a:prstGeom prst="rect">
            <a:avLst/>
          </a:prstGeom>
        </p:spPr>
        <p:txBody>
          <a:bodyPr wrap="square">
            <a:spAutoFit/>
          </a:bodyPr>
          <a:lstStyle/>
          <a:p>
            <a:r>
              <a:rPr lang="en-US" sz="1100" dirty="0" smtClean="0"/>
              <a:t>The project explored the question of why the construction of a series of portraits of two 19th century icons born two hundred years ago could today appear like a necessary radical step. Re-imagining portraits of Lincoln and Darwin, as well as Robert Burns and The Monarch of the Glen, this body of work attempts to </a:t>
            </a:r>
            <a:r>
              <a:rPr lang="en-US" sz="1100" dirty="0" err="1" smtClean="0"/>
              <a:t>visualise</a:t>
            </a:r>
            <a:r>
              <a:rPr lang="en-US" sz="1100" dirty="0" smtClean="0"/>
              <a:t> a tenuous new landscape of relationships between these cultural, political and scientific torch bearers in order to “illuminate a path out of our contemporary darkness”, from Scotland to Stockholm via the cultural/political influence of the USA. This project sought to examine familiar themes in my work of identity and geography, the paradigm of Real Life (which I have been investigating since I had the words tattooed on my back in 1994), and set in the context of a turbulent international situation</a:t>
            </a:r>
          </a:p>
          <a:p>
            <a:endParaRPr lang="en-US" sz="1100" dirty="0" smtClean="0"/>
          </a:p>
          <a:p>
            <a:r>
              <a:rPr lang="en-US" sz="1100" dirty="0" smtClean="0"/>
              <a:t>The images that follow are an honest reflection of the journey from the studio to the show to the eye of the viewer…</a:t>
            </a:r>
            <a:endParaRPr lang="en-US" sz="1100" dirty="0"/>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Ross Sinclair, Real Civic Life, Angelika </a:t>
            </a:r>
            <a:r>
              <a:rPr lang="en-US" sz="900" i="1" dirty="0" err="1" smtClean="0">
                <a:solidFill>
                  <a:srgbClr val="FFFFFF"/>
                </a:solidFill>
                <a:latin typeface="Adobe Caslon Pro"/>
                <a:cs typeface="Adobe Caslon Pro"/>
              </a:rPr>
              <a:t>Knapper</a:t>
            </a:r>
            <a:r>
              <a:rPr lang="en-US" sz="900" i="1" dirty="0" smtClean="0">
                <a:solidFill>
                  <a:srgbClr val="FFFFFF"/>
                </a:solidFill>
                <a:latin typeface="Adobe Caslon Pro"/>
                <a:cs typeface="Adobe Caslon Pro"/>
              </a:rPr>
              <a:t> Gallery, </a:t>
            </a:r>
            <a:r>
              <a:rPr lang="en-US" sz="900" i="1" dirty="0" err="1" smtClean="0">
                <a:solidFill>
                  <a:srgbClr val="FFFFFF"/>
                </a:solidFill>
                <a:latin typeface="Adobe Caslon Pro"/>
                <a:cs typeface="Adobe Caslon Pro"/>
              </a:rPr>
              <a:t>Stockholm(detail</a:t>
            </a:r>
            <a:r>
              <a:rPr lang="en-US" sz="900" i="1" dirty="0" smtClean="0">
                <a:solidFill>
                  <a:srgbClr val="FFFFFF"/>
                </a:solidFill>
                <a:latin typeface="Adobe Caslon Pro"/>
                <a:cs typeface="Adobe Caslon Pro"/>
              </a:rPr>
              <a:t>).</a:t>
            </a:r>
            <a:endParaRPr lang="en-US" sz="900" i="1" dirty="0">
              <a:solidFill>
                <a:srgbClr val="FFFFFF"/>
              </a:solidFill>
              <a:latin typeface="Adobe Caslon Pro"/>
              <a:cs typeface="Adobe Caslon Pro"/>
            </a:endParaRPr>
          </a:p>
        </p:txBody>
      </p:sp>
      <p:pic>
        <p:nvPicPr>
          <p:cNvPr id="9" name="Content Placeholder 3" descr="IMG_1481.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rot="5400000">
            <a:off x="6223851" y="2355136"/>
            <a:ext cx="3154138" cy="2365811"/>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P1050131 copy.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90600" y="1066800"/>
            <a:ext cx="7050088" cy="5287963"/>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P1050148 copy.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52400" y="838200"/>
            <a:ext cx="8858250" cy="4983163"/>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P1050306 copy.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57200" y="1417638"/>
            <a:ext cx="8370888" cy="4708525"/>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P1050227 copy.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457225" y="220575"/>
            <a:ext cx="3457565" cy="2593355"/>
          </a:xfrm>
          <a:prstGeom prst="rect">
            <a:avLst/>
          </a:prstGeom>
          <a:noFill/>
          <a:ln w="9525">
            <a:noFill/>
            <a:miter lim="800000"/>
            <a:headEnd/>
            <a:tailEnd/>
          </a:ln>
        </p:spPr>
      </p:pic>
      <p:pic>
        <p:nvPicPr>
          <p:cNvPr id="3" name="Content Placeholder 3" descr="P1050195 copy.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rot="5400000">
            <a:off x="-750085" y="910431"/>
            <a:ext cx="6675438" cy="5006975"/>
          </a:xfrm>
          <a:prstGeom prst="rect">
            <a:avLst/>
          </a:prstGeom>
          <a:noFill/>
          <a:ln w="9525">
            <a:noFill/>
            <a:miter lim="800000"/>
            <a:headEnd/>
            <a:tailEnd/>
          </a:ln>
        </p:spPr>
      </p:pic>
      <p:pic>
        <p:nvPicPr>
          <p:cNvPr id="4" name="Content Placeholder 3" descr="P1050325 copy.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rot="5400000">
            <a:off x="5718209" y="3501206"/>
            <a:ext cx="3478977" cy="2609442"/>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5" descr="DSC00767.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85800" y="685800"/>
            <a:ext cx="7802563" cy="5851525"/>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DSC00765.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31136" y="220364"/>
            <a:ext cx="3901551" cy="2926163"/>
          </a:xfrm>
          <a:prstGeom prst="rect">
            <a:avLst/>
          </a:prstGeom>
          <a:noFill/>
          <a:ln w="9525">
            <a:noFill/>
            <a:miter lim="800000"/>
            <a:headEnd/>
            <a:tailEnd/>
          </a:ln>
        </p:spPr>
      </p:pic>
      <p:pic>
        <p:nvPicPr>
          <p:cNvPr id="3" name="Content Placeholder 3" descr="DSC0076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663628" y="3489785"/>
            <a:ext cx="4023171" cy="3017378"/>
          </a:xfrm>
          <a:prstGeom prst="rect">
            <a:avLst/>
          </a:prstGeom>
          <a:noFill/>
          <a:ln w="9525">
            <a:noFill/>
            <a:miter lim="800000"/>
            <a:headEnd/>
            <a:tailEnd/>
          </a:ln>
        </p:spPr>
      </p:pic>
      <p:pic>
        <p:nvPicPr>
          <p:cNvPr id="4" name="Content Placeholder 3" descr="DSC00662.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57200" y="3855926"/>
            <a:ext cx="3346931" cy="2510040"/>
          </a:xfrm>
          <a:prstGeom prst="rect">
            <a:avLst/>
          </a:prstGeom>
          <a:noFill/>
          <a:ln w="9525">
            <a:noFill/>
            <a:miter lim="800000"/>
            <a:headEnd/>
            <a:tailEnd/>
          </a:ln>
        </p:spPr>
      </p:pic>
      <p:pic>
        <p:nvPicPr>
          <p:cNvPr id="5" name="Content Placeholder 3" descr="DSC00607.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rot="5400000">
            <a:off x="4548450" y="610238"/>
            <a:ext cx="3119812" cy="2340064"/>
          </a:xfrm>
          <a:prstGeom prst="rect">
            <a:avLst/>
          </a:prstGeom>
          <a:noFill/>
          <a:ln w="9525">
            <a:noFill/>
            <a:miter lim="800000"/>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descr="DSC00655.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3718719" y="936656"/>
            <a:ext cx="6034087" cy="4525963"/>
          </a:xfrm>
          <a:prstGeom prst="rect">
            <a:avLst/>
          </a:prstGeom>
          <a:noFill/>
          <a:ln w="9525">
            <a:noFill/>
            <a:miter lim="800000"/>
            <a:headEnd/>
            <a:tailEnd/>
          </a:ln>
        </p:spPr>
      </p:pic>
      <p:pic>
        <p:nvPicPr>
          <p:cNvPr id="5" name="Content Placeholder 3" descr="IMG_1177.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rot="5400000">
            <a:off x="-343843" y="848922"/>
            <a:ext cx="5332026" cy="3999370"/>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058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287138" y="960588"/>
            <a:ext cx="6034087" cy="4525963"/>
          </a:xfrm>
          <a:prstGeom prst="rect">
            <a:avLst/>
          </a:prstGeom>
          <a:noFill/>
          <a:ln w="9525">
            <a:noFill/>
            <a:miter lim="800000"/>
            <a:headEnd/>
            <a:tailEnd/>
          </a:ln>
        </p:spPr>
      </p:pic>
      <p:pic>
        <p:nvPicPr>
          <p:cNvPr id="3" name="Content Placeholder 3" descr="IMG_12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372613" y="206525"/>
            <a:ext cx="3459627" cy="2594721"/>
          </a:xfrm>
          <a:prstGeom prst="rect">
            <a:avLst/>
          </a:prstGeom>
          <a:noFill/>
          <a:ln w="9525">
            <a:noFill/>
            <a:miter lim="800000"/>
            <a:headEnd/>
            <a:tailEnd/>
          </a:ln>
        </p:spPr>
      </p:pic>
      <p:pic>
        <p:nvPicPr>
          <p:cNvPr id="4" name="Content Placeholder 3" descr="IMG_1311.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78120" y="3499841"/>
            <a:ext cx="3654120" cy="2740772"/>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178.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82624" y="250977"/>
            <a:ext cx="3295358" cy="2471518"/>
          </a:xfrm>
          <a:prstGeom prst="rect">
            <a:avLst/>
          </a:prstGeom>
          <a:noFill/>
          <a:ln w="9525">
            <a:noFill/>
            <a:miter lim="800000"/>
            <a:headEnd/>
            <a:tailEnd/>
          </a:ln>
        </p:spPr>
      </p:pic>
      <p:pic>
        <p:nvPicPr>
          <p:cNvPr id="3" name="Content Placeholder 3" descr="DSC00567.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969932" y="250976"/>
            <a:ext cx="4716867" cy="3537651"/>
          </a:xfrm>
          <a:prstGeom prst="rect">
            <a:avLst/>
          </a:prstGeom>
          <a:noFill/>
          <a:ln w="9525">
            <a:noFill/>
            <a:miter lim="800000"/>
            <a:headEnd/>
            <a:tailEnd/>
          </a:ln>
        </p:spPr>
      </p:pic>
      <p:pic>
        <p:nvPicPr>
          <p:cNvPr id="5" name="Content Placeholder 3" descr="IMG_1230.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rot="5400000">
            <a:off x="-166157" y="3893011"/>
            <a:ext cx="3135084" cy="2351519"/>
          </a:xfrm>
          <a:prstGeom prst="rect">
            <a:avLst/>
          </a:prstGeom>
          <a:noFill/>
          <a:ln w="9525">
            <a:noFill/>
            <a:miter lim="800000"/>
            <a:headEnd/>
            <a:tailEnd/>
          </a:ln>
        </p:spPr>
      </p:pic>
      <p:pic>
        <p:nvPicPr>
          <p:cNvPr id="6" name="Content Placeholder 3" descr="IMG_1276.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rot="5400000">
            <a:off x="3631416" y="4275919"/>
            <a:ext cx="2708836" cy="2031805"/>
          </a:xfrm>
          <a:prstGeom prst="rect">
            <a:avLst/>
          </a:prstGeom>
          <a:noFill/>
          <a:ln w="9525">
            <a:noFill/>
            <a:miter lim="800000"/>
            <a:headEnd/>
            <a:tailEnd/>
          </a:ln>
        </p:spPr>
      </p:pic>
      <p:pic>
        <p:nvPicPr>
          <p:cNvPr id="7" name="Content Placeholder 3" descr="IMG_1265.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rot="5400000">
            <a:off x="6167217" y="4267233"/>
            <a:ext cx="2718761" cy="2039250"/>
          </a:xfrm>
          <a:prstGeom prst="rect">
            <a:avLst/>
          </a:prstGeom>
          <a:noFill/>
          <a:ln w="9525">
            <a:noFill/>
            <a:miter lim="800000"/>
            <a:headEnd/>
            <a:tailEnd/>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205.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09600" y="258763"/>
            <a:ext cx="8229600" cy="6172200"/>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6" name="Rectangle 5"/>
          <p:cNvSpPr/>
          <p:nvPr/>
        </p:nvSpPr>
        <p:spPr>
          <a:xfrm>
            <a:off x="439533" y="1874732"/>
            <a:ext cx="2892386" cy="3985706"/>
          </a:xfrm>
          <a:prstGeom prst="rect">
            <a:avLst/>
          </a:prstGeom>
        </p:spPr>
        <p:txBody>
          <a:bodyPr wrap="square">
            <a:spAutoFit/>
          </a:bodyPr>
          <a:lstStyle/>
          <a:p>
            <a:r>
              <a:rPr lang="en-US" sz="1100" dirty="0" smtClean="0">
                <a:latin typeface="Adobe Caslon Pro"/>
                <a:cs typeface="Adobe Caslon Pro"/>
              </a:rPr>
              <a:t>The exhibition Real Civic Life was open in the Angelika </a:t>
            </a:r>
            <a:r>
              <a:rPr lang="en-US" sz="1100" dirty="0" err="1" smtClean="0">
                <a:latin typeface="Adobe Caslon Pro"/>
                <a:cs typeface="Adobe Caslon Pro"/>
              </a:rPr>
              <a:t>Knapper</a:t>
            </a:r>
            <a:r>
              <a:rPr lang="en-US" sz="1100" dirty="0" smtClean="0">
                <a:latin typeface="Adobe Caslon Pro"/>
                <a:cs typeface="Adobe Caslon Pro"/>
              </a:rPr>
              <a:t>  Gallery in Stockholm between </a:t>
            </a:r>
            <a:r>
              <a:rPr lang="en-US" sz="1100" dirty="0" smtClean="0"/>
              <a:t>1 Feb – 7 March 2010. </a:t>
            </a:r>
          </a:p>
          <a:p>
            <a:r>
              <a:rPr lang="en-US" sz="1100" dirty="0" smtClean="0"/>
              <a:t>A couple of pieces were bought by private collectors. </a:t>
            </a:r>
          </a:p>
          <a:p>
            <a:endParaRPr lang="en-US" sz="1100" dirty="0" smtClean="0"/>
          </a:p>
          <a:p>
            <a:r>
              <a:rPr lang="en-US" sz="1100" dirty="0" smtClean="0"/>
              <a:t>Subsequent Exhibitions - </a:t>
            </a:r>
          </a:p>
          <a:p>
            <a:endParaRPr lang="en-US" sz="1100" dirty="0" smtClean="0"/>
          </a:p>
          <a:p>
            <a:r>
              <a:rPr lang="en-US" sz="1100" dirty="0" smtClean="0"/>
              <a:t>This project in turn informed my output -  </a:t>
            </a:r>
          </a:p>
          <a:p>
            <a:r>
              <a:rPr lang="en-US" sz="1100" dirty="0" smtClean="0"/>
              <a:t>Ross Sinclair : We love Real Life Scotland Art, History and Place, A Reader exploring the heritage of </a:t>
            </a:r>
            <a:r>
              <a:rPr lang="en-US" sz="1100" dirty="0" err="1" smtClean="0"/>
              <a:t>Huntly’s</a:t>
            </a:r>
            <a:r>
              <a:rPr lang="en-US" sz="1100" dirty="0" smtClean="0"/>
              <a:t> </a:t>
            </a:r>
            <a:r>
              <a:rPr lang="en-US" sz="1100" dirty="0" err="1" smtClean="0"/>
              <a:t>Gordons</a:t>
            </a:r>
            <a:r>
              <a:rPr lang="en-US" sz="1100" dirty="0" smtClean="0"/>
              <a:t> and other Scottish Incidences in the work of Ross Sinclair</a:t>
            </a:r>
          </a:p>
          <a:p>
            <a:endParaRPr lang="en-US" sz="1100" dirty="0" smtClean="0"/>
          </a:p>
          <a:p>
            <a:r>
              <a:rPr lang="en-US" sz="1100" dirty="0" smtClean="0">
                <a:hlinkClick r:id="rId3"/>
              </a:rPr>
              <a:t>http://www.angelikaknappergallery.com/RossSinclair2010.htm</a:t>
            </a:r>
            <a:endParaRPr lang="en-US" sz="1100" dirty="0" smtClean="0"/>
          </a:p>
          <a:p>
            <a:endParaRPr lang="en-US" sz="1100" dirty="0" smtClean="0"/>
          </a:p>
          <a:p>
            <a:r>
              <a:rPr lang="en-US" sz="1100" dirty="0" smtClean="0">
                <a:hlinkClick r:id="rId4"/>
              </a:rPr>
              <a:t>http://www.angelikaknappergallery.com/RossSinclair.htm</a:t>
            </a:r>
            <a:endParaRPr lang="en-US" sz="1100" dirty="0" smtClean="0"/>
          </a:p>
          <a:p>
            <a:endParaRPr lang="en-US" sz="1100" dirty="0" smtClean="0"/>
          </a:p>
          <a:p>
            <a:r>
              <a:rPr lang="en-US" sz="1100" dirty="0" smtClean="0"/>
              <a:t>http://www.angelikaknappergallery.com/RossSinclair2006.htm </a:t>
            </a:r>
          </a:p>
          <a:p>
            <a:r>
              <a:rPr lang="en-US" sz="1100" dirty="0" smtClean="0">
                <a:latin typeface="Adobe Caslon Pro"/>
                <a:cs typeface="Adobe Caslon Pro"/>
              </a:rPr>
              <a:t> </a:t>
            </a:r>
            <a:endParaRPr lang="en-US" sz="1100" dirty="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Ross Sinclair, Real Civic Life, Angelika </a:t>
            </a:r>
            <a:r>
              <a:rPr lang="en-US" sz="900" i="1" dirty="0" err="1" smtClean="0">
                <a:solidFill>
                  <a:srgbClr val="FFFFFF"/>
                </a:solidFill>
                <a:latin typeface="Adobe Caslon Pro"/>
                <a:cs typeface="Adobe Caslon Pro"/>
              </a:rPr>
              <a:t>Knapper</a:t>
            </a:r>
            <a:r>
              <a:rPr lang="en-US" sz="900" i="1" dirty="0" smtClean="0">
                <a:solidFill>
                  <a:srgbClr val="FFFFFF"/>
                </a:solidFill>
                <a:latin typeface="Adobe Caslon Pro"/>
                <a:cs typeface="Adobe Caslon Pro"/>
              </a:rPr>
              <a:t> Gallery, Stockholm, 2010</a:t>
            </a:r>
            <a:endParaRPr lang="en-US" sz="900" i="1" dirty="0">
              <a:solidFill>
                <a:srgbClr val="FFFFFF"/>
              </a:solidFill>
              <a:latin typeface="Adobe Caslon Pro"/>
              <a:cs typeface="Adobe Caslon Pro"/>
            </a:endParaRPr>
          </a:p>
        </p:txBody>
      </p:sp>
      <p:pic>
        <p:nvPicPr>
          <p:cNvPr id="5" name="Content Placeholder 3" descr="IMG_1467.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583269" y="1870928"/>
            <a:ext cx="4417112" cy="3312834"/>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rot="5400000">
            <a:off x="1628727" y="-1013865"/>
            <a:ext cx="5938897" cy="8413437"/>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rot="5400000">
            <a:off x="1858855" y="-971936"/>
            <a:ext cx="5799184" cy="821551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5771</TotalTime>
  <Words>2273</Words>
  <Application>Microsoft Office PowerPoint</Application>
  <PresentationFormat>On-screen Show (4:3)</PresentationFormat>
  <Paragraphs>81</Paragraphs>
  <Slides>59</Slides>
  <Notes>0</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GSA</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Siminson ,Nicola Jane</cp:lastModifiedBy>
  <cp:revision>83</cp:revision>
  <dcterms:created xsi:type="dcterms:W3CDTF">2013-10-22T14:07:36Z</dcterms:created>
  <dcterms:modified xsi:type="dcterms:W3CDTF">2013-11-11T08:17:25Z</dcterms:modified>
</cp:coreProperties>
</file>