
<file path=[Content_Types].xml><?xml version="1.0" encoding="utf-8"?>
<Types xmlns="http://schemas.openxmlformats.org/package/2006/content-types">
  <Override PartName="/ppt/slideLayouts/slideLayout8.xml" ContentType="application/vnd.openxmlformats-officedocument.presentationml.slideLayout+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s/slide2.xml" ContentType="application/vnd.openxmlformats-officedocument.presentationml.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Default Extension="emf" ContentType="image/x-emf"/>
  <Override PartName="/docProps/app.xml" ContentType="application/vnd.openxmlformats-officedocument.extended-properties+xml"/>
  <Override PartName="/ppt/slides/slide5.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Override PartName="/ppt/slideLayouts/slideLayout3.xml" ContentType="application/vnd.openxmlformats-officedocument.presentationml.slideLayout+xml"/>
  <Override PartName="/ppt/slides/slide3.xml" ContentType="application/vnd.openxmlformats-officedocument.presentationml.slide+xml"/>
  <Override PartName="/ppt/slides/slide4.xml" ContentType="application/vnd.openxmlformats-officedocument.presentationml.slide+xml"/>
  <Override PartName="/ppt/slideLayouts/slideLayout5.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slides/slide8.xml" ContentType="application/vnd.openxmlformats-officedocument.presentationml.slide+xml"/>
  <Override PartName="/ppt/slideMasters/slideMaster1.xml" ContentType="application/vnd.openxmlformats-officedocument.presentationml.slideMaster+xml"/>
  <Override PartName="/ppt/viewProps.xml" ContentType="application/vnd.openxmlformats-officedocument.presentationml.viewProps+xml"/>
  <Default Extension="bin" ContentType="application/vnd.openxmlformats-officedocument.presentationml.printerSettings"/>
  <Default Extension="rels" ContentType="application/vnd.openxmlformats-package.relationships+xml"/>
  <Override PartName="/ppt/slides/slide9.xml" ContentType="application/vnd.openxmlformats-officedocument.presentationml.slide+xml"/>
  <Override PartName="/ppt/slides/slide13.xml" ContentType="application/vnd.openxmlformats-officedocument.presentationml.slide+xml"/>
  <Override PartName="/ppt/slides/slide6.xml" ContentType="application/vnd.openxmlformats-officedocument.presentationml.slide+xml"/>
  <Override PartName="/ppt/slides/slide12.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r:id="rId1"/>
  </p:sldMasterIdLst>
  <p:sldIdLst>
    <p:sldId id="256" r:id="rId2"/>
    <p:sldId id="257" r:id="rId3"/>
    <p:sldId id="258" r:id="rId4"/>
    <p:sldId id="262" r:id="rId5"/>
    <p:sldId id="265" r:id="rId6"/>
    <p:sldId id="266" r:id="rId7"/>
    <p:sldId id="267" r:id="rId8"/>
    <p:sldId id="268" r:id="rId9"/>
    <p:sldId id="269" r:id="rId10"/>
    <p:sldId id="270" r:id="rId11"/>
    <p:sldId id="259" r:id="rId12"/>
    <p:sldId id="261"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C40812"/>
    <a:srgbClr val="12E824"/>
    <a:srgbClr val="858D04"/>
  </p:clrMru>
  <p:extLst>
    <p:ext uri="{E76CE94A-603C-4142-B9EB-6D1370010A27}">
      <p14:discardImageEditData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 uri="{D31A062A-798A-4329-ABDD-BBA856620510}">
      <p14:defaultImageDpi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94660"/>
  </p:normalViewPr>
  <p:slideViewPr>
    <p:cSldViewPr snapToGrid="0" snapToObjects="1">
      <p:cViewPr varScale="1">
        <p:scale>
          <a:sx n="111" d="100"/>
          <a:sy n="111" d="100"/>
        </p:scale>
        <p:origin x="-816" y="-10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4" Type="http://schemas.openxmlformats.org/officeDocument/2006/relationships/slide" Target="slides/slide13.xml"/><Relationship Id="rId4" Type="http://schemas.openxmlformats.org/officeDocument/2006/relationships/slide" Target="slides/slide3.xml"/><Relationship Id="rId7" Type="http://schemas.openxmlformats.org/officeDocument/2006/relationships/slide" Target="slides/slide6.xml"/><Relationship Id="rId11" Type="http://schemas.openxmlformats.org/officeDocument/2006/relationships/slide" Target="slides/slide10.xml"/><Relationship Id="rId1" Type="http://schemas.openxmlformats.org/officeDocument/2006/relationships/slideMaster" Target="slideMasters/slideMaster1.xml"/><Relationship Id="rId6" Type="http://schemas.openxmlformats.org/officeDocument/2006/relationships/slide" Target="slides/slide5.xml"/><Relationship Id="rId16" Type="http://schemas.openxmlformats.org/officeDocument/2006/relationships/presProps" Target="presProps.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5" Type="http://schemas.openxmlformats.org/officeDocument/2006/relationships/slide" Target="slides/slide4.xml"/><Relationship Id="rId15" Type="http://schemas.openxmlformats.org/officeDocument/2006/relationships/printerSettings" Target="printerSettings/printerSettings1.bin"/><Relationship Id="rId12" Type="http://schemas.openxmlformats.org/officeDocument/2006/relationships/slide" Target="slides/slide11.xml"/><Relationship Id="rId17" Type="http://schemas.openxmlformats.org/officeDocument/2006/relationships/viewProps" Target="viewProps.xml"/><Relationship Id="rId19" Type="http://schemas.openxmlformats.org/officeDocument/2006/relationships/tableStyles" Target="tableStyles.xml"/><Relationship Id="rId2" Type="http://schemas.openxmlformats.org/officeDocument/2006/relationships/slide" Target="slides/slide1.xml"/><Relationship Id="rId9" Type="http://schemas.openxmlformats.org/officeDocument/2006/relationships/slide" Target="slides/slide8.xml"/><Relationship Id="rId3" Type="http://schemas.openxmlformats.org/officeDocument/2006/relationships/slide" Target="slides/slide2.xml"/><Relationship Id="rId18"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7/19/13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7/19/13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E02E87FB-9CE0-D34A-A5C9-56EEC1E47E14}" type="datetimeFigureOut">
              <a:rPr lang="en-US" smtClean="0"/>
              <a:pPr/>
              <a:t>7/19/13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E02E87FB-9CE0-D34A-A5C9-56EEC1E47E14}" type="datetimeFigureOut">
              <a:rPr lang="en-US" smtClean="0"/>
              <a:pPr/>
              <a:t>7/19/13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E02E87FB-9CE0-D34A-A5C9-56EEC1E47E14}" type="datetimeFigureOut">
              <a:rPr lang="en-US" smtClean="0"/>
              <a:pPr/>
              <a:t>7/19/13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E02E87FB-9CE0-D34A-A5C9-56EEC1E47E14}" type="datetimeFigureOut">
              <a:rPr lang="en-US" smtClean="0"/>
              <a:pPr/>
              <a:t>7/19/13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2E87FB-9CE0-D34A-A5C9-56EEC1E47E14}" type="datetimeFigureOut">
              <a:rPr lang="en-US" smtClean="0"/>
              <a:pPr/>
              <a:t>7/19/13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7/19/13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7/19/13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7/19/13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7/19/13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2E87FB-9CE0-D34A-A5C9-56EEC1E47E14}" type="datetimeFigureOut">
              <a:rPr lang="en-US" smtClean="0"/>
              <a:pPr/>
              <a:t>7/19/13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542F13-227B-6745-9733-B18C60D6160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3"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emf"/><Relationship Id="rId3"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emf"/><Relationship Id="rId3" Type="http://schemas.openxmlformats.org/officeDocument/2006/relationships/image" Target="../media/image6.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4" Type="http://schemas.openxmlformats.org/officeDocument/2006/relationships/image" Target="../media/image9.jpeg"/><Relationship Id="rId1" Type="http://schemas.openxmlformats.org/officeDocument/2006/relationships/slideLayout" Target="../slideLayouts/slideLayout7.xml"/><Relationship Id="rId2" Type="http://schemas.openxmlformats.org/officeDocument/2006/relationships/image" Target="../media/image7.emf"/><Relationship Id="rId3" Type="http://schemas.openxmlformats.org/officeDocument/2006/relationships/image" Target="../media/image8.jpeg"/><Relationship Id="rId5" Type="http://schemas.openxmlformats.org/officeDocument/2006/relationships/image" Target="../media/image10.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emf"/><Relationship Id="rId3"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4" Type="http://schemas.openxmlformats.org/officeDocument/2006/relationships/image" Target="../media/image14.jpeg"/><Relationship Id="rId1" Type="http://schemas.openxmlformats.org/officeDocument/2006/relationships/slideLayout" Target="../slideLayouts/slideLayout7.xml"/><Relationship Id="rId2" Type="http://schemas.openxmlformats.org/officeDocument/2006/relationships/image" Target="../media/image13.emf"/><Relationship Id="rId3" Type="http://schemas.openxmlformats.org/officeDocument/2006/relationships/hyperlink" Target="http://www.edinburghartfestival.com/events/2012-08-02" TargetMode="External"/></Relationships>
</file>

<file path=ppt/slides/_rels/slide13.xml.rels><?xml version="1.0" encoding="UTF-8" standalone="yes"?>
<Relationships xmlns="http://schemas.openxmlformats.org/package/2006/relationships"><Relationship Id="rId4" Type="http://schemas.openxmlformats.org/officeDocument/2006/relationships/image" Target="../media/image16.jpeg"/><Relationship Id="rId1" Type="http://schemas.openxmlformats.org/officeDocument/2006/relationships/slideLayout" Target="../slideLayouts/slideLayout7.xml"/><Relationship Id="rId2" Type="http://schemas.openxmlformats.org/officeDocument/2006/relationships/image" Target="../media/image15.emf"/><Relationship Id="rId3" Type="http://schemas.openxmlformats.org/officeDocument/2006/relationships/hyperlink" Target="http://archive.publicartscotland.com/blogs/28-The-Editorial-Perspectives-on-Participation/articles/510-Ross-Sinclair-s-Video-Reflections"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1.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858000"/>
          </a:xfrm>
          <a:prstGeom prst="rect">
            <a:avLst/>
          </a:prstGeom>
        </p:spPr>
      </p:pic>
      <p:sp>
        <p:nvSpPr>
          <p:cNvPr id="5" name="Rectangle 4"/>
          <p:cNvSpPr/>
          <p:nvPr/>
        </p:nvSpPr>
        <p:spPr>
          <a:xfrm>
            <a:off x="715628" y="2228671"/>
            <a:ext cx="3176162" cy="1754327"/>
          </a:xfrm>
          <a:prstGeom prst="rect">
            <a:avLst/>
          </a:prstGeom>
        </p:spPr>
        <p:txBody>
          <a:bodyPr wrap="square">
            <a:spAutoFit/>
          </a:bodyPr>
          <a:lstStyle/>
          <a:p>
            <a:r>
              <a:rPr lang="en-US" dirty="0" smtClean="0"/>
              <a:t>Ross Sinclair : We Love Real Life Scotland Art, History and Place, A Reader exploring the heritage of </a:t>
            </a:r>
            <a:r>
              <a:rPr lang="en-US" dirty="0" err="1" smtClean="0"/>
              <a:t>Huntly’s</a:t>
            </a:r>
            <a:r>
              <a:rPr lang="en-US" dirty="0" smtClean="0"/>
              <a:t> </a:t>
            </a:r>
            <a:r>
              <a:rPr lang="en-US" dirty="0" err="1" smtClean="0"/>
              <a:t>Gordons</a:t>
            </a:r>
            <a:r>
              <a:rPr lang="en-US" dirty="0" smtClean="0"/>
              <a:t> and other Scottish Incidences in the work of Ross Sinclair</a:t>
            </a:r>
            <a:endParaRPr lang="en-US" b="1" dirty="0">
              <a:solidFill>
                <a:srgbClr val="C40812"/>
              </a:solidFill>
              <a:latin typeface="Hypatia Sans Pro"/>
              <a:cs typeface="Hypatia Sans Pro"/>
            </a:endParaRPr>
          </a:p>
        </p:txBody>
      </p:sp>
      <p:sp>
        <p:nvSpPr>
          <p:cNvPr id="6" name="Rectangle 5"/>
          <p:cNvSpPr/>
          <p:nvPr/>
        </p:nvSpPr>
        <p:spPr>
          <a:xfrm>
            <a:off x="715628" y="4485232"/>
            <a:ext cx="3176162" cy="1569660"/>
          </a:xfrm>
          <a:prstGeom prst="rect">
            <a:avLst/>
          </a:prstGeom>
        </p:spPr>
        <p:txBody>
          <a:bodyPr wrap="square">
            <a:spAutoFit/>
          </a:bodyPr>
          <a:lstStyle/>
          <a:p>
            <a:r>
              <a:rPr lang="en-US" sz="1200" i="1" dirty="0" smtClean="0">
                <a:solidFill>
                  <a:srgbClr val="C40812"/>
                </a:solidFill>
                <a:latin typeface="Adobe Caslon Pro SmBd"/>
                <a:cs typeface="Adobe Caslon Pro SmBd"/>
              </a:rPr>
              <a:t>A book which reflects on a 3 month residency with 13 commissioned texts, including one by myself, discussing this project and many others of mine concerning ideas of contemporary national identity</a:t>
            </a:r>
          </a:p>
          <a:p>
            <a:r>
              <a:rPr lang="en-GB" sz="1200" dirty="0" smtClean="0"/>
              <a:t>R</a:t>
            </a:r>
            <a:r>
              <a:rPr lang="en-GB" sz="1200" b="1" dirty="0" smtClean="0"/>
              <a:t>oss Sinclair - We Love Real Life Scotland ; Art, History and Place, </a:t>
            </a:r>
            <a:r>
              <a:rPr lang="en-GB" sz="1200" dirty="0" smtClean="0"/>
              <a:t>Deveron Arts, Huntly. 184pp ISBN 978-1-907115-09-7 – published 2012</a:t>
            </a:r>
          </a:p>
          <a:p>
            <a:endParaRPr lang="en-US" sz="1200" i="1" dirty="0">
              <a:solidFill>
                <a:srgbClr val="C40812"/>
              </a:solidFill>
              <a:latin typeface="Adobe Caslon Pro SmBd"/>
              <a:cs typeface="Adobe Caslon Pro SmBd"/>
            </a:endParaRPr>
          </a:p>
        </p:txBody>
      </p:sp>
      <p:sp>
        <p:nvSpPr>
          <p:cNvPr id="7" name="Rectangle 6"/>
          <p:cNvSpPr/>
          <p:nvPr/>
        </p:nvSpPr>
        <p:spPr>
          <a:xfrm>
            <a:off x="715628" y="6076277"/>
            <a:ext cx="1878898" cy="461665"/>
          </a:xfrm>
          <a:prstGeom prst="rect">
            <a:avLst/>
          </a:prstGeom>
        </p:spPr>
        <p:txBody>
          <a:bodyPr wrap="square">
            <a:spAutoFit/>
          </a:bodyPr>
          <a:lstStyle/>
          <a:p>
            <a:r>
              <a:rPr lang="en-US" sz="1200" dirty="0" smtClean="0">
                <a:solidFill>
                  <a:schemeClr val="tx1">
                    <a:lumMod val="75000"/>
                    <a:lumOff val="25000"/>
                  </a:schemeClr>
                </a:solidFill>
                <a:latin typeface="Adobe Caslon Pro Bold"/>
                <a:cs typeface="Adobe Caslon Pro Bold"/>
              </a:rPr>
              <a:t>Submitted by Ross Sinclair</a:t>
            </a:r>
          </a:p>
          <a:p>
            <a:r>
              <a:rPr lang="en-US" sz="1200" dirty="0" smtClean="0">
                <a:solidFill>
                  <a:schemeClr val="tx1">
                    <a:lumMod val="75000"/>
                    <a:lumOff val="25000"/>
                  </a:schemeClr>
                </a:solidFill>
                <a:latin typeface="Adobe Caslon Pro"/>
                <a:cs typeface="Adobe Caslon Pro"/>
              </a:rPr>
              <a:t>Output No. 3</a:t>
            </a:r>
            <a:endParaRPr lang="en-US" sz="1200" dirty="0">
              <a:solidFill>
                <a:schemeClr val="tx1">
                  <a:lumMod val="75000"/>
                  <a:lumOff val="25000"/>
                </a:schemeClr>
              </a:solidFill>
              <a:latin typeface="Adobe Caslon Pro"/>
              <a:cs typeface="Adobe Caslon Pro"/>
            </a:endParaRPr>
          </a:p>
        </p:txBody>
      </p:sp>
      <p:pic>
        <p:nvPicPr>
          <p:cNvPr id="9" name="Picture 8" descr="IMG_0644.JPG"/>
          <p:cNvPicPr>
            <a:picLocks noChangeAspect="1"/>
          </p:cNvPicPr>
          <p:nvPr/>
        </p:nvPicPr>
        <p:blipFill>
          <a:blip r:embed="rId3"/>
          <a:stretch>
            <a:fillRect/>
          </a:stretch>
        </p:blipFill>
        <p:spPr>
          <a:xfrm>
            <a:off x="4352825" y="2482896"/>
            <a:ext cx="4791175" cy="359338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0" name="Picture 9" descr="S2.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395914"/>
            <a:ext cx="2892386" cy="5170647"/>
          </a:xfrm>
          <a:prstGeom prst="rect">
            <a:avLst/>
          </a:prstGeom>
        </p:spPr>
        <p:txBody>
          <a:bodyPr wrap="square">
            <a:spAutoFit/>
          </a:bodyPr>
          <a:lstStyle/>
          <a:p>
            <a:r>
              <a:rPr lang="en-US" sz="1100" dirty="0" smtClean="0"/>
              <a:t>I have submitted this as an 'artist monograph' book, but it </a:t>
            </a:r>
            <a:r>
              <a:rPr lang="en-US" sz="1100" dirty="0" err="1" smtClean="0"/>
              <a:t>Im</a:t>
            </a:r>
            <a:r>
              <a:rPr lang="en-US" sz="1100" dirty="0" smtClean="0"/>
              <a:t> not sure if this is the most appropriate category. The book documents the work from a 3 month residency with Deveron Arts in Huntly, Scotland in summer 2011, where I made multiple site-specific artworks exploring the models of art in social context including performance, talks, tours and events. The book is co-edited with the director of Deveron Arts and we have commissioned more that a dozen texts, from writers local, national and international, which discuss my own work, the context of the project and the longer history of works I have made which reflect of discussions around national identity, history and geography.</a:t>
            </a:r>
          </a:p>
          <a:p>
            <a:r>
              <a:rPr lang="en-US" sz="1100" dirty="0" smtClean="0"/>
              <a:t>The texts are contributed by</a:t>
            </a:r>
          </a:p>
          <a:p>
            <a:r>
              <a:rPr lang="en-US" sz="1100" dirty="0" smtClean="0"/>
              <a:t>Sinclair, Ross	</a:t>
            </a:r>
          </a:p>
          <a:p>
            <a:r>
              <a:rPr lang="en-US" sz="1100" dirty="0" smtClean="0"/>
              <a:t>Forbes, Anne		</a:t>
            </a:r>
          </a:p>
          <a:p>
            <a:r>
              <a:rPr lang="en-US" sz="1100" dirty="0" smtClean="0"/>
              <a:t>Gordon, Kim William		</a:t>
            </a:r>
          </a:p>
          <a:p>
            <a:r>
              <a:rPr lang="en-US" sz="1100" dirty="0" smtClean="0"/>
              <a:t>Zeiske, Claudia		</a:t>
            </a:r>
          </a:p>
          <a:p>
            <a:r>
              <a:rPr lang="en-US" sz="1100" dirty="0" smtClean="0"/>
              <a:t>Scott, Pat		</a:t>
            </a:r>
          </a:p>
          <a:p>
            <a:r>
              <a:rPr lang="en-US" sz="1100" dirty="0" err="1" smtClean="0"/>
              <a:t>Mullholland</a:t>
            </a:r>
            <a:r>
              <a:rPr lang="en-US" sz="1100" dirty="0" smtClean="0"/>
              <a:t>, Neil		</a:t>
            </a:r>
          </a:p>
          <a:p>
            <a:r>
              <a:rPr lang="en-US" sz="1100" dirty="0" smtClean="0"/>
              <a:t>Buchanan, </a:t>
            </a:r>
            <a:r>
              <a:rPr lang="en-US" sz="1100" dirty="0" err="1" smtClean="0"/>
              <a:t>Roddy</a:t>
            </a:r>
            <a:r>
              <a:rPr lang="en-US" sz="1100" dirty="0" smtClean="0"/>
              <a:t>		</a:t>
            </a:r>
          </a:p>
          <a:p>
            <a:r>
              <a:rPr lang="en-US" sz="1100" dirty="0" err="1" smtClean="0"/>
              <a:t>MCCrone</a:t>
            </a:r>
            <a:r>
              <a:rPr lang="en-US" sz="1100" dirty="0" smtClean="0"/>
              <a:t>, David		</a:t>
            </a:r>
          </a:p>
          <a:p>
            <a:r>
              <a:rPr lang="en-US" sz="1100" dirty="0" smtClean="0"/>
              <a:t>Richardson, Craig		</a:t>
            </a:r>
          </a:p>
          <a:p>
            <a:r>
              <a:rPr lang="en-US" sz="1100" dirty="0" smtClean="0"/>
              <a:t>McCaughey, Peter	</a:t>
            </a:r>
          </a:p>
          <a:p>
            <a:r>
              <a:rPr lang="en-US" sz="1100" dirty="0" err="1" smtClean="0"/>
              <a:t>Relyea</a:t>
            </a:r>
            <a:r>
              <a:rPr lang="en-US" sz="1100" dirty="0" smtClean="0"/>
              <a:t>, Lane B.		</a:t>
            </a:r>
          </a:p>
          <a:p>
            <a:r>
              <a:rPr lang="en-US" sz="1100" dirty="0" smtClean="0"/>
              <a:t>McKee, Francis		</a:t>
            </a:r>
          </a:p>
          <a:p>
            <a:r>
              <a:rPr lang="en-US" sz="1100" dirty="0" smtClean="0"/>
              <a:t>Scott, Patrick		</a:t>
            </a:r>
          </a:p>
          <a:p>
            <a:r>
              <a:rPr lang="en-US" sz="1100" dirty="0" smtClean="0"/>
              <a:t>  </a:t>
            </a:r>
            <a:endParaRPr lang="en-US" sz="1100" dirty="0">
              <a:latin typeface="Adobe Caslon Pro"/>
              <a:cs typeface="Adobe Caslon Pro"/>
            </a:endParaRPr>
          </a:p>
        </p:txBody>
      </p:sp>
      <p:sp>
        <p:nvSpPr>
          <p:cNvPr id="6" name="Rectangle 5"/>
          <p:cNvSpPr/>
          <p:nvPr/>
        </p:nvSpPr>
        <p:spPr>
          <a:xfrm>
            <a:off x="3392092" y="5580404"/>
            <a:ext cx="2397799" cy="230832"/>
          </a:xfrm>
          <a:prstGeom prst="rect">
            <a:avLst/>
          </a:prstGeom>
        </p:spPr>
        <p:txBody>
          <a:bodyPr wrap="square">
            <a:spAutoFit/>
          </a:bodyPr>
          <a:lstStyle/>
          <a:p>
            <a:r>
              <a:rPr lang="en-US" sz="900" i="1" dirty="0" smtClean="0">
                <a:solidFill>
                  <a:srgbClr val="FFFFFF"/>
                </a:solidFill>
                <a:latin typeface="Adobe Caslon Pro"/>
                <a:cs typeface="Adobe Caslon Pro"/>
              </a:rPr>
              <a:t>Real Life Huntly, The view from the Clashmach</a:t>
            </a:r>
            <a:endParaRPr lang="en-US" sz="900" i="1" dirty="0">
              <a:solidFill>
                <a:srgbClr val="FFFFFF"/>
              </a:solidFill>
              <a:latin typeface="Adobe Caslon Pro"/>
              <a:cs typeface="Adobe Caslon Pro"/>
            </a:endParaRPr>
          </a:p>
        </p:txBody>
      </p:sp>
      <p:sp>
        <p:nvSpPr>
          <p:cNvPr id="7" name="TextBox 6"/>
          <p:cNvSpPr txBox="1"/>
          <p:nvPr/>
        </p:nvSpPr>
        <p:spPr>
          <a:xfrm>
            <a:off x="5114004" y="1247168"/>
            <a:ext cx="3748351" cy="553998"/>
          </a:xfrm>
          <a:prstGeom prst="rect">
            <a:avLst/>
          </a:prstGeom>
          <a:noFill/>
        </p:spPr>
        <p:txBody>
          <a:bodyPr wrap="square" rtlCol="0">
            <a:spAutoFit/>
          </a:bodyPr>
          <a:lstStyle/>
          <a:p>
            <a:r>
              <a:rPr lang="en-US" sz="1000" dirty="0" smtClean="0"/>
              <a:t>Ross Sinclair : We love Real Life Scotland Art, History and Place, A Reader exploring the heritage of </a:t>
            </a:r>
            <a:r>
              <a:rPr lang="en-US" sz="1000" dirty="0" err="1" smtClean="0"/>
              <a:t>Huntly’s</a:t>
            </a:r>
            <a:r>
              <a:rPr lang="en-US" sz="1000" dirty="0" smtClean="0"/>
              <a:t> </a:t>
            </a:r>
            <a:r>
              <a:rPr lang="en-US" sz="1000" dirty="0" err="1" smtClean="0"/>
              <a:t>Gordons</a:t>
            </a:r>
            <a:r>
              <a:rPr lang="en-US" sz="1000" dirty="0" smtClean="0"/>
              <a:t> and other Scottish Incidences in the work of Ross Sinclair	</a:t>
            </a:r>
          </a:p>
        </p:txBody>
      </p:sp>
      <p:sp>
        <p:nvSpPr>
          <p:cNvPr id="8" name="TextBox 7"/>
          <p:cNvSpPr txBox="1"/>
          <p:nvPr/>
        </p:nvSpPr>
        <p:spPr>
          <a:xfrm>
            <a:off x="6158587" y="1930370"/>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3</a:t>
            </a:r>
            <a:endParaRPr lang="en-US" sz="1000" dirty="0">
              <a:latin typeface="Adobe Caslon Pro Bold Italic"/>
              <a:cs typeface="Adobe Caslon Pro Bold Italic"/>
            </a:endParaRPr>
          </a:p>
        </p:txBody>
      </p:sp>
      <p:sp>
        <p:nvSpPr>
          <p:cNvPr id="9" name="TextBox 8"/>
          <p:cNvSpPr txBox="1"/>
          <p:nvPr/>
        </p:nvSpPr>
        <p:spPr>
          <a:xfrm>
            <a:off x="6158587" y="2499801"/>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Ross Sinclair</a:t>
            </a:r>
            <a:endParaRPr lang="en-US" sz="1000" dirty="0">
              <a:latin typeface="Adobe Caslon Pro Bold Italic"/>
              <a:cs typeface="Adobe Caslon Pro Bold Italic"/>
            </a:endParaRPr>
          </a:p>
        </p:txBody>
      </p:sp>
      <p:pic>
        <p:nvPicPr>
          <p:cNvPr id="12" name="Picture 11" descr="pp12 IMG_4812GRLtrig.JPG"/>
          <p:cNvPicPr>
            <a:picLocks noChangeAspect="1"/>
          </p:cNvPicPr>
          <p:nvPr/>
        </p:nvPicPr>
        <p:blipFill>
          <a:blip r:embed="rId3"/>
          <a:stretch>
            <a:fillRect/>
          </a:stretch>
        </p:blipFill>
        <p:spPr>
          <a:xfrm>
            <a:off x="3443656" y="2499801"/>
            <a:ext cx="4620905" cy="308060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descr="S3.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874732"/>
            <a:ext cx="2892386" cy="2970043"/>
          </a:xfrm>
          <a:prstGeom prst="rect">
            <a:avLst/>
          </a:prstGeom>
        </p:spPr>
        <p:txBody>
          <a:bodyPr wrap="square">
            <a:spAutoFit/>
          </a:bodyPr>
          <a:lstStyle/>
          <a:p>
            <a:r>
              <a:rPr lang="en-US" sz="1100" dirty="0" smtClean="0"/>
              <a:t>This aim of this book is to discuss over the pages of a substantial publication,184 pages, a three month residency I undertook in summer 2011 This seeks to ask some questions about how artists address context and audience through the construction and dissemination of artworks, particularly in a social context, a place without an institutional cultural infrastructure. </a:t>
            </a:r>
          </a:p>
          <a:p>
            <a:r>
              <a:rPr lang="en-US" sz="1100" dirty="0" smtClean="0"/>
              <a:t>One of the research questions concerns the role of the contemporary artist in residence when embedded in a contemporary ‘non art’ community. How can art and artists address the context of history, through contemporary practice. How can the publication reflect this process and promote this enquiry, engaging and dialogic in the mind of the reader.</a:t>
            </a:r>
            <a:endParaRPr lang="en-US" sz="1100" dirty="0">
              <a:latin typeface="Adobe Caslon Pro"/>
              <a:cs typeface="Adobe Caslon Pro"/>
            </a:endParaRPr>
          </a:p>
        </p:txBody>
      </p:sp>
      <p:sp>
        <p:nvSpPr>
          <p:cNvPr id="7" name="Rectangle 6"/>
          <p:cNvSpPr/>
          <p:nvPr/>
        </p:nvSpPr>
        <p:spPr>
          <a:xfrm>
            <a:off x="358326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Announcement for one of the events which punctuated the 3 month residency</a:t>
            </a:r>
            <a:endParaRPr lang="en-US" sz="900" i="1" dirty="0">
              <a:solidFill>
                <a:srgbClr val="FFFFFF"/>
              </a:solidFill>
              <a:latin typeface="Adobe Caslon Pro"/>
              <a:cs typeface="Adobe Caslon Pro"/>
            </a:endParaRPr>
          </a:p>
        </p:txBody>
      </p:sp>
      <p:pic>
        <p:nvPicPr>
          <p:cNvPr id="8" name="Picture 7" descr="Ross_Sinclair__Real_Life_Gordons_of_Huntly1.jpg"/>
          <p:cNvPicPr>
            <a:picLocks noChangeAspect="1"/>
          </p:cNvPicPr>
          <p:nvPr/>
        </p:nvPicPr>
        <p:blipFill>
          <a:blip r:embed="rId3"/>
          <a:stretch>
            <a:fillRect/>
          </a:stretch>
        </p:blipFill>
        <p:spPr>
          <a:xfrm>
            <a:off x="4313154" y="1670024"/>
            <a:ext cx="3960878" cy="352956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4.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874732"/>
            <a:ext cx="2892386" cy="4324261"/>
          </a:xfrm>
          <a:prstGeom prst="rect">
            <a:avLst/>
          </a:prstGeom>
        </p:spPr>
        <p:txBody>
          <a:bodyPr wrap="square">
            <a:spAutoFit/>
          </a:bodyPr>
          <a:lstStyle/>
          <a:p>
            <a:r>
              <a:rPr lang="en-US" sz="1100" dirty="0" smtClean="0"/>
              <a:t>The material for the publication, and the ideas for it, were gathered during a three month ‘artist in residence’ where I explored and documented many ideas of context and engagement, history and geography through the construction and dissemination of artworks including, paintings, performance, music, ‘events’ lectures, artist talks, film screenings, visits to museum, tours, interview, and discussion, all made specifically in relation to the population of the town of Huntly, </a:t>
            </a:r>
            <a:r>
              <a:rPr lang="en-US" sz="1100" dirty="0" err="1" smtClean="0"/>
              <a:t>Aberdeenshire</a:t>
            </a:r>
            <a:r>
              <a:rPr lang="en-US" sz="1100" dirty="0" smtClean="0"/>
              <a:t>, Scotland. The book aims to discuss and describe the process of this residency and forms part of a contemporary debate about the role of the artist and artwork in relation to new audiences within the paradigm of ‘Relational Aesthetics”. It contains 13 commissioned texts from writers local, national and international, including one written by myself interrogating the process on the various aspects of context in relation to my project and my own practice.</a:t>
            </a:r>
          </a:p>
          <a:p>
            <a:r>
              <a:rPr lang="en-US" sz="1100" dirty="0" err="1" smtClean="0"/>
              <a:t>Ive</a:t>
            </a:r>
            <a:r>
              <a:rPr lang="en-US" sz="1100" dirty="0" smtClean="0"/>
              <a:t> included it here to give a fuller picture of the research questions but please refer to the book itself for the full story. </a:t>
            </a:r>
            <a:endParaRPr lang="en-US" sz="1100" dirty="0">
              <a:latin typeface="Adobe Caslon Pro"/>
              <a:cs typeface="Adobe Caslon Pro"/>
            </a:endParaRPr>
          </a:p>
        </p:txBody>
      </p:sp>
      <p:sp>
        <p:nvSpPr>
          <p:cNvPr id="7" name="Rectangle 6"/>
          <p:cNvSpPr/>
          <p:nvPr/>
        </p:nvSpPr>
        <p:spPr>
          <a:xfrm>
            <a:off x="6464559" y="5094154"/>
            <a:ext cx="2397799" cy="507832"/>
          </a:xfrm>
          <a:prstGeom prst="rect">
            <a:avLst/>
          </a:prstGeom>
        </p:spPr>
        <p:txBody>
          <a:bodyPr wrap="square">
            <a:spAutoFit/>
          </a:bodyPr>
          <a:lstStyle/>
          <a:p>
            <a:r>
              <a:rPr lang="en-US" sz="900" i="1" dirty="0" smtClean="0">
                <a:solidFill>
                  <a:srgbClr val="FFFFFF"/>
                </a:solidFill>
                <a:latin typeface="Adobe Caslon Pro"/>
                <a:cs typeface="Adobe Caslon Pro"/>
              </a:rPr>
              <a:t>Images from a few of the many events which took place over the 3 month residency, discussed in the book</a:t>
            </a:r>
            <a:endParaRPr lang="en-US" sz="900" i="1" dirty="0">
              <a:solidFill>
                <a:srgbClr val="FFFFFF"/>
              </a:solidFill>
              <a:latin typeface="Adobe Caslon Pro"/>
              <a:cs typeface="Adobe Caslon Pro"/>
            </a:endParaRPr>
          </a:p>
        </p:txBody>
      </p:sp>
      <p:pic>
        <p:nvPicPr>
          <p:cNvPr id="9" name="Picture 8" descr="pp5 -intro museum IMG_7341.JPG"/>
          <p:cNvPicPr>
            <a:picLocks noChangeAspect="1"/>
          </p:cNvPicPr>
          <p:nvPr/>
        </p:nvPicPr>
        <p:blipFill>
          <a:blip r:embed="rId3"/>
          <a:stretch>
            <a:fillRect/>
          </a:stretch>
        </p:blipFill>
        <p:spPr>
          <a:xfrm>
            <a:off x="3558065" y="1254848"/>
            <a:ext cx="2730207" cy="1820138"/>
          </a:xfrm>
          <a:prstGeom prst="rect">
            <a:avLst/>
          </a:prstGeom>
        </p:spPr>
      </p:pic>
      <p:pic>
        <p:nvPicPr>
          <p:cNvPr id="10" name="Picture 9" descr="pp16 -warmemleft IMG_7420.JPG"/>
          <p:cNvPicPr>
            <a:picLocks noChangeAspect="1"/>
          </p:cNvPicPr>
          <p:nvPr/>
        </p:nvPicPr>
        <p:blipFill>
          <a:blip r:embed="rId4"/>
          <a:stretch>
            <a:fillRect/>
          </a:stretch>
        </p:blipFill>
        <p:spPr>
          <a:xfrm>
            <a:off x="3558065" y="3292229"/>
            <a:ext cx="2837300" cy="1891533"/>
          </a:xfrm>
          <a:prstGeom prst="rect">
            <a:avLst/>
          </a:prstGeom>
        </p:spPr>
      </p:pic>
      <p:pic>
        <p:nvPicPr>
          <p:cNvPr id="11" name="Picture 10" descr="pp83 IMG_6116.JPG"/>
          <p:cNvPicPr>
            <a:picLocks noChangeAspect="1"/>
          </p:cNvPicPr>
          <p:nvPr/>
        </p:nvPicPr>
        <p:blipFill>
          <a:blip r:embed="rId5"/>
          <a:stretch>
            <a:fillRect/>
          </a:stretch>
        </p:blipFill>
        <p:spPr>
          <a:xfrm rot="16200000">
            <a:off x="5860153" y="1957714"/>
            <a:ext cx="3763727" cy="250915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308900" y="320374"/>
            <a:ext cx="8500459" cy="7078863"/>
          </a:xfrm>
          <a:prstGeom prst="rect">
            <a:avLst/>
          </a:prstGeom>
          <a:noFill/>
        </p:spPr>
        <p:txBody>
          <a:bodyPr wrap="square" rtlCol="0">
            <a:spAutoFit/>
          </a:bodyPr>
          <a:lstStyle/>
          <a:p>
            <a:r>
              <a:rPr lang="en-GB" sz="1100" b="1" dirty="0" smtClean="0"/>
              <a:t>Ross Sinclair : WHERE ARE WE? </a:t>
            </a:r>
            <a:endParaRPr lang="en-GB" sz="1100" dirty="0" smtClean="0"/>
          </a:p>
          <a:p>
            <a:r>
              <a:rPr lang="en-GB" sz="1100" dirty="0" smtClean="0"/>
              <a:t> </a:t>
            </a:r>
          </a:p>
          <a:p>
            <a:r>
              <a:rPr lang="en-GB" sz="1100" dirty="0" smtClean="0"/>
              <a:t>A Reflection on a Journey with The Real Life Gordon’s of Huntly</a:t>
            </a:r>
          </a:p>
          <a:p>
            <a:r>
              <a:rPr lang="en-GB" sz="1100" b="1" dirty="0" smtClean="0"/>
              <a:t> </a:t>
            </a:r>
            <a:endParaRPr lang="en-GB" sz="1100" dirty="0" smtClean="0"/>
          </a:p>
          <a:p>
            <a:r>
              <a:rPr lang="en-US" sz="1100" b="1" dirty="0" smtClean="0"/>
              <a:t>Summer 2011, Huntly</a:t>
            </a:r>
            <a:endParaRPr lang="en-GB" sz="1100" dirty="0" smtClean="0"/>
          </a:p>
          <a:p>
            <a:r>
              <a:rPr lang="en-US" sz="1100" dirty="0" smtClean="0"/>
              <a:t>The Real Life Artist in residence is currently residing in the Old Road house, working in the empty shop in Bogie St. and will soon move to the closed down museum of this very particular town of Huntly, embedded in this northern community working with the very particular organisation Deveron Arts.</a:t>
            </a:r>
            <a:endParaRPr lang="en-GB" sz="1100" dirty="0" smtClean="0"/>
          </a:p>
          <a:p>
            <a:r>
              <a:rPr lang="en-US" sz="1100" dirty="0" smtClean="0"/>
              <a:t>But how did I get here - and what could that mean?  </a:t>
            </a:r>
            <a:r>
              <a:rPr lang="en-GB" sz="1100" dirty="0" smtClean="0"/>
              <a:t>A couple of years ago, Claudia Zeiske asks if I would like to come to Huntly to do a residency. I know about Deveron Arts, I am interested in context, passionately interested in the audience, in what ART looks like when you add people. I had worked with Claudia years before, on the </a:t>
            </a:r>
            <a:r>
              <a:rPr lang="en-GB" sz="1100" dirty="0" err="1" smtClean="0"/>
              <a:t>Glenfiddich</a:t>
            </a:r>
            <a:r>
              <a:rPr lang="en-GB" sz="1100" dirty="0" smtClean="0"/>
              <a:t> residency. So, I say yes. Some time later she says there is a summer slot coming up the following year, which suits me with my other work/family commitments. But she says because of the way the money supports the residency there has to be a theme. </a:t>
            </a:r>
          </a:p>
          <a:p>
            <a:r>
              <a:rPr lang="en-GB" sz="1100" dirty="0" smtClean="0"/>
              <a:t>Stop - A theme I think, a theme, I’ve never been given a theme, I don’t need a theme. My autonomy and individuality as an artist is surely my theme, my particular and unique voice which is constructed from my experience of the world and the history of art and culture and then feeds back into it the world, offering insight and dialogue and humanity : that’s my theme. My 25 years of art practice, hundreds of exhibitions - catalogues, Real Life monographs, (Real Life Mono-</a:t>
            </a:r>
            <a:r>
              <a:rPr lang="en-GB" sz="1100" i="1" dirty="0" err="1" smtClean="0"/>
              <a:t>logues</a:t>
            </a:r>
            <a:r>
              <a:rPr lang="en-GB" sz="1100" dirty="0" smtClean="0"/>
              <a:t> maybe) But these are my themes. They are mine  - Aren’t they?</a:t>
            </a:r>
          </a:p>
          <a:p>
            <a:r>
              <a:rPr lang="en-GB" sz="1100" dirty="0" smtClean="0"/>
              <a:t>But now my theme, for 3 months if I choose to accept it, is the story of the Clan/Family/ House of Gordon in Huntly, or maybe in History, or in the imagination, or in collective memory perhaps, or in Scotland – or in the world - that’s up to me. My job is the </a:t>
            </a:r>
            <a:r>
              <a:rPr lang="en-GB" sz="1100" dirty="0" err="1" smtClean="0"/>
              <a:t>Gordons</a:t>
            </a:r>
            <a:r>
              <a:rPr lang="en-GB" sz="1100" dirty="0" smtClean="0"/>
              <a:t> in Huntly. However I want to cut it, any which way I want to look at it…</a:t>
            </a:r>
            <a:r>
              <a:rPr lang="en-GB" sz="1100" dirty="0" err="1" smtClean="0"/>
              <a:t>mmm</a:t>
            </a:r>
            <a:r>
              <a:rPr lang="en-GB" sz="1100" dirty="0" smtClean="0"/>
              <a:t> ok lets think about it.</a:t>
            </a:r>
          </a:p>
          <a:p>
            <a:r>
              <a:rPr lang="en-GB" sz="1100" dirty="0" smtClean="0"/>
              <a:t> So I spend some time before I come to Huntly working up and proposing a couple of defined projects specifically in relation to the context. They are politely but firmly rebuffed by Deveron Arts. This was an unusual experience for me, particularly as I thought they were good projects. Usually, as an artist, the organisations/institutions who invite you to work with them want to try to utilise what you propose, develop your project, realise your vision. But D/A wanted me to think about how ‘</a:t>
            </a:r>
            <a:r>
              <a:rPr lang="en-GB" sz="1100" i="1" dirty="0" smtClean="0"/>
              <a:t>my vision’ </a:t>
            </a:r>
            <a:r>
              <a:rPr lang="en-GB" sz="1100" dirty="0" smtClean="0"/>
              <a:t>would be refracted and re-focussed through the collective lens of the people of Huntly. Interesting.</a:t>
            </a:r>
          </a:p>
          <a:p>
            <a:r>
              <a:rPr lang="en-GB" sz="1100" dirty="0" smtClean="0"/>
              <a:t>Can I make this residency work? It seems so random at first, the theme,  this place, this story  - is it real? But the more I think about it the more I believe this story could weave in and through lots of works I’ve made in the past which reflect on notions and history and politics and people of a small damp northern European nation. </a:t>
            </a:r>
            <a:r>
              <a:rPr lang="en-GB" sz="1100" i="1" dirty="0" smtClean="0"/>
              <a:t>Capital of Culture/Culture of Capital,</a:t>
            </a:r>
            <a:r>
              <a:rPr lang="en-GB" sz="1100" dirty="0" smtClean="0"/>
              <a:t> </a:t>
            </a:r>
            <a:r>
              <a:rPr lang="en-GB" sz="1100" i="1" dirty="0" smtClean="0"/>
              <a:t>We Love Real Life Scotland, Real Life Rocky Mountain, A Dream of the Hamnavoe Free State, Journey to the Edge of the World – The New Republic of St Kilda, The Real Life Rock Opera,  Sinclair vs. Landseer, </a:t>
            </a:r>
            <a:r>
              <a:rPr lang="en-GB" sz="1100" dirty="0" smtClean="0"/>
              <a:t>and many more peppered throughout 20 years of work. Maybe that’s an angle.</a:t>
            </a:r>
          </a:p>
          <a:p>
            <a:r>
              <a:rPr lang="en-GB" sz="1100" dirty="0" smtClean="0"/>
              <a:t>By now I’m thinking, well, why shouldn’t I have a theme – it’s a new challenge, new ways of thinking, quick on your feet, get on with it.  A fresh start - no gallery, no baggage, no infrastructure, just the audience, the people – the conversation, the dialogue. A simple contract. Can I make it mine? </a:t>
            </a:r>
            <a:r>
              <a:rPr lang="en-US" sz="1100" dirty="0" smtClean="0"/>
              <a:t>This is the first time ever I have ever been approached to work with a theme, how will this work? But all the time the idea is growing - how this plugs into an idea of the specifics of History and Geography explored through my practice.  For me, the story of this family in this one discrete location itself is almost literally incredible, particularly in how it weaves through the history of Scotland itself. From the beginnings through the Norman Conquest, this Family Gordon’s wending their way North ending up in The Borders, guarding the English border for Bruce and before for Wallace, being then granted the lucrative lands up here in Huntly by Robert the Bruce after they supported him at the Battle of Bannockburn, while the previous Lord changed sides to the English at the last minute, shifting allegiances . </a:t>
            </a:r>
            <a:endParaRPr lang="en-GB" sz="1100" dirty="0" smtClean="0"/>
          </a:p>
          <a:p>
            <a:r>
              <a:rPr lang="en-US" dirty="0" smtClean="0"/>
              <a:t> </a:t>
            </a:r>
            <a:endParaRPr lang="en-GB" dirty="0" smtClean="0"/>
          </a:p>
          <a:p>
            <a:r>
              <a:rPr lang="en-US" dirty="0" smtClean="0"/>
              <a:t> </a:t>
            </a:r>
            <a:endParaRPr lang="en-GB" dirty="0" smtClean="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194492" y="263164"/>
            <a:ext cx="8786478" cy="6017034"/>
          </a:xfrm>
          <a:prstGeom prst="rect">
            <a:avLst/>
          </a:prstGeom>
          <a:noFill/>
        </p:spPr>
        <p:txBody>
          <a:bodyPr wrap="square" rtlCol="0">
            <a:spAutoFit/>
          </a:bodyPr>
          <a:lstStyle/>
          <a:p>
            <a:r>
              <a:rPr lang="en-US" sz="1100" dirty="0" smtClean="0"/>
              <a:t>What a story. You couldn’t make it up. Or could you?</a:t>
            </a:r>
            <a:endParaRPr lang="en-GB" sz="1100" dirty="0" smtClean="0"/>
          </a:p>
          <a:p>
            <a:r>
              <a:rPr lang="en-US" sz="1100" dirty="0" smtClean="0"/>
              <a:t>But how can this story turn into art? I’m interested in the attempt to engage an audience - to start to unravel or explore what it means to be somebody – anybody - an individual who lives in a small country like Scotland, or a place like Huntly in the heart of this small damp northern country.  Some of the related projects I’ve made before have not always been exclusively Scotland-identified, but have been more about the identity of a small country which has been politically and economically overshadowed by a more powerful neighbor and has perhaps had long spells of being an autonomous national state, but subsequently from a socio economic international point of view has been subsumed by a greater nation state. Are you with me? A Gordon for me? You could be from anywhere but if you’re here now then you’re a Scot as far as I can see, a component part —but then again this could be true of any place or ‘no-</a:t>
            </a:r>
            <a:r>
              <a:rPr lang="en-US" sz="1100" dirty="0" err="1" smtClean="0"/>
              <a:t>place’(utopia</a:t>
            </a:r>
            <a:r>
              <a:rPr lang="en-US" sz="1100" dirty="0" smtClean="0"/>
              <a:t>). Look at anywhere in central Europe, Scandinavia - Scotland is just one of many examples, but it retains its own unique story.  Maybe that’s true for the </a:t>
            </a:r>
            <a:r>
              <a:rPr lang="en-US" sz="1100" dirty="0" err="1" smtClean="0"/>
              <a:t>Gordons</a:t>
            </a:r>
            <a:r>
              <a:rPr lang="en-US" sz="1100" dirty="0" smtClean="0"/>
              <a:t> too, as it was in the past, you changed your name and pledged allegiance to the Earls for a “Bow </a:t>
            </a:r>
            <a:r>
              <a:rPr lang="en-US" sz="1100" dirty="0" err="1" smtClean="0"/>
              <a:t>o</a:t>
            </a:r>
            <a:r>
              <a:rPr lang="en-US" sz="1100" dirty="0" smtClean="0"/>
              <a:t>’ Meal”. In the story of the </a:t>
            </a:r>
            <a:r>
              <a:rPr lang="en-US" sz="1100" dirty="0" err="1" smtClean="0"/>
              <a:t>Gordons</a:t>
            </a:r>
            <a:r>
              <a:rPr lang="en-US" sz="1100" dirty="0" smtClean="0"/>
              <a:t> of Huntly we have the whole complicated and contradictory paradigm of Scottish History mirrored in glorious microcosm.</a:t>
            </a:r>
            <a:endParaRPr lang="en-GB" sz="1100" dirty="0" smtClean="0"/>
          </a:p>
          <a:p>
            <a:r>
              <a:rPr lang="en-US" sz="1100" dirty="0" smtClean="0"/>
              <a:t>At its core, Scotland is endlessly interesting because the accumulated image of Scotland, which has slowly come into focus over the past 300 years, is essentially fictional. Of course it’s made up of a large part of Walter Scott, from Queen Victoria coming back to Scotland (with Edwin Landseer doing the visuals), Ossian, the fashionably fictional poet of Scots folklore which of course was exposed as a beautiful scam “translated” by James </a:t>
            </a:r>
            <a:r>
              <a:rPr lang="en-US" sz="1100" dirty="0" err="1" smtClean="0"/>
              <a:t>Macphearson</a:t>
            </a:r>
            <a:r>
              <a:rPr lang="en-US" sz="1100" dirty="0" smtClean="0"/>
              <a:t>. And yes, all these things are related to historical facts, but this re-imagining of the culture, the mythology, the identity if you like - becomes reified after the last political force of the nation has faded, made impotent after Culloden - Bonnie Prince Charlie and the Stewart line disappear back to Europe and by then it’s all over. So the tartans and Clans are proscribed, then in 1822 Walter Scott stage-manages George the Fourth’s trip to Edinburgh where he supposedly invents the short kilt etc. And it all kicks off again. Then Victoria follows twenty years after that, along with her </a:t>
            </a:r>
            <a:r>
              <a:rPr lang="en-US" sz="1100" dirty="0" err="1" smtClean="0"/>
              <a:t>Balmorality</a:t>
            </a:r>
            <a:r>
              <a:rPr lang="en-US" sz="1100" dirty="0" smtClean="0"/>
              <a:t> - or should that be </a:t>
            </a:r>
            <a:r>
              <a:rPr lang="en-US" sz="1100" dirty="0" err="1" smtClean="0"/>
              <a:t>Balamory-Ality</a:t>
            </a:r>
            <a:r>
              <a:rPr lang="en-US" sz="1100" dirty="0" smtClean="0"/>
              <a:t>? Next stop Harry Lauder and Brigadoon. But it’s all a fiction – isn’t it? Is it? Then why do we love it so much?  Uniquely in the world, the </a:t>
            </a:r>
            <a:r>
              <a:rPr lang="en-US" sz="1100" i="1" dirty="0" smtClean="0"/>
              <a:t>given</a:t>
            </a:r>
            <a:r>
              <a:rPr lang="en-US" sz="1100" dirty="0" smtClean="0"/>
              <a:t> image of Scotland comes from art, poetry, and literature, and because we’re still at the moment part of the United Kingdom we have a latitude to make it whatever we want as it doesn’t really exist in the first place. That’s got to be exciting. Maybe that’s really the biggest issue surrounding Scottish Independence – to advance towards this goal intellectually perhaps we have to find a way to knock our famously mythologized history out of focus – in order to ultimately make this </a:t>
            </a:r>
            <a:r>
              <a:rPr lang="en-US" sz="1100" i="1" dirty="0" smtClean="0"/>
              <a:t> </a:t>
            </a:r>
            <a:r>
              <a:rPr lang="en-US" sz="1100" dirty="0" smtClean="0"/>
              <a:t>country a </a:t>
            </a:r>
            <a:r>
              <a:rPr lang="en-US" sz="1100" i="1" dirty="0" smtClean="0"/>
              <a:t>Real Life</a:t>
            </a:r>
            <a:r>
              <a:rPr lang="en-US" sz="1100" dirty="0" smtClean="0"/>
              <a:t> Proposition? Maybe we can’t have our cake and eat it?</a:t>
            </a:r>
            <a:endParaRPr lang="en-GB" sz="1100" dirty="0" smtClean="0"/>
          </a:p>
          <a:p>
            <a:r>
              <a:rPr lang="en-GB" sz="1100" dirty="0" smtClean="0"/>
              <a:t>So I spend a few weeks making portrait paintings of the historic lineage of the Gordon’s in Huntly, from the Lords to the Earls through to the Marquis’ to the Dukes etc, etc. thinking about the history, devouring the books, the dates, the names, the honours, the hierarchy. It seems like a good way to start a dialogue. I’m working in the empty shop on Bogie St. people pop in and visit. Later I move to the closed down museum. Making objects, tools, something to get the conversation started – a way to engage folk. I put some paintings on a pole and carry the pictures up the Clashmach on sunny summer days – to give the old nobility a great view of the town they so carefully laid out and modernised two-hundred years previously. I walk round the town with them. The Square, the Shortbread factory, the town, the country – talk to the people – everyone is interested - what do they think art could be?</a:t>
            </a:r>
          </a:p>
          <a:p>
            <a:r>
              <a:rPr lang="en-GB" sz="1100" b="1" dirty="0" smtClean="0"/>
              <a:t>But DEVERON ARTS says - The Town is the Venue</a:t>
            </a:r>
            <a:endParaRPr lang="en-GB" sz="1100" dirty="0" smtClean="0"/>
          </a:p>
          <a:p>
            <a:r>
              <a:rPr lang="en-GB" sz="1100" dirty="0" smtClean="0"/>
              <a:t>So now I’m in living in Huntly working with Deveron Arts who are committed to a socially engaged art practice. But when I’m out and about making my socially engaged art the citizens of Huntly still say to me, </a:t>
            </a:r>
            <a:r>
              <a:rPr lang="en-GB" sz="1100" i="1" dirty="0" smtClean="0"/>
              <a:t>“What’s this for then?”</a:t>
            </a:r>
            <a:r>
              <a:rPr lang="en-GB" sz="1100" dirty="0" smtClean="0"/>
              <a:t> And I can reel off the aspirations for the project, ‘what I’m trying to do with it’, but at the same time I sometimes wonder. But I’m also imagining a place where Art didn’t exist. Perhaps </a:t>
            </a:r>
            <a:r>
              <a:rPr lang="en-GB" sz="1100" i="1" dirty="0" smtClean="0"/>
              <a:t>observing</a:t>
            </a:r>
            <a:r>
              <a:rPr lang="en-GB" sz="1100" dirty="0" smtClean="0"/>
              <a:t> a place where art doesn’t exist, at least not in the way we usually discuss it. That’s why this is fertile ground. </a:t>
            </a:r>
            <a:r>
              <a:rPr lang="en-GB" sz="1100" i="1" dirty="0" smtClean="0"/>
              <a:t>Where’s the gap that exists in the market of our imaginations today that necessitates something called art to fill it?</a:t>
            </a:r>
            <a:endParaRPr lang="en-GB" sz="1100" dirty="0" smtClean="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217374" y="228838"/>
            <a:ext cx="8763596" cy="6355588"/>
          </a:xfrm>
          <a:prstGeom prst="rect">
            <a:avLst/>
          </a:prstGeom>
          <a:noFill/>
        </p:spPr>
        <p:txBody>
          <a:bodyPr wrap="square" rtlCol="0">
            <a:spAutoFit/>
          </a:bodyPr>
          <a:lstStyle/>
          <a:p>
            <a:r>
              <a:rPr lang="en-GB" sz="1100" dirty="0" smtClean="0"/>
              <a:t>And what If ART had never been invented? How would you punt it on Dragons den as a new idea? What would be the USP of an art invented in the 21</a:t>
            </a:r>
            <a:r>
              <a:rPr lang="en-GB" sz="1100" baseline="30000" dirty="0" smtClean="0"/>
              <a:t>st</a:t>
            </a:r>
            <a:r>
              <a:rPr lang="en-GB" sz="1100" dirty="0" smtClean="0"/>
              <a:t>century? – No cave paintings – no high church – no renaissance – no patronage – no modernism – no post-modernism and certainly no situation we’ve become accustomed to in the recent decades at the end of this vertical, hierarchical, linear history when post-historical art has been flooding out sideways from the plundered corpse of modernism  – all of culture floating around like little islands on non conformity on ever expanding oceans of uncertainty.</a:t>
            </a:r>
          </a:p>
          <a:p>
            <a:r>
              <a:rPr lang="en-GB" sz="1100" dirty="0" smtClean="0"/>
              <a:t>So what then are the aims and objectives of the artist today? What does he or she think about in the studio? Who are the audience in the imagination of the artist? In the minds eye? Maybe there isn’t one – maybe there shouldn’t be one - Is it art for arts sake? A dialogue with itself, a feedback loop, a specialist interest, like stamp collecting or bird watching.  Autonomous. A thing of rare beauty.  An evocation of the sublime? It makes me despair about all the things we say about art,</a:t>
            </a:r>
            <a:r>
              <a:rPr lang="en-GB" sz="1100" i="1" dirty="0" smtClean="0"/>
              <a:t> “asking the viewer to think about things in a different way”</a:t>
            </a:r>
            <a:r>
              <a:rPr lang="en-GB" sz="1100" dirty="0" smtClean="0"/>
              <a:t> – </a:t>
            </a:r>
            <a:r>
              <a:rPr lang="en-GB" sz="1100" i="1" dirty="0" smtClean="0"/>
              <a:t>“holding up a mirror to society “</a:t>
            </a:r>
            <a:r>
              <a:rPr lang="en-GB" sz="1100" dirty="0" smtClean="0"/>
              <a:t> – </a:t>
            </a:r>
            <a:r>
              <a:rPr lang="en-GB" sz="1100" i="1" dirty="0" smtClean="0"/>
              <a:t>“creating a window to see a view of something, not as it is but as it could be”</a:t>
            </a:r>
            <a:r>
              <a:rPr lang="en-GB" sz="1100" dirty="0" smtClean="0"/>
              <a:t>, etc. What do these words mean to people in the everyday? What could they mean when you’re walking down the street, and you come across me parading round the square outside the Museum in Huntly with a painting of Robert the Bruce, (who gifted Huntly to the </a:t>
            </a:r>
            <a:r>
              <a:rPr lang="en-GB" sz="1100" dirty="0" err="1" smtClean="0"/>
              <a:t>Gordons</a:t>
            </a:r>
            <a:r>
              <a:rPr lang="en-GB" sz="1100" dirty="0" smtClean="0"/>
              <a:t> in 1318) attached to a pole, strutting around as if I were protesting about something. Dressed only in shorts with a tattoo that reads ‘</a:t>
            </a:r>
            <a:r>
              <a:rPr lang="en-GB" sz="1100" i="1" dirty="0" smtClean="0"/>
              <a:t>Real Life’</a:t>
            </a:r>
            <a:r>
              <a:rPr lang="en-GB" sz="1100" dirty="0" smtClean="0"/>
              <a:t> indelibly inked on my </a:t>
            </a:r>
            <a:r>
              <a:rPr lang="en-GB" sz="1100" dirty="0" err="1" smtClean="0"/>
              <a:t>back(serving</a:t>
            </a:r>
            <a:r>
              <a:rPr lang="en-GB" sz="1100" dirty="0" smtClean="0"/>
              <a:t> you, the public, since 1994) But protesting against what?  - </a:t>
            </a:r>
            <a:r>
              <a:rPr lang="en-GB" sz="1100" i="1" dirty="0" err="1" smtClean="0"/>
              <a:t>Whaddya</a:t>
            </a:r>
            <a:r>
              <a:rPr lang="en-GB" sz="1100" i="1" dirty="0" smtClean="0"/>
              <a:t> Got?</a:t>
            </a:r>
            <a:r>
              <a:rPr lang="en-GB" sz="1100" dirty="0" smtClean="0"/>
              <a:t> Maybe that’s part of what I’ve been trying to find out – what do the people of Huntly think </a:t>
            </a:r>
            <a:r>
              <a:rPr lang="en-GB" sz="1100" i="1" dirty="0" smtClean="0"/>
              <a:t>their</a:t>
            </a:r>
            <a:r>
              <a:rPr lang="en-GB" sz="1100" dirty="0" smtClean="0"/>
              <a:t> history is – what could art fit into this? So I try to talk to them, tell them about the project, undermine their scepticism  - usually it works – a bit of human connection… Think of it as </a:t>
            </a:r>
            <a:r>
              <a:rPr lang="en-GB" sz="1100" i="1" dirty="0" smtClean="0"/>
              <a:t>Field-work</a:t>
            </a:r>
            <a:r>
              <a:rPr lang="en-GB" sz="1100" dirty="0" smtClean="0"/>
              <a:t>.</a:t>
            </a:r>
          </a:p>
          <a:p>
            <a:r>
              <a:rPr lang="en-US" sz="1100" dirty="0" smtClean="0"/>
              <a:t>Then I begin to wonder. Are the citizens of Huntly socially engaging with my socially engaged art practice? That’s quite a complex exchange.</a:t>
            </a:r>
            <a:endParaRPr lang="en-GB" sz="1100" dirty="0" smtClean="0"/>
          </a:p>
          <a:p>
            <a:r>
              <a:rPr lang="en-GB" sz="1100" dirty="0" smtClean="0"/>
              <a:t>But the audience, the public, the participants, the citizens of Huntly in this case  -what do they get from this exchange? Entertainment? Distraction? Affirmation of what they thought already - are we simply singing to the choir – preaching to the converted? Or is a simple provocation enough? </a:t>
            </a:r>
            <a:r>
              <a:rPr lang="en-GB" sz="1100" i="1" dirty="0" smtClean="0"/>
              <a:t>An exhortation to think again, to reconsider one’s preconceptions about ones attitude to life?</a:t>
            </a:r>
            <a:r>
              <a:rPr lang="en-GB" sz="1100" dirty="0" smtClean="0"/>
              <a:t> The old art talk. Or can we hold up a new paradigm of relational aesthetics where the audience truly are part of the artwork. They make it. They realise it. They ARE it. Could that be where art is hiding today?</a:t>
            </a:r>
          </a:p>
          <a:p>
            <a:r>
              <a:rPr lang="en-GB" sz="1100" dirty="0" smtClean="0"/>
              <a:t>But who are this audience? Who are this Scottish public? And what about now, after the event? </a:t>
            </a:r>
            <a:r>
              <a:rPr lang="en-US" sz="1100" dirty="0" smtClean="0"/>
              <a:t>Are you, the reader, now the audience of this work, a few steps removed- another layer of participants in the process? </a:t>
            </a:r>
            <a:endParaRPr lang="en-GB" sz="1100" dirty="0" smtClean="0"/>
          </a:p>
          <a:p>
            <a:r>
              <a:rPr lang="en-GB" sz="1100" dirty="0" smtClean="0"/>
              <a:t>DEVERON ARTS told me they want participants, not audience. </a:t>
            </a:r>
          </a:p>
          <a:p>
            <a:r>
              <a:rPr lang="en-GB" sz="1100" dirty="0" smtClean="0"/>
              <a:t>2 examples of the works in Huntly -  </a:t>
            </a:r>
          </a:p>
          <a:p>
            <a:r>
              <a:rPr lang="en-US" sz="1100" dirty="0" smtClean="0"/>
              <a:t>OK so I wanted to explore the situation of the </a:t>
            </a:r>
            <a:r>
              <a:rPr lang="en-US" sz="1100" dirty="0" err="1" smtClean="0"/>
              <a:t>Gordons</a:t>
            </a:r>
            <a:r>
              <a:rPr lang="en-US" sz="1100" dirty="0" smtClean="0"/>
              <a:t> in Huntly today -  600 years of Gordon History, all those generations.  What does it mean now, today? We hosted an event down by Huntly Castle where we looked up the Huntly phone book and found all the </a:t>
            </a:r>
            <a:r>
              <a:rPr lang="en-US" sz="1100" dirty="0" err="1" smtClean="0"/>
              <a:t>Gordons</a:t>
            </a:r>
            <a:r>
              <a:rPr lang="en-US" sz="1100" dirty="0" smtClean="0"/>
              <a:t> listed. We called them up and invited them to have lunch together at Huntly Castle, their ancestral seat. I set up a carnival style tableau facade constructed from the portraits I’d made of the old Nobility, that I’d been previously carrying around town, and up local Hills, one of which, the Clashmach is owned (as part of their farm) by one of the Gordon families attending. We invited them all to come, cajoled and encouraged, asking them to bring mementos and memories of their Gordon heritage/lineage to share and discuss.  As an art event, it turned out to be a really unusual and unique day.  It was a meeting (possible the only one ever) of the remaining Huntly  ‘clan’  - whose individuals mostly did not know each another before that day. We had a home made lunch and chatted. I made a performance of a song I made that charts 12,000 years of Huntly History. I wrote and used this song in various forms over the residency and recorded it as </a:t>
            </a:r>
            <a:r>
              <a:rPr lang="en-US" sz="1100" i="1" dirty="0" smtClean="0"/>
              <a:t>“The Huntly History Song”</a:t>
            </a:r>
            <a:r>
              <a:rPr lang="en-US" sz="1100" dirty="0" smtClean="0"/>
              <a:t> with “</a:t>
            </a:r>
            <a:r>
              <a:rPr lang="en-US" sz="1100" i="1" dirty="0" smtClean="0"/>
              <a:t>A Gordon for Me”</a:t>
            </a:r>
            <a:r>
              <a:rPr lang="en-US" sz="1100" dirty="0" smtClean="0"/>
              <a:t> and “</a:t>
            </a:r>
            <a:r>
              <a:rPr lang="en-US" sz="1100" i="1" dirty="0" smtClean="0"/>
              <a:t>Cock </a:t>
            </a:r>
            <a:r>
              <a:rPr lang="en-US" sz="1100" i="1" dirty="0" err="1" smtClean="0"/>
              <a:t>o</a:t>
            </a:r>
            <a:r>
              <a:rPr lang="en-US" sz="1100" i="1" dirty="0" smtClean="0"/>
              <a:t>’ the North”</a:t>
            </a:r>
            <a:r>
              <a:rPr lang="en-US" sz="1100" dirty="0" smtClean="0"/>
              <a:t> blended in for good measure. After lunch and the ‘entertainment’ from me we made photo portraits of all the present day </a:t>
            </a:r>
            <a:r>
              <a:rPr lang="en-US" sz="1100" dirty="0" err="1" smtClean="0"/>
              <a:t>Gordons</a:t>
            </a:r>
            <a:r>
              <a:rPr lang="en-US" sz="1100" dirty="0" smtClean="0"/>
              <a:t> in Huntly with the tableaux of their illustrious forebears in the background and the glorious castle as the backdrop, as individual family groups and as a whole, all together. Trying to make sense of it. Later we made a poster of the group with the song lyrics on it and sent it around.</a:t>
            </a:r>
            <a:endParaRPr lang="en-GB" sz="1100" dirty="0" smtClean="0"/>
          </a:p>
          <a:p>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205933" y="251722"/>
            <a:ext cx="8797918" cy="6524866"/>
          </a:xfrm>
          <a:prstGeom prst="rect">
            <a:avLst/>
          </a:prstGeom>
          <a:noFill/>
        </p:spPr>
        <p:txBody>
          <a:bodyPr wrap="square" rtlCol="0">
            <a:spAutoFit/>
          </a:bodyPr>
          <a:lstStyle/>
          <a:p>
            <a:r>
              <a:rPr lang="en-US" sz="1100" dirty="0" smtClean="0"/>
              <a:t>In one way this was a very simple, straightforward way to document the Gordon Family in Huntly in 2011 at the castle bearing their family name. But there’s the artist in residence framing it as an artwork with Deveron Arts hosting it most generously and bringing it all together.  Looking back at its core this work begins with a simple human moment of a really elemental exchange – an invitation – a warm reception, and sitting down across the table and talking, talking with a constituency of people that really had little interest in Art per say. But then we document the process, the contemporary </a:t>
            </a:r>
            <a:r>
              <a:rPr lang="en-US" sz="1100" dirty="0" err="1" smtClean="0"/>
              <a:t>Gordons</a:t>
            </a:r>
            <a:r>
              <a:rPr lang="en-US" sz="1100" dirty="0" smtClean="0"/>
              <a:t> together with the old </a:t>
            </a:r>
            <a:r>
              <a:rPr lang="en-US" sz="1100" dirty="0" err="1" smtClean="0"/>
              <a:t>Gordons</a:t>
            </a:r>
            <a:r>
              <a:rPr lang="en-US" sz="1100" dirty="0" smtClean="0"/>
              <a:t>. A strange moment. A rich and dynamic moment. A moment of participation, of engagement, no doubt. Through the work one can reflect on questions of identity, what’s in a name, what’s family, where do we come from and where might we be going? How can we understand and engage with these big issues of </a:t>
            </a:r>
            <a:r>
              <a:rPr lang="en-GB" sz="1100" dirty="0" smtClean="0"/>
              <a:t>Identity/geography/history/time/class/ownership</a:t>
            </a:r>
            <a:r>
              <a:rPr lang="en-US" sz="1100" dirty="0" smtClean="0"/>
              <a:t>. Maybe in a small way by infusing with a kindness. But on another level  “the work” is about the whole story of the event itself, constructing it, making it happen, adding another layer to </a:t>
            </a:r>
            <a:r>
              <a:rPr lang="en-US" sz="1100" i="1" dirty="0" smtClean="0"/>
              <a:t>The History</a:t>
            </a:r>
            <a:r>
              <a:rPr lang="en-US" sz="1100" dirty="0" smtClean="0"/>
              <a:t>. Making up this unusual event from nothing – a strange day, probably like no other for the </a:t>
            </a:r>
            <a:r>
              <a:rPr lang="en-US" sz="1100" dirty="0" err="1" smtClean="0"/>
              <a:t>Gordons</a:t>
            </a:r>
            <a:r>
              <a:rPr lang="en-US" sz="1100" dirty="0" smtClean="0"/>
              <a:t>. People wore their Sunday best, but it was Saturday.</a:t>
            </a:r>
            <a:endParaRPr lang="en-GB" sz="1100" dirty="0" smtClean="0"/>
          </a:p>
          <a:p>
            <a:r>
              <a:rPr lang="en-US" sz="1100" dirty="0" smtClean="0"/>
              <a:t>On the poster we see pictured </a:t>
            </a:r>
            <a:r>
              <a:rPr lang="en-US" sz="1100" i="1" dirty="0" smtClean="0"/>
              <a:t>“</a:t>
            </a:r>
            <a:r>
              <a:rPr lang="en-GB" sz="1100" i="1" dirty="0" smtClean="0"/>
              <a:t>All the Real Life </a:t>
            </a:r>
            <a:r>
              <a:rPr lang="en-GB" sz="1100" i="1" dirty="0" err="1" smtClean="0"/>
              <a:t>Gordons</a:t>
            </a:r>
            <a:r>
              <a:rPr lang="en-GB" sz="1100" i="1" dirty="0" smtClean="0"/>
              <a:t> in Huntly”-</a:t>
            </a:r>
            <a:r>
              <a:rPr lang="en-GB" sz="1100" dirty="0" smtClean="0"/>
              <a:t> again we ask - are they participants or audience – or are you the audience for this work, suddenly now, at this moment, holding this book in your hands? This moment exists in the memory of these </a:t>
            </a:r>
            <a:r>
              <a:rPr lang="en-GB" sz="1100" dirty="0" err="1" smtClean="0"/>
              <a:t>Gordons</a:t>
            </a:r>
            <a:r>
              <a:rPr lang="en-GB" sz="1100" dirty="0" smtClean="0"/>
              <a:t>. Does it now exist in an art dialogue – relationally? And how does this square with House of Gordon USA’s Kim William Gordon’s relation to Huntly, to Scotland to his Gordon ancestry, 10 generations removed in the USA? Which is more real, more authentic?</a:t>
            </a:r>
          </a:p>
          <a:p>
            <a:r>
              <a:rPr lang="en-US" sz="1100" u="sng" dirty="0" smtClean="0"/>
              <a:t>No 2</a:t>
            </a:r>
            <a:endParaRPr lang="en-GB" sz="1100" dirty="0" smtClean="0"/>
          </a:p>
          <a:p>
            <a:r>
              <a:rPr lang="en-US" sz="1100" i="1" dirty="0" smtClean="0"/>
              <a:t>Real Life Artist in Residence</a:t>
            </a:r>
            <a:r>
              <a:rPr lang="en-US" sz="1100" dirty="0" smtClean="0"/>
              <a:t> (made with a great deal of assistance from Gayle </a:t>
            </a:r>
            <a:r>
              <a:rPr lang="en-US" sz="1100" dirty="0" err="1" smtClean="0"/>
              <a:t>Meikle</a:t>
            </a:r>
            <a:r>
              <a:rPr lang="en-US" sz="1100" dirty="0" smtClean="0"/>
              <a:t>) was sited in the livestock mart on the Huntly </a:t>
            </a:r>
            <a:r>
              <a:rPr lang="en-US" sz="1100" dirty="0" err="1" smtClean="0"/>
              <a:t>Hairst</a:t>
            </a:r>
            <a:r>
              <a:rPr lang="en-US" sz="1100" dirty="0" smtClean="0"/>
              <a:t> weekend, . During this yearly event (a sort of Hybrid Halloween) Huntly hosts its yearly celebration of all things local and fresh -  farmers’ market on Saturday in the town square and then on the Sunday at the local livestock mart all of Huntly life is represented in each of the metal pens of the sprawling market. It’s a kind of Gala Day, with the bouncy castle and the tractor show, rare breeds, sheep shearing and rabbit skinning amongst the crafts, and photos, clubs and associations represented - politics and wooly jumpers together and all sorts of other things </a:t>
            </a:r>
            <a:r>
              <a:rPr lang="en-US" sz="1100" dirty="0" err="1" smtClean="0"/>
              <a:t>inbetween</a:t>
            </a:r>
            <a:r>
              <a:rPr lang="en-US" sz="1100" dirty="0" smtClean="0"/>
              <a:t>. And so, in the middle of the livestock mart, we constructed our artist in residence. I brought all the stuff I had been working from the “studio” in the museum - into our pen, and I sat there all day painting </a:t>
            </a:r>
            <a:r>
              <a:rPr lang="en-US" sz="1100" dirty="0" err="1" smtClean="0"/>
              <a:t>away(with</a:t>
            </a:r>
            <a:r>
              <a:rPr lang="en-US" sz="1100" dirty="0" smtClean="0"/>
              <a:t> the help of Ross H. </a:t>
            </a:r>
            <a:r>
              <a:rPr lang="en-US" sz="1100" dirty="0" err="1" smtClean="0"/>
              <a:t>Frew</a:t>
            </a:r>
            <a:r>
              <a:rPr lang="en-US" sz="1100" dirty="0" smtClean="0"/>
              <a:t>) and making music with my back to the audience, singing the Gordon Songs old and new - </a:t>
            </a:r>
            <a:r>
              <a:rPr lang="en-US" sz="1100" i="1" dirty="0" smtClean="0"/>
              <a:t>Real Life</a:t>
            </a:r>
            <a:r>
              <a:rPr lang="en-US" sz="1100" dirty="0" smtClean="0"/>
              <a:t> tattoo to the fore. After a few hours I really did feel like I was just one of the other exotic ‘rare breed’ animals in the show. On one level this was surreal and bizarre.  Gayle sat at the front of the stall and spent the day talking to the visitors, trying to frame the project for each one, patiently explaining who we were and perhaps what we were trying to do. Of course this was a double-edge sword. One was a straightforward presentation of the studio, the ‘creative moment’ albeit symbolically recreated through my </a:t>
            </a:r>
            <a:r>
              <a:rPr lang="en-US" sz="1100" i="1" dirty="0" smtClean="0"/>
              <a:t>Real Life</a:t>
            </a:r>
            <a:r>
              <a:rPr lang="en-US" sz="1100" dirty="0" smtClean="0"/>
              <a:t> Paradigm and completely out of context – but this led to a broader question – what are we doing here - what is the job of art in this place?</a:t>
            </a:r>
            <a:endParaRPr lang="en-GB" sz="1100" dirty="0" smtClean="0"/>
          </a:p>
          <a:p>
            <a:r>
              <a:rPr lang="en-US" sz="1100" dirty="0" smtClean="0"/>
              <a:t>Can culture and art can be just another aspect of what goes on in this town, with this community? This project sought to address the question of what really goes on in the studio – and how does that translate out here in the world? What’s my job? What’s my role? Of course in Huntly in plain view of the people, in an animal market surrounded by all aspects of vibrant rural life, this question is considerably more complex, challenging and engaging than it might be in a city gallery. </a:t>
            </a:r>
            <a:r>
              <a:rPr lang="en-GB" sz="1100" dirty="0" smtClean="0"/>
              <a:t>What is an artist – what do they do, what are they for? Can they ever be a constituent part of the community like the farmers/rare breeds/sheep shearing/rabbit skinning/knitting etc we see displayed at this event? We show what we do. Are we just the same, can we make a contribution – be another part of the Jigsaw that makes up the big picture? It’s a messy business – there are no real answers - only more questions, but good questions, valuable questions.</a:t>
            </a:r>
          </a:p>
          <a:p>
            <a:r>
              <a:rPr lang="en-US" sz="1100" dirty="0" smtClean="0"/>
              <a:t>That’s been the really interesting part of the residency - to assemble this jigsaw puzzle with all these different parts or versions of </a:t>
            </a:r>
            <a:r>
              <a:rPr lang="en-US" sz="1100" i="1" dirty="0" smtClean="0"/>
              <a:t>History</a:t>
            </a:r>
            <a:r>
              <a:rPr lang="en-US" sz="1100" dirty="0" smtClean="0"/>
              <a:t> in the present that don’t really fit together very coherently, but are all just as believable as the next version through the sincerity and veracity of the convictions held by all the people I met who told me about the part that was important for them. They might not be the voices normally heard together in the choir of </a:t>
            </a:r>
            <a:r>
              <a:rPr lang="en-US" sz="1100" i="1" dirty="0" smtClean="0"/>
              <a:t>History</a:t>
            </a:r>
            <a:r>
              <a:rPr lang="en-US" sz="1100" dirty="0" smtClean="0"/>
              <a:t>, those of regular citizens who happen to share the name Gordon, private soldiers who served in The Gordon Highlanders, informal historians, community workers, artists, singers, archaeologists, teachers, dancers, speakers, listeners and participants. But they can be in THIS </a:t>
            </a:r>
            <a:r>
              <a:rPr lang="en-US" sz="1100" i="1" dirty="0" smtClean="0"/>
              <a:t>Choir of History</a:t>
            </a:r>
            <a:r>
              <a:rPr lang="en-US" sz="1100" dirty="0" smtClean="0"/>
              <a:t>. </a:t>
            </a:r>
            <a:endParaRPr lang="en-GB" sz="1100" dirty="0" smtClean="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137289" y="171629"/>
            <a:ext cx="8855121" cy="6694142"/>
          </a:xfrm>
          <a:prstGeom prst="rect">
            <a:avLst/>
          </a:prstGeom>
          <a:noFill/>
        </p:spPr>
        <p:txBody>
          <a:bodyPr wrap="square" rtlCol="0">
            <a:spAutoFit/>
          </a:bodyPr>
          <a:lstStyle/>
          <a:p>
            <a:r>
              <a:rPr lang="en-US" sz="1100" dirty="0" smtClean="0"/>
              <a:t>I think, of course, the responsibility of the artist in this context is to make sure the projects that develop are, on balance, first and foremost artworks that involve mixed audiences/participants rather than simply entertainment or diversion, especially in the often robust shadow of funding imperatives and a bums on seats demands/mentality of post project reports and review.   However I think that’s why the project above with the </a:t>
            </a:r>
            <a:r>
              <a:rPr lang="en-US" sz="1100" i="1" dirty="0" smtClean="0"/>
              <a:t>“All the Gordon’s in Huntly 2011”</a:t>
            </a:r>
            <a:r>
              <a:rPr lang="en-US" sz="1100" dirty="0" smtClean="0"/>
              <a:t> worked because there was a clear premise for their invitation, i.e. simply their name in relation to 600 years of history I was working with but they were a completely diverse demographic right across the social spectrum. In a sense the family name here is completely arbitrary, but defined and critical at the same time in relation the notion of this event as an artwork - so everyone was in it together, equal, perhaps unsure what they were part of at first, then slowly coalescing into some kind of definable group in relation to and through the artwork, the event. That was a stimulating journey through that day – a new community proposed – a reflection of a sense of place – a belonging - created in the moment that didn’t exist at the start of that day and thereafter exists only as a memory, a feeling, an idea one can build into one’s </a:t>
            </a:r>
            <a:r>
              <a:rPr lang="en-US" sz="1100" i="1" dirty="0" smtClean="0"/>
              <a:t>Real Life</a:t>
            </a:r>
            <a:r>
              <a:rPr lang="en-US" sz="1100" dirty="0" smtClean="0"/>
              <a:t>. An image, an idea that can be carried with you always - forever. To assist in locating where we are  in Huntly, in Scotland, right now, locally, nationally and internationally. </a:t>
            </a:r>
            <a:endParaRPr lang="en-GB" sz="1100" dirty="0" smtClean="0"/>
          </a:p>
          <a:p>
            <a:r>
              <a:rPr lang="en-US" sz="1100" dirty="0" smtClean="0"/>
              <a:t>A Museum Tour.</a:t>
            </a:r>
            <a:endParaRPr lang="en-GB" sz="1100" dirty="0" smtClean="0"/>
          </a:p>
          <a:p>
            <a:r>
              <a:rPr lang="en-US" sz="1100" dirty="0" smtClean="0"/>
              <a:t>On the last weekend I was in Huntly on my residence I made the </a:t>
            </a:r>
            <a:r>
              <a:rPr lang="en-US" sz="1100" i="1" dirty="0" smtClean="0"/>
              <a:t>‘Real Life </a:t>
            </a:r>
            <a:r>
              <a:rPr lang="en-US" sz="1100" i="1" dirty="0" err="1" smtClean="0"/>
              <a:t>Gordons</a:t>
            </a:r>
            <a:r>
              <a:rPr lang="en-US" sz="1100" i="1" dirty="0" smtClean="0"/>
              <a:t> of Huntly Portable Museum Tour’ </a:t>
            </a:r>
            <a:r>
              <a:rPr lang="en-US" sz="1100" dirty="0" smtClean="0"/>
              <a:t>with a group made up of the various people I met and worked with during my stay in Huntly, and the invited public. I had experienced many different histories of The </a:t>
            </a:r>
            <a:r>
              <a:rPr lang="en-US" sz="1100" dirty="0" err="1" smtClean="0"/>
              <a:t>Gordons</a:t>
            </a:r>
            <a:r>
              <a:rPr lang="en-US" sz="1100" dirty="0" smtClean="0"/>
              <a:t> in Huntly with the many fascinating people I had met during my residency and I wanted to make an project which brought some of these people together along with the work that I had made, so that we could experience together many different ideas and impressions of this History, the academic, the lived, the remembered, the forgotten which may even appear paradoxical or contradictory. A different story. A celebration. And this would present a dialogue, in which we invited the people who come on the tour to join. Perhaps we could bask together in the warm glow of the sometimes ambiguous grasp on a factual history of The </a:t>
            </a:r>
            <a:r>
              <a:rPr lang="en-US" sz="1100" dirty="0" err="1" smtClean="0"/>
              <a:t>Gordons</a:t>
            </a:r>
            <a:r>
              <a:rPr lang="en-US" sz="1100" dirty="0" smtClean="0"/>
              <a:t> in Huntly, in Scotland, in Europe etc, and begin to reconstruct it in a more common, enquiring manner.</a:t>
            </a:r>
            <a:endParaRPr lang="en-GB" sz="1100" dirty="0" smtClean="0"/>
          </a:p>
          <a:p>
            <a:r>
              <a:rPr lang="en-US" sz="1100" dirty="0" smtClean="0"/>
              <a:t>So the public were duly invited and a group of around 40 (just the right amount!) met in the old Huntly </a:t>
            </a:r>
            <a:r>
              <a:rPr lang="en-GB" sz="1100" dirty="0" smtClean="0"/>
              <a:t>Museum where I’d been working in the Brander building, on the town square, under the Library, surrounded by the remaining artefacts from the Huntly collection not already returned to the Aberdeenshire council vaults</a:t>
            </a:r>
            <a:r>
              <a:rPr lang="en-US" sz="1100" dirty="0" smtClean="0"/>
              <a:t>. This now appeared as a strange space, a mix of studio-museum-history-contemporary. I introduced the whole notion of my residency to the assembled visitors and we kicked off the tour with a </a:t>
            </a:r>
            <a:r>
              <a:rPr lang="en-US" sz="1100" dirty="0" err="1" smtClean="0"/>
              <a:t>skype</a:t>
            </a:r>
            <a:r>
              <a:rPr lang="en-US" sz="1100" dirty="0" smtClean="0"/>
              <a:t> conversation with Kim William Gordon. He lives in St Louis, Missouri, USA and I first played the visitors part of an interview with him I made at the start of my residency, when I met him in Huntly, where he had passionately articulated his relationship with his Gordon heritage, Huntly and Scotland, as Head of the House of Gordon USA. He wished us luck for the tour and set us off in good spirits.</a:t>
            </a:r>
            <a:endParaRPr lang="en-GB" sz="1100" dirty="0" smtClean="0"/>
          </a:p>
          <a:p>
            <a:r>
              <a:rPr lang="en-US" sz="1100" dirty="0" smtClean="0"/>
              <a:t>I had prepared all the works I had made over my residency and everybody grabbed something from my ‘Museum’, there were large paintings, t-shirts, small paintings, signs, sing along song lyrics, posters, ‘</a:t>
            </a:r>
            <a:r>
              <a:rPr lang="en-US" sz="1100" i="1" dirty="0" smtClean="0"/>
              <a:t>Real Life Tour’</a:t>
            </a:r>
            <a:r>
              <a:rPr lang="en-US" sz="1100" dirty="0" smtClean="0"/>
              <a:t> signs etc which made for a bright and lively looking tour group. Everyone had something to carry along and I reckon the age range was about 5 yrs to 80 something. It gave us a common identity. We were on a journey together. My modest contribution to the dialogues of Huntly history. 3 months from 600 years. I was interested in how the group would look to the general citizens of Huntly who would see us as we perambulated awkwardly round the different stations on our tour. Not immediately identifiable I hoped, diverse puzzling. We exited into the summer evening, making some art.</a:t>
            </a:r>
            <a:endParaRPr lang="en-GB" sz="1100" dirty="0" smtClean="0"/>
          </a:p>
          <a:p>
            <a:r>
              <a:rPr lang="en-US" sz="1100" dirty="0" smtClean="0"/>
              <a:t>We first went round to the town square and enjoyed an introduction to the history of Huntly by Patrick Scott, town historian and author of the timeless, “A History of Strathbogie”. We crowded round as he jumped up on one of the benches in front of the library and gave us the story of the square. We then processed along to the war memorial where he informed us about the history of the memorial and the town’s long and intimate relation to the military, imploring inclusion on the memorial for recent casualties for Afghanistan. Then it was along to the Gordon Highlanders Memorial (sculpted by David </a:t>
            </a:r>
            <a:r>
              <a:rPr lang="en-US" sz="1100" dirty="0" err="1" smtClean="0"/>
              <a:t>Annand</a:t>
            </a:r>
            <a:r>
              <a:rPr lang="en-US" sz="1100" dirty="0" smtClean="0"/>
              <a:t> in 1994 to commemorate the regiments 200</a:t>
            </a:r>
            <a:r>
              <a:rPr lang="en-US" sz="1100" baseline="30000" dirty="0" smtClean="0"/>
              <a:t>th</a:t>
            </a:r>
            <a:r>
              <a:rPr lang="en-US" sz="1100" dirty="0" smtClean="0"/>
              <a:t> year) where I ‘interviewed’  Private Darren Sharp, whom I had got to know over the previous weeks and Major Mike </a:t>
            </a:r>
            <a:r>
              <a:rPr lang="en-US" sz="1100" dirty="0" err="1" smtClean="0"/>
              <a:t>Taitt</a:t>
            </a:r>
            <a:r>
              <a:rPr lang="en-US" sz="1100" dirty="0" smtClean="0"/>
              <a:t>, both  of The Gordon Highlanders Regiment. I had made a ‘surprise’ painting of Darren which he was carrying wrapped in paper - a symbolic painted image of a regular soldier, in contrast to the many paintings of commanding and high ranking officers we had seen on a visit to the Gordon Highlanders Museum, some weeks earlier. </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194492" y="217396"/>
            <a:ext cx="8809359" cy="7032697"/>
          </a:xfrm>
          <a:prstGeom prst="rect">
            <a:avLst/>
          </a:prstGeom>
          <a:noFill/>
        </p:spPr>
        <p:txBody>
          <a:bodyPr wrap="square" rtlCol="0">
            <a:spAutoFit/>
          </a:bodyPr>
          <a:lstStyle/>
          <a:p>
            <a:r>
              <a:rPr lang="en-US" sz="1100" dirty="0" smtClean="0"/>
              <a:t>We unveiled and presented Darren with the painting (It now hangs in his mothers hall) He seemed happy with the picture and I think it sat well alongside the other many images clustered around the memorial at that moment, carried from the studio/museum, including one of the 4</a:t>
            </a:r>
            <a:r>
              <a:rPr lang="en-US" sz="1100" baseline="30000" dirty="0" smtClean="0"/>
              <a:t>th</a:t>
            </a:r>
            <a:r>
              <a:rPr lang="en-US" sz="1100" dirty="0" smtClean="0"/>
              <a:t> Duke of Gordon, who founded the regiment in 1794. We posed for photos. From there we made our way to the Gordon Schools Arch where we had the pleasure of seeing two students from the Brenda Gordon School of Dance entertain us with some Highland dancing for which I supplied some live music, the traditional bagpipe tune ‘Cock of the North’, played awkwardly on guitar. This tune was named in </a:t>
            </a:r>
            <a:r>
              <a:rPr lang="en-US" sz="1100" dirty="0" err="1" smtClean="0"/>
              <a:t>Honour</a:t>
            </a:r>
            <a:r>
              <a:rPr lang="en-US" sz="1100" dirty="0" smtClean="0"/>
              <a:t> of the 4</a:t>
            </a:r>
            <a:r>
              <a:rPr lang="en-US" sz="1100" baseline="30000" dirty="0" smtClean="0"/>
              <a:t>th</a:t>
            </a:r>
            <a:r>
              <a:rPr lang="en-US" sz="1100" dirty="0" smtClean="0"/>
              <a:t> Duke of Gordon. We tripped through the arch and traveled down the grand avenue in a novel procession of portraits and </a:t>
            </a:r>
            <a:r>
              <a:rPr lang="en-US" sz="1100" dirty="0" err="1" smtClean="0"/>
              <a:t>colour</a:t>
            </a:r>
            <a:r>
              <a:rPr lang="en-US" sz="1100" dirty="0" smtClean="0"/>
              <a:t>. </a:t>
            </a:r>
            <a:endParaRPr lang="en-GB" sz="1100" dirty="0" smtClean="0"/>
          </a:p>
          <a:p>
            <a:r>
              <a:rPr lang="en-US" sz="1100" dirty="0" smtClean="0"/>
              <a:t>We continued down to Huntly Castle where we were treated to a succinct though comprehensive introduction to the </a:t>
            </a:r>
            <a:r>
              <a:rPr lang="en-US" sz="1100" dirty="0" err="1" smtClean="0"/>
              <a:t>Gordons</a:t>
            </a:r>
            <a:r>
              <a:rPr lang="en-US" sz="1100" dirty="0" smtClean="0"/>
              <a:t> and the Castle by Anne Forbes based on her forthcoming book on the rise of the </a:t>
            </a:r>
            <a:r>
              <a:rPr lang="en-US" sz="1100" dirty="0" err="1" smtClean="0"/>
              <a:t>Gordons</a:t>
            </a:r>
            <a:r>
              <a:rPr lang="en-US" sz="1100" dirty="0" smtClean="0"/>
              <a:t>. She stood and spoke on the upper level of the castle grounds flanked by myself, Anna and Gordon who held up her annotations as required – it was quite a spectacle. As the light began to fade we then retraced our steps up the avenue where we were accosted by a dark stranger who sang a Broadside Ballad to the throng concerning the dastardly deeds of the 4</a:t>
            </a:r>
            <a:r>
              <a:rPr lang="en-US" sz="1100" baseline="30000" dirty="0" smtClean="0"/>
              <a:t>th</a:t>
            </a:r>
            <a:r>
              <a:rPr lang="en-US" sz="1100" dirty="0" smtClean="0"/>
              <a:t> Duke of Gordon – in contrast to his shining public image, alluded to above. These ballads were sung in Huntly and in town squares across the country during the time of the improvement (circa 1800/industrial revolution) and the printed words sold to interested listeners for a small coin. Our stranger handed us our song-sheets free, gratis. </a:t>
            </a:r>
            <a:r>
              <a:rPr lang="en-US" sz="1100" i="1" dirty="0" smtClean="0"/>
              <a:t>(The stranger was none other than esteemed local archaeologist Colin Shepherd).</a:t>
            </a:r>
            <a:r>
              <a:rPr lang="en-US" sz="1100" dirty="0" smtClean="0"/>
              <a:t> This intervention added a welcome note of disquiet, that things are not necessarily all they seem. From this encounter we went into the Gordon Primary Schools where we had a presentation from Norma Hunter and Sarah </a:t>
            </a:r>
            <a:r>
              <a:rPr lang="en-US" sz="1100" dirty="0" err="1" smtClean="0"/>
              <a:t>Rumis</a:t>
            </a:r>
            <a:r>
              <a:rPr lang="en-US" sz="1100" dirty="0" smtClean="0"/>
              <a:t> who discussed the projects they had made with the schoolchildren in relation to my project and displayed some of the results on the windows around the entrance. I had visited the primary and secondary schools on a few occasions to help out. Then with the help of Mina (P5) and her friend Hanna we tried to teach the assembled crowd ‘</a:t>
            </a:r>
            <a:r>
              <a:rPr lang="en-US" sz="1100" i="1" dirty="0" smtClean="0"/>
              <a:t>A Gordon for Me’ </a:t>
            </a:r>
            <a:r>
              <a:rPr lang="en-US" sz="1100" dirty="0" smtClean="0"/>
              <a:t>which I had been rehearsing with the primary school choir for use on my </a:t>
            </a:r>
            <a:r>
              <a:rPr lang="en-US" sz="1100" i="1" dirty="0" smtClean="0"/>
              <a:t>Huntly History Song</a:t>
            </a:r>
            <a:r>
              <a:rPr lang="en-US" sz="1100" dirty="0" smtClean="0"/>
              <a:t> I had been making at a local recording studio. The adults were hopeless - the kids were much better students of song. After a couple of verses and a wobbly key change we hurried through the gloaming up to Gordon affiliated St Margaret’s Chapel, the first church built in Scotland since the reformation with a spire and bell. This institution was built with support from the so-called </a:t>
            </a:r>
            <a:r>
              <a:rPr lang="en-US" sz="1100" i="1" dirty="0" smtClean="0"/>
              <a:t>Sherry </a:t>
            </a:r>
            <a:r>
              <a:rPr lang="en-US" sz="1100" i="1" dirty="0" err="1" smtClean="0"/>
              <a:t>Gordons</a:t>
            </a:r>
            <a:r>
              <a:rPr lang="en-US" sz="1100" dirty="0" smtClean="0"/>
              <a:t>, who moved to Spain from </a:t>
            </a:r>
            <a:r>
              <a:rPr lang="en-US" sz="1100" dirty="0" err="1" smtClean="0"/>
              <a:t>Aberdeenshire</a:t>
            </a:r>
            <a:r>
              <a:rPr lang="en-US" sz="1100" dirty="0" smtClean="0"/>
              <a:t> and started the successful Gonzalez-</a:t>
            </a:r>
            <a:r>
              <a:rPr lang="en-US" sz="1100" dirty="0" err="1" smtClean="0"/>
              <a:t>Bayez</a:t>
            </a:r>
            <a:r>
              <a:rPr lang="en-US" sz="1100" dirty="0" smtClean="0"/>
              <a:t> sherry empire. They later sent an impressive suite of paintings to decorate the Chapel and tell the story of important scenes from the bible. We took all my paintings in there too and they mingled awkwardly with the sacred art. It was an intriguing contrast. We were treated to a fascinating history of the building from Ann Dean, who had written on history of the chapel and after a short Q and A we retired to the hall next door for a well earned drink (of </a:t>
            </a:r>
            <a:r>
              <a:rPr lang="en-US" sz="1100" i="1" dirty="0" smtClean="0"/>
              <a:t>Spanish Gordon</a:t>
            </a:r>
            <a:r>
              <a:rPr lang="en-US" sz="1100" dirty="0" smtClean="0"/>
              <a:t> sherry) and tasty </a:t>
            </a:r>
            <a:r>
              <a:rPr lang="en-US" sz="1100" dirty="0" err="1" smtClean="0"/>
              <a:t>tapas</a:t>
            </a:r>
            <a:r>
              <a:rPr lang="en-US" sz="1100" dirty="0" smtClean="0"/>
              <a:t> supplied by Daisy Williamson.</a:t>
            </a:r>
            <a:endParaRPr lang="en-GB" sz="1100" dirty="0" smtClean="0"/>
          </a:p>
          <a:p>
            <a:r>
              <a:rPr lang="en-US" sz="1100" dirty="0" smtClean="0"/>
              <a:t>From then we carried all the paintings and signs and t-shirts and posters and songs etc round to the Gordon Arms to display then around the hall, where the Gordon Family </a:t>
            </a:r>
            <a:r>
              <a:rPr lang="en-US" sz="1100" dirty="0" err="1" smtClean="0"/>
              <a:t>Ceilidh</a:t>
            </a:r>
            <a:r>
              <a:rPr lang="en-US" sz="1100" dirty="0" smtClean="0"/>
              <a:t>, organised by Norma, was already in full swing. A great night was had by all.</a:t>
            </a:r>
            <a:endParaRPr lang="en-GB" sz="1100" dirty="0" smtClean="0"/>
          </a:p>
          <a:p>
            <a:r>
              <a:rPr lang="en-US" sz="1100" dirty="0" smtClean="0"/>
              <a:t>The next day Norma D. Hunter hosted a Gay Gordon’s world record attempt in the Stewarts Hall. We took the portraits etc along to flank the hall for this ambitious challenge, while films of The Gordon Highlanders played in the background . Again Mina and Hanna helped me </a:t>
            </a:r>
            <a:r>
              <a:rPr lang="en-US" sz="1100" dirty="0" err="1" smtClean="0"/>
              <a:t>galvanise</a:t>
            </a:r>
            <a:r>
              <a:rPr lang="en-US" sz="1100" dirty="0" smtClean="0"/>
              <a:t> the dancers with a round of </a:t>
            </a:r>
            <a:r>
              <a:rPr lang="en-US" sz="1100" i="1" dirty="0" smtClean="0"/>
              <a:t>A Gordon for Me</a:t>
            </a:r>
            <a:r>
              <a:rPr lang="en-US" sz="1100" dirty="0" smtClean="0"/>
              <a:t> and we were then piped along in the Gay </a:t>
            </a:r>
            <a:r>
              <a:rPr lang="en-US" sz="1100" dirty="0" err="1" smtClean="0"/>
              <a:t>Gordons</a:t>
            </a:r>
            <a:r>
              <a:rPr lang="en-US" sz="1100" dirty="0" smtClean="0"/>
              <a:t> by the Huntly and District Pipe Band . I’m sorry to report that the plucky dancers were narrowly defeated in this world record attempt . However what the dancers lacked in numbers was more than made up for in enthusiasm, engagement and spirit. </a:t>
            </a:r>
            <a:endParaRPr lang="en-GB" sz="1100" dirty="0" smtClean="0"/>
          </a:p>
          <a:p>
            <a:r>
              <a:rPr lang="en-US" sz="1100" dirty="0" smtClean="0"/>
              <a:t>And this was the same spirit that had flowed generously through all the people I met and all the works we made during the story of my residency in Huntly</a:t>
            </a:r>
            <a:endParaRPr lang="en-GB" sz="1100" dirty="0" smtClean="0"/>
          </a:p>
          <a:p>
            <a:r>
              <a:rPr lang="en-US" sz="1100" b="1" dirty="0" smtClean="0"/>
              <a:t>January 2011, Kilcreggan</a:t>
            </a:r>
            <a:endParaRPr lang="en-GB" sz="1100" dirty="0" smtClean="0"/>
          </a:p>
          <a:p>
            <a:r>
              <a:rPr lang="en-US" sz="1100" dirty="0" smtClean="0"/>
              <a:t>Ross Sinclair</a:t>
            </a:r>
            <a:endParaRPr lang="en-GB" sz="1100" dirty="0" smtClean="0"/>
          </a:p>
          <a:p>
            <a:r>
              <a:rPr lang="en-US" sz="1100" dirty="0" smtClean="0"/>
              <a:t>Particular thanks to Amy Fung for help in </a:t>
            </a:r>
            <a:r>
              <a:rPr lang="en-US" sz="1100" dirty="0" err="1" smtClean="0"/>
              <a:t>crystalising</a:t>
            </a:r>
            <a:r>
              <a:rPr lang="en-US" sz="1100" dirty="0" smtClean="0"/>
              <a:t> some of these thoughts during interviews and discussions in Huntly, Claudia Zeiske, Anna </a:t>
            </a:r>
            <a:r>
              <a:rPr lang="en-US" sz="1100" dirty="0" err="1" smtClean="0"/>
              <a:t>Vermheren</a:t>
            </a:r>
            <a:r>
              <a:rPr lang="en-US" sz="1100" dirty="0" smtClean="0"/>
              <a:t>, Gayle </a:t>
            </a:r>
            <a:r>
              <a:rPr lang="en-US" sz="1100" dirty="0" err="1" smtClean="0"/>
              <a:t>Meikle</a:t>
            </a:r>
            <a:r>
              <a:rPr lang="en-US" sz="1100" dirty="0" smtClean="0"/>
              <a:t>, Blaine Johnson, Anne Forbes, Kim William Gordon and Janet, Patrick Scott, Keith NAME, Steve Brown, Darren Sharp all the writers and also to </a:t>
            </a:r>
            <a:r>
              <a:rPr lang="en-US" sz="1100" dirty="0" err="1" smtClean="0"/>
              <a:t>Murdo</a:t>
            </a:r>
            <a:r>
              <a:rPr lang="en-US" sz="1100" dirty="0" smtClean="0"/>
              <a:t> MacDonald and Alec </a:t>
            </a:r>
            <a:r>
              <a:rPr lang="en-US" sz="1100" dirty="0" err="1" smtClean="0"/>
              <a:t>Finlay.for</a:t>
            </a:r>
            <a:r>
              <a:rPr lang="en-US" sz="1100" dirty="0" smtClean="0"/>
              <a:t> formative early discussions about this book.</a:t>
            </a:r>
            <a:endParaRPr lang="en-GB" sz="1100" dirty="0" smtClean="0"/>
          </a:p>
          <a:p>
            <a:r>
              <a:rPr lang="en-US" sz="1100" b="1" dirty="0" smtClean="0"/>
              <a:t> </a:t>
            </a:r>
            <a:endParaRPr lang="en-US" sz="1100" dirty="0" smtClean="0"/>
          </a:p>
          <a:p>
            <a:endParaRPr lang="en-US" sz="1100" dirty="0" smtClean="0"/>
          </a:p>
          <a:p>
            <a:endParaRPr lang="en-US" sz="1100" dirty="0" smtClean="0"/>
          </a:p>
          <a:p>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498892"/>
            <a:ext cx="2892386" cy="3477875"/>
          </a:xfrm>
          <a:prstGeom prst="rect">
            <a:avLst/>
          </a:prstGeom>
        </p:spPr>
        <p:txBody>
          <a:bodyPr wrap="square">
            <a:spAutoFit/>
          </a:bodyPr>
          <a:lstStyle/>
          <a:p>
            <a:r>
              <a:rPr lang="en-US" sz="1100" dirty="0" smtClean="0"/>
              <a:t>The book contains many images and texts </a:t>
            </a:r>
            <a:r>
              <a:rPr lang="en-US" sz="1100" dirty="0" err="1" smtClean="0"/>
              <a:t>analysing</a:t>
            </a:r>
            <a:r>
              <a:rPr lang="en-US" sz="1100" dirty="0" smtClean="0"/>
              <a:t> audience/artworks/research/methodologies from the period of this residency exploring relational or socially engaged art practice. This was achieved through the development of a specific project which reflected multiple histories of the different audiences. Deveron Arts are an organisation based in the small </a:t>
            </a:r>
            <a:r>
              <a:rPr lang="en-US" sz="1100" dirty="0" err="1" smtClean="0"/>
              <a:t>Aberdeenshire</a:t>
            </a:r>
            <a:r>
              <a:rPr lang="en-US" sz="1100" dirty="0" smtClean="0"/>
              <a:t> town of Huntly which for many years have run an international </a:t>
            </a:r>
            <a:r>
              <a:rPr lang="en-US" sz="1100" dirty="0" err="1" smtClean="0"/>
              <a:t>programme</a:t>
            </a:r>
            <a:r>
              <a:rPr lang="en-US" sz="1100" dirty="0" smtClean="0"/>
              <a:t> of artist residencies which the aim of inviting artists to make challenging site specific work where the motto is “The Town is the Venue.” A further aspect of the book is to explore a strand of my practice that has addressed, over the past 20 years, the complex issue of Scottish identity through the exhibition and dissemination of a number of artworks exhibited in various locations which are discussed here. </a:t>
            </a:r>
            <a:endParaRPr lang="en-US" sz="1100" dirty="0">
              <a:latin typeface="Adobe Caslon Pro"/>
              <a:cs typeface="Adobe Caslon Pro"/>
            </a:endParaRPr>
          </a:p>
        </p:txBody>
      </p:sp>
      <p:sp>
        <p:nvSpPr>
          <p:cNvPr id="6" name="Rectangle 5"/>
          <p:cNvSpPr/>
          <p:nvPr/>
        </p:nvSpPr>
        <p:spPr>
          <a:xfrm>
            <a:off x="3413849" y="1498892"/>
            <a:ext cx="2892386" cy="938719"/>
          </a:xfrm>
          <a:prstGeom prst="rect">
            <a:avLst/>
          </a:prstGeom>
        </p:spPr>
        <p:txBody>
          <a:bodyPr wrap="square">
            <a:spAutoFit/>
          </a:bodyPr>
          <a:lstStyle/>
          <a:p>
            <a:r>
              <a:rPr lang="en-US" sz="1100" dirty="0" smtClean="0"/>
              <a:t>This has a strong relationship with my role as a lecturer in SEA at GSA, and the long history of EA where we actively encourage the students to explore ideas of site, context and audience in a yearly public art project. </a:t>
            </a:r>
            <a:endParaRPr lang="en-US" sz="1100" dirty="0">
              <a:latin typeface="Adobe Caslon Pro"/>
              <a:cs typeface="Adobe Caslon Pro"/>
            </a:endParaRPr>
          </a:p>
        </p:txBody>
      </p:sp>
      <p:sp>
        <p:nvSpPr>
          <p:cNvPr id="7" name="Rectangle 6"/>
          <p:cNvSpPr/>
          <p:nvPr/>
        </p:nvSpPr>
        <p:spPr>
          <a:xfrm>
            <a:off x="6464559" y="5183762"/>
            <a:ext cx="2397799" cy="230832"/>
          </a:xfrm>
          <a:prstGeom prst="rect">
            <a:avLst/>
          </a:prstGeom>
        </p:spPr>
        <p:txBody>
          <a:bodyPr wrap="square">
            <a:spAutoFit/>
          </a:bodyPr>
          <a:lstStyle/>
          <a:p>
            <a:r>
              <a:rPr lang="en-US" sz="900" i="1" dirty="0" smtClean="0">
                <a:solidFill>
                  <a:srgbClr val="FFFFFF"/>
                </a:solidFill>
                <a:latin typeface="Adobe Caslon Pro"/>
                <a:cs typeface="Adobe Caslon Pro"/>
              </a:rPr>
              <a:t>Detail of performance  at Huntly Castle</a:t>
            </a:r>
            <a:endParaRPr lang="en-US" sz="900" i="1" dirty="0">
              <a:solidFill>
                <a:srgbClr val="FFFFFF"/>
              </a:solidFill>
              <a:latin typeface="Adobe Caslon Pro"/>
              <a:cs typeface="Adobe Caslon Pro"/>
            </a:endParaRPr>
          </a:p>
        </p:txBody>
      </p:sp>
      <p:pic>
        <p:nvPicPr>
          <p:cNvPr id="9" name="Picture 8" descr="pp106 altIMG_5891.JPG"/>
          <p:cNvPicPr>
            <a:picLocks noChangeAspect="1"/>
          </p:cNvPicPr>
          <p:nvPr/>
        </p:nvPicPr>
        <p:blipFill>
          <a:blip r:embed="rId3"/>
          <a:stretch>
            <a:fillRect/>
          </a:stretch>
        </p:blipFill>
        <p:spPr>
          <a:xfrm>
            <a:off x="4743131" y="2437610"/>
            <a:ext cx="4119227" cy="2746151"/>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S7.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6" name="Rectangle 5"/>
          <p:cNvSpPr/>
          <p:nvPr/>
        </p:nvSpPr>
        <p:spPr>
          <a:xfrm>
            <a:off x="439533" y="1874732"/>
            <a:ext cx="2892386" cy="4154984"/>
          </a:xfrm>
          <a:prstGeom prst="rect">
            <a:avLst/>
          </a:prstGeom>
        </p:spPr>
        <p:txBody>
          <a:bodyPr wrap="square">
            <a:spAutoFit/>
          </a:bodyPr>
          <a:lstStyle/>
          <a:p>
            <a:r>
              <a:rPr lang="en-US" sz="1100" dirty="0" smtClean="0"/>
              <a:t>The book was launched at a public event at the Royal Scottish Academy in Edinburgh (http://</a:t>
            </a:r>
            <a:r>
              <a:rPr lang="en-US" sz="1100" dirty="0" err="1" smtClean="0"/>
              <a:t>www.royalscottishacademy.org</a:t>
            </a:r>
            <a:r>
              <a:rPr lang="en-US" sz="1100" dirty="0" smtClean="0"/>
              <a:t>/) at the launch of the Edinburgh Art festival 2010 </a:t>
            </a:r>
          </a:p>
          <a:p>
            <a:r>
              <a:rPr lang="en-US" sz="1100" dirty="0" smtClean="0">
                <a:hlinkClick r:id="rId3"/>
              </a:rPr>
              <a:t>http://www.edinburghartfestival.com/events/2012-08-02</a:t>
            </a:r>
            <a:endParaRPr lang="en-US" sz="1100" dirty="0" smtClean="0"/>
          </a:p>
          <a:p>
            <a:r>
              <a:rPr lang="en-US" sz="1100" dirty="0" smtClean="0"/>
              <a:t> This 2 hour event included a performance by myself involving music as well as introductions from Claudia Zeiske from Deveron Arts, a presentation/performance from myself discussing the development of the project and subsequently the construction of the book. There were further papers from Craig Richardson, Professor of Fine Art at University of </a:t>
            </a:r>
            <a:r>
              <a:rPr lang="en-US" sz="1100" dirty="0" err="1" smtClean="0"/>
              <a:t>Northumbria</a:t>
            </a:r>
            <a:r>
              <a:rPr lang="en-US" sz="1100" dirty="0" smtClean="0"/>
              <a:t>, who contributed an essay on my work to the book and also </a:t>
            </a:r>
            <a:r>
              <a:rPr lang="en-US" sz="1100" dirty="0" err="1" smtClean="0"/>
              <a:t>Murdo</a:t>
            </a:r>
            <a:r>
              <a:rPr lang="en-US" sz="1100" dirty="0" smtClean="0"/>
              <a:t> Macdonald, Professor of the History of Scottish Art at University of Dundee who made a presentation called '</a:t>
            </a:r>
            <a:r>
              <a:rPr lang="en-US" sz="1100" i="1" dirty="0" smtClean="0"/>
              <a:t>Ross as Bard</a:t>
            </a:r>
            <a:r>
              <a:rPr lang="en-US" sz="1100" dirty="0" smtClean="0"/>
              <a:t>'. There was an audience of around 70/80 and afterwards a question and answer session. The event was </a:t>
            </a:r>
            <a:r>
              <a:rPr lang="en-US" sz="1100" dirty="0" err="1" smtClean="0"/>
              <a:t>adverstised</a:t>
            </a:r>
            <a:r>
              <a:rPr lang="en-US" sz="1100" dirty="0" smtClean="0"/>
              <a:t> and </a:t>
            </a:r>
            <a:r>
              <a:rPr lang="en-US" sz="1100" dirty="0" err="1" smtClean="0"/>
              <a:t>publicised</a:t>
            </a:r>
            <a:r>
              <a:rPr lang="en-US" sz="1100" dirty="0" smtClean="0"/>
              <a:t> widely through the RSA/Edinburgh Art festival 2012.</a:t>
            </a:r>
            <a:endParaRPr lang="en-US" sz="1100" dirty="0" smtClean="0">
              <a:latin typeface="Adobe Caslon Pro"/>
              <a:cs typeface="Adobe Caslon Pro"/>
            </a:endParaRPr>
          </a:p>
          <a:p>
            <a:endParaRPr lang="en-US" sz="1100" dirty="0" smtClean="0">
              <a:latin typeface="Adobe Caslon Pro"/>
              <a:cs typeface="Adobe Caslon Pro"/>
            </a:endParaRPr>
          </a:p>
          <a:p>
            <a:endParaRPr lang="en-US" sz="1100" dirty="0">
              <a:latin typeface="Adobe Caslon Pro"/>
              <a:cs typeface="Adobe Caslon Pro"/>
            </a:endParaRPr>
          </a:p>
        </p:txBody>
      </p:sp>
      <p:sp>
        <p:nvSpPr>
          <p:cNvPr id="7" name="Rectangle 6"/>
          <p:cNvSpPr/>
          <p:nvPr/>
        </p:nvSpPr>
        <p:spPr>
          <a:xfrm>
            <a:off x="358326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The Real Life </a:t>
            </a:r>
            <a:r>
              <a:rPr lang="en-US" sz="900" i="1" dirty="0" err="1" smtClean="0">
                <a:solidFill>
                  <a:srgbClr val="FFFFFF"/>
                </a:solidFill>
                <a:latin typeface="Adobe Caslon Pro"/>
                <a:cs typeface="Adobe Caslon Pro"/>
              </a:rPr>
              <a:t>Gordons</a:t>
            </a:r>
            <a:r>
              <a:rPr lang="en-US" sz="900" i="1" dirty="0" smtClean="0">
                <a:solidFill>
                  <a:srgbClr val="FFFFFF"/>
                </a:solidFill>
                <a:latin typeface="Adobe Caslon Pro"/>
                <a:cs typeface="Adobe Caslon Pro"/>
              </a:rPr>
              <a:t> of Huntly, every Gordon in the Huntly phonebook invited.</a:t>
            </a:r>
            <a:endParaRPr lang="en-US" sz="900" i="1" dirty="0">
              <a:solidFill>
                <a:srgbClr val="FFFFFF"/>
              </a:solidFill>
              <a:latin typeface="Adobe Caslon Pro"/>
              <a:cs typeface="Adobe Caslon Pro"/>
            </a:endParaRPr>
          </a:p>
        </p:txBody>
      </p:sp>
      <p:pic>
        <p:nvPicPr>
          <p:cNvPr id="5" name="Picture 4" descr="pp112 IMG_5950good.JPG"/>
          <p:cNvPicPr>
            <a:picLocks noChangeAspect="1"/>
          </p:cNvPicPr>
          <p:nvPr/>
        </p:nvPicPr>
        <p:blipFill>
          <a:blip r:embed="rId4"/>
          <a:stretch>
            <a:fillRect/>
          </a:stretch>
        </p:blipFill>
        <p:spPr>
          <a:xfrm>
            <a:off x="3583269" y="1699703"/>
            <a:ext cx="5226090" cy="348406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8.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874732"/>
            <a:ext cx="2892386" cy="4154984"/>
          </a:xfrm>
          <a:prstGeom prst="rect">
            <a:avLst/>
          </a:prstGeom>
        </p:spPr>
        <p:txBody>
          <a:bodyPr wrap="square">
            <a:spAutoFit/>
          </a:bodyPr>
          <a:lstStyle/>
          <a:p>
            <a:r>
              <a:rPr lang="en-US" sz="1100" dirty="0" smtClean="0">
                <a:latin typeface="Book Antiqua"/>
                <a:cs typeface="Book Antiqua"/>
              </a:rPr>
              <a:t>The book continues to be distributed by Deveron Arts. </a:t>
            </a:r>
          </a:p>
          <a:p>
            <a:endParaRPr lang="en-US" sz="1100" dirty="0" smtClean="0">
              <a:latin typeface="Book Antiqua"/>
              <a:cs typeface="Book Antiqua"/>
            </a:endParaRPr>
          </a:p>
          <a:p>
            <a:r>
              <a:rPr lang="en-US" sz="1100" dirty="0" smtClean="0">
                <a:latin typeface="Book Antiqua"/>
                <a:cs typeface="Book Antiqua"/>
              </a:rPr>
              <a:t>I delivered a paper on the project and book </a:t>
            </a:r>
            <a:r>
              <a:rPr lang="en-US" sz="1100" b="1" i="1" dirty="0" smtClean="0">
                <a:latin typeface="Book Antiqua"/>
                <a:cs typeface="Book Antiqua"/>
              </a:rPr>
              <a:t>at State of Play: Art and Culture in Scotland Today organised by AHM </a:t>
            </a:r>
            <a:r>
              <a:rPr lang="en-US" sz="1100" dirty="0" smtClean="0">
                <a:latin typeface="Book Antiqua"/>
                <a:cs typeface="Book Antiqua"/>
              </a:rPr>
              <a:t>at Dundee Contemporary Arts on Sat 1</a:t>
            </a:r>
            <a:r>
              <a:rPr lang="en-US" sz="1100" baseline="30000" dirty="0" smtClean="0">
                <a:latin typeface="Book Antiqua"/>
                <a:cs typeface="Book Antiqua"/>
              </a:rPr>
              <a:t>st</a:t>
            </a:r>
            <a:r>
              <a:rPr lang="en-US" sz="1100" dirty="0" smtClean="0">
                <a:latin typeface="Book Antiqua"/>
                <a:cs typeface="Book Antiqua"/>
              </a:rPr>
              <a:t> October 2011</a:t>
            </a:r>
          </a:p>
          <a:p>
            <a:r>
              <a:rPr lang="en-US" sz="1100" dirty="0" err="1" smtClean="0">
                <a:latin typeface="Book Antiqua"/>
                <a:cs typeface="Book Antiqua"/>
              </a:rPr>
              <a:t>http://www.dca.org.uk/whats-on/talks-and-events/state-of-play-art-and-culture-in-scotland-today.html</a:t>
            </a:r>
            <a:endParaRPr lang="en-US" sz="1100" dirty="0" smtClean="0">
              <a:latin typeface="Book Antiqua"/>
              <a:cs typeface="Book Antiqua"/>
            </a:endParaRPr>
          </a:p>
          <a:p>
            <a:endParaRPr lang="en-US" sz="1100" dirty="0" smtClean="0">
              <a:latin typeface="Book Antiqua"/>
              <a:cs typeface="Book Antiqua"/>
            </a:endParaRPr>
          </a:p>
          <a:p>
            <a:r>
              <a:rPr lang="en-US" sz="1100" dirty="0" smtClean="0">
                <a:latin typeface="Book Antiqua"/>
                <a:cs typeface="Book Antiqua"/>
              </a:rPr>
              <a:t>In response to this the organisation Public Art Scotland worked with me to develop a 36 minute set of  4 videos which form an extended monologue/voiceover on the project developed from my essay in the book. </a:t>
            </a:r>
          </a:p>
          <a:p>
            <a:r>
              <a:rPr lang="en-US" sz="1100" dirty="0" smtClean="0">
                <a:latin typeface="Book Antiqua"/>
                <a:cs typeface="Book Antiqua"/>
                <a:hlinkClick r:id="rId3"/>
              </a:rPr>
              <a:t>http://archive.publicartscotland.com/blogs/28-The-Editorial-Perspectives-on-Participation/articles/510-Ross-Sinclair-s-Video-</a:t>
            </a:r>
            <a:r>
              <a:rPr lang="en-US" sz="1100" dirty="0" smtClean="0">
                <a:latin typeface="Book Antiqua"/>
                <a:cs typeface="Book Antiqua"/>
                <a:hlinkClick r:id="rId3"/>
              </a:rPr>
              <a:t>Reflections</a:t>
            </a:r>
            <a:endParaRPr lang="en-US" sz="1100" dirty="0" smtClean="0">
              <a:latin typeface="Book Antiqua"/>
              <a:cs typeface="Book Antiqua"/>
            </a:endParaRPr>
          </a:p>
          <a:p>
            <a:endParaRPr lang="en-US" sz="1100" dirty="0" smtClean="0">
              <a:latin typeface="Book Antiqua"/>
              <a:cs typeface="Book Antiqua"/>
            </a:endParaRPr>
          </a:p>
          <a:p>
            <a:r>
              <a:rPr lang="en-US" sz="1100" dirty="0" smtClean="0">
                <a:latin typeface="Book Antiqua"/>
                <a:cs typeface="Book Antiqua"/>
              </a:rPr>
              <a:t>Please </a:t>
            </a:r>
            <a:r>
              <a:rPr lang="en-US" sz="1100" smtClean="0">
                <a:latin typeface="Book Antiqua"/>
                <a:cs typeface="Book Antiqua"/>
              </a:rPr>
              <a:t>click though to ‘you tube channel’</a:t>
            </a:r>
          </a:p>
          <a:p>
            <a:endParaRPr lang="en-US" sz="1100" dirty="0" smtClean="0">
              <a:latin typeface="Book Antiqua"/>
              <a:cs typeface="Book Antiqua"/>
            </a:endParaRPr>
          </a:p>
        </p:txBody>
      </p:sp>
      <p:sp>
        <p:nvSpPr>
          <p:cNvPr id="6" name="Rectangle 5"/>
          <p:cNvSpPr/>
          <p:nvPr/>
        </p:nvSpPr>
        <p:spPr>
          <a:xfrm>
            <a:off x="3413849" y="1874732"/>
            <a:ext cx="2892386" cy="261610"/>
          </a:xfrm>
          <a:prstGeom prst="rect">
            <a:avLst/>
          </a:prstGeom>
        </p:spPr>
        <p:txBody>
          <a:bodyPr wrap="square">
            <a:spAutoFit/>
          </a:bodyPr>
          <a:lstStyle/>
          <a:p>
            <a:endParaRPr lang="en-US" sz="1100" dirty="0" smtClean="0">
              <a:latin typeface="Adobe Caslon Pro"/>
              <a:cs typeface="Adobe Caslon Pro"/>
            </a:endParaRPr>
          </a:p>
          <a:p>
            <a:endParaRPr lang="en-US" sz="1100" dirty="0" smtClean="0">
              <a:latin typeface="Adobe Caslon Pro"/>
              <a:cs typeface="Adobe Caslon Pro"/>
            </a:endParaRP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of ongoing performance </a:t>
            </a:r>
            <a:r>
              <a:rPr lang="en-US" sz="900" i="1" dirty="0" err="1" smtClean="0">
                <a:solidFill>
                  <a:srgbClr val="FFFFFF"/>
                </a:solidFill>
                <a:latin typeface="Adobe Caslon Pro"/>
                <a:cs typeface="Adobe Caslon Pro"/>
              </a:rPr>
              <a:t>wher</a:t>
            </a:r>
            <a:r>
              <a:rPr lang="en-US" sz="900" i="1" dirty="0" smtClean="0">
                <a:solidFill>
                  <a:srgbClr val="FFFFFF"/>
                </a:solidFill>
                <a:latin typeface="Adobe Caslon Pro"/>
                <a:cs typeface="Adobe Caslon Pro"/>
              </a:rPr>
              <a:t> I walked </a:t>
            </a:r>
            <a:r>
              <a:rPr lang="en-US" sz="900" i="1" dirty="0" err="1" smtClean="0">
                <a:solidFill>
                  <a:srgbClr val="FFFFFF"/>
                </a:solidFill>
                <a:latin typeface="Adobe Caslon Pro"/>
                <a:cs typeface="Adobe Caslon Pro"/>
              </a:rPr>
              <a:t>arounf</a:t>
            </a:r>
            <a:r>
              <a:rPr lang="en-US" sz="900" i="1" dirty="0" smtClean="0">
                <a:solidFill>
                  <a:srgbClr val="FFFFFF"/>
                </a:solidFill>
                <a:latin typeface="Adobe Caslon Pro"/>
                <a:cs typeface="Adobe Caslon Pro"/>
              </a:rPr>
              <a:t> the town discussing art with the townsfolk</a:t>
            </a:r>
            <a:endParaRPr lang="en-US" sz="900" i="1" dirty="0">
              <a:solidFill>
                <a:srgbClr val="FFFFFF"/>
              </a:solidFill>
              <a:latin typeface="Adobe Caslon Pro"/>
              <a:cs typeface="Adobe Caslon Pro"/>
            </a:endParaRPr>
          </a:p>
        </p:txBody>
      </p:sp>
      <p:sp>
        <p:nvSpPr>
          <p:cNvPr id="9" name="TextBox 8"/>
          <p:cNvSpPr txBox="1"/>
          <p:nvPr/>
        </p:nvSpPr>
        <p:spPr>
          <a:xfrm>
            <a:off x="3672472" y="3718624"/>
            <a:ext cx="2345349" cy="2292935"/>
          </a:xfrm>
          <a:prstGeom prst="rect">
            <a:avLst/>
          </a:prstGeom>
          <a:noFill/>
        </p:spPr>
        <p:txBody>
          <a:bodyPr wrap="square" rtlCol="0">
            <a:spAutoFit/>
          </a:bodyPr>
          <a:lstStyle/>
          <a:p>
            <a:r>
              <a:rPr lang="en-US" sz="1100" dirty="0" smtClean="0">
                <a:latin typeface="Book Antiqua"/>
                <a:cs typeface="Book Antiqua"/>
              </a:rPr>
              <a:t>http://</a:t>
            </a:r>
            <a:r>
              <a:rPr lang="en-US" sz="1100" dirty="0" err="1" smtClean="0">
                <a:latin typeface="Book Antiqua"/>
                <a:cs typeface="Book Antiqua"/>
              </a:rPr>
              <a:t>archive.publicartscotland.com/search/?cx</a:t>
            </a:r>
            <a:r>
              <a:rPr lang="en-US" sz="1100" dirty="0" smtClean="0">
                <a:latin typeface="Book Antiqua"/>
                <a:cs typeface="Book Antiqua"/>
              </a:rPr>
              <a:t>=005169466167014530546%3Abtqtzi152g4&amp;cof=FORID%3A11&amp;q=</a:t>
            </a:r>
            <a:r>
              <a:rPr lang="en-US" sz="1100" dirty="0" err="1" smtClean="0">
                <a:latin typeface="Book Antiqua"/>
                <a:cs typeface="Book Antiqua"/>
              </a:rPr>
              <a:t>ross+sinclair&amp;sa</a:t>
            </a:r>
            <a:r>
              <a:rPr lang="en-US" sz="1100" dirty="0" smtClean="0">
                <a:latin typeface="Book Antiqua"/>
                <a:cs typeface="Book Antiqua"/>
              </a:rPr>
              <a:t>=</a:t>
            </a:r>
            <a:r>
              <a:rPr lang="en-US" sz="1100" dirty="0" err="1" smtClean="0">
                <a:latin typeface="Book Antiqua"/>
                <a:cs typeface="Book Antiqua"/>
              </a:rPr>
              <a:t>Search&amp;siteurl</a:t>
            </a:r>
            <a:r>
              <a:rPr lang="en-US" sz="1100" dirty="0" smtClean="0">
                <a:latin typeface="Book Antiqua"/>
                <a:cs typeface="Book Antiqua"/>
              </a:rPr>
              <a:t>=archive.publicartscotland.com%2F&amp;ref=www.publicartscotland.com%2F&amp;ss=1881j317859j13</a:t>
            </a:r>
          </a:p>
          <a:p>
            <a:endParaRPr lang="en-US" sz="1100" dirty="0" smtClean="0">
              <a:latin typeface="Book Antiqua"/>
              <a:cs typeface="Book Antiqua"/>
            </a:endParaRPr>
          </a:p>
          <a:p>
            <a:r>
              <a:rPr lang="en-US" sz="1100" dirty="0" smtClean="0">
                <a:latin typeface="Book Antiqua"/>
                <a:cs typeface="Book Antiqua"/>
              </a:rPr>
              <a:t>http://</a:t>
            </a:r>
            <a:r>
              <a:rPr lang="en-US" sz="1100" dirty="0" err="1" smtClean="0">
                <a:latin typeface="Book Antiqua"/>
                <a:cs typeface="Book Antiqua"/>
              </a:rPr>
              <a:t>archive.publicartscotland.com</a:t>
            </a:r>
            <a:r>
              <a:rPr lang="en-US" sz="1100" dirty="0" smtClean="0">
                <a:latin typeface="Book Antiqua"/>
                <a:cs typeface="Book Antiqua"/>
              </a:rPr>
              <a:t>/</a:t>
            </a:r>
          </a:p>
          <a:p>
            <a:endParaRPr lang="en-US" sz="1100" dirty="0"/>
          </a:p>
        </p:txBody>
      </p:sp>
      <p:pic>
        <p:nvPicPr>
          <p:cNvPr id="10" name="Picture 9" descr="pp163 corner IMG_6042.JPG"/>
          <p:cNvPicPr>
            <a:picLocks noChangeAspect="1"/>
          </p:cNvPicPr>
          <p:nvPr/>
        </p:nvPicPr>
        <p:blipFill>
          <a:blip r:embed="rId4"/>
          <a:stretch>
            <a:fillRect/>
          </a:stretch>
        </p:blipFill>
        <p:spPr>
          <a:xfrm rot="16200000">
            <a:off x="5491644" y="1531405"/>
            <a:ext cx="4382828" cy="292188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169</TotalTime>
  <Words>7311</Words>
  <Application>Microsoft Macintosh PowerPoint</Application>
  <PresentationFormat>On-screen Show (4:3)</PresentationFormat>
  <Paragraphs>101</Paragraphs>
  <Slides>13</Slides>
  <Notes>0</Notes>
  <HiddenSlides>0</HiddenSlides>
  <MMClips>0</MMClips>
  <ScaleCrop>false</ScaleCrop>
  <HeadingPairs>
    <vt:vector size="4" baseType="variant">
      <vt:variant>
        <vt:lpstr>Design Template</vt:lpstr>
      </vt:variant>
      <vt:variant>
        <vt:i4>1</vt:i4>
      </vt:variant>
      <vt:variant>
        <vt:lpstr>Slide Titles</vt:lpstr>
      </vt:variant>
      <vt:variant>
        <vt:i4>13</vt:i4>
      </vt:variant>
    </vt:vector>
  </HeadingPairs>
  <TitlesOfParts>
    <vt:vector size="14"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Manager/>
  <Company>GSA </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subject/>
  <dc:creator>Iain Reid</dc:creator>
  <cp:keywords/>
  <dc:description/>
  <cp:lastModifiedBy>Ross Sinclair</cp:lastModifiedBy>
  <cp:revision>28</cp:revision>
  <dcterms:created xsi:type="dcterms:W3CDTF">2013-07-19T15:36:55Z</dcterms:created>
  <dcterms:modified xsi:type="dcterms:W3CDTF">2013-07-19T15:38:08Z</dcterms:modified>
  <cp:category/>
</cp:coreProperties>
</file>