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Default Extension="emf" ContentType="image/x-emf"/>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Default Extension="tiff" ContentType="image/tiff"/>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Default Extension="pdf" ContentType="application/pdf"/>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57" r:id="rId3"/>
    <p:sldId id="265" r:id="rId4"/>
    <p:sldId id="264" r:id="rId5"/>
    <p:sldId id="258" r:id="rId6"/>
    <p:sldId id="262" r:id="rId7"/>
    <p:sldId id="266" r:id="rId8"/>
    <p:sldId id="267" r:id="rId9"/>
    <p:sldId id="259" r:id="rId10"/>
    <p:sldId id="268" r:id="rId11"/>
    <p:sldId id="260" r:id="rId12"/>
    <p:sldId id="269" r:id="rId13"/>
    <p:sldId id="270" r:id="rId14"/>
    <p:sldId id="261" r:id="rId15"/>
    <p:sldId id="263"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C40812"/>
    <a:srgbClr val="12E824"/>
    <a:srgbClr val="858D04"/>
  </p:clrMru>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vertBarState="maximized" horzBarState="maximized">
    <p:restoredLeft sz="15620"/>
    <p:restoredTop sz="94660"/>
  </p:normalViewPr>
  <p:slideViewPr>
    <p:cSldViewPr snapToGrid="0" snapToObjects="1">
      <p:cViewPr>
        <p:scale>
          <a:sx n="100" d="100"/>
          <a:sy n="100" d="100"/>
        </p:scale>
        <p:origin x="-88" y="-24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9/12/13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9/12/13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9/12/13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9/12/13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9/12/13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9/12/13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9/12/13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9/12/13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9/12/13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9/12/13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9/12/13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9/12/13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 Id="rId3" Type="http://schemas.openxmlformats.org/officeDocument/2006/relationships/image" Target="../media/image2.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 Id="rId3" Type="http://schemas.openxmlformats.org/officeDocument/2006/relationships/image" Target="../media/image4.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df"/><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df"/><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jpeg"/><Relationship Id="rId5" Type="http://schemas.openxmlformats.org/officeDocument/2006/relationships/image" Target="../media/image12.jpeg"/><Relationship Id="rId6" Type="http://schemas.openxmlformats.org/officeDocument/2006/relationships/image" Target="../media/image13.jpeg"/><Relationship Id="rId1" Type="http://schemas.openxmlformats.org/officeDocument/2006/relationships/slideLayout" Target="../slideLayouts/slideLayout7.xml"/><Relationship Id="rId2" Type="http://schemas.openxmlformats.org/officeDocument/2006/relationships/image" Target="../media/image9.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emf"/><Relationship Id="rId3" Type="http://schemas.openxmlformats.org/officeDocument/2006/relationships/image" Target="../media/image1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tiff"/></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jpeg"/><Relationship Id="rId1" Type="http://schemas.openxmlformats.org/officeDocument/2006/relationships/slideLayout" Target="../slideLayouts/slideLayout7.xml"/><Relationship Id="rId2" Type="http://schemas.openxmlformats.org/officeDocument/2006/relationships/image" Target="../media/image18.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tiff"/></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image" Target="../media/image24.jpeg"/><Relationship Id="rId5" Type="http://schemas.openxmlformats.org/officeDocument/2006/relationships/image" Target="../media/image25.jpeg"/><Relationship Id="rId6" Type="http://schemas.openxmlformats.org/officeDocument/2006/relationships/image" Target="../media/image26.jpeg"/><Relationship Id="rId7" Type="http://schemas.openxmlformats.org/officeDocument/2006/relationships/image" Target="../media/image27.jpeg"/><Relationship Id="rId1" Type="http://schemas.openxmlformats.org/officeDocument/2006/relationships/slideLayout" Target="../slideLayouts/slideLayout7.xml"/><Relationship Id="rId2" Type="http://schemas.openxmlformats.org/officeDocument/2006/relationships/image" Target="../media/image22.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tif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tiff"/></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4" Type="http://schemas.openxmlformats.org/officeDocument/2006/relationships/image" Target="../media/image32.jpeg"/><Relationship Id="rId5" Type="http://schemas.openxmlformats.org/officeDocument/2006/relationships/image" Target="../media/image12.jpeg"/><Relationship Id="rId6" Type="http://schemas.openxmlformats.org/officeDocument/2006/relationships/image" Target="../media/image33.jpeg"/><Relationship Id="rId1" Type="http://schemas.openxmlformats.org/officeDocument/2006/relationships/slideLayout" Target="../slideLayouts/slideLayout7.xml"/><Relationship Id="rId2" Type="http://schemas.openxmlformats.org/officeDocument/2006/relationships/image" Target="../media/image30.emf"/></Relationships>
</file>

<file path=ppt/slides/_rels/slide15.xml.rels><?xml version="1.0" encoding="UTF-8" standalone="yes"?>
<Relationships xmlns="http://schemas.openxmlformats.org/package/2006/relationships"><Relationship Id="rId3" Type="http://schemas.openxmlformats.org/officeDocument/2006/relationships/hyperlink" Target="https://collections.exeter.ac.uk/repository/handle/10472/5258" TargetMode="External"/><Relationship Id="rId4" Type="http://schemas.openxmlformats.org/officeDocument/2006/relationships/hyperlink" Target="http://projects.beyondtext.ac.uk/deplacingfuturememory/index.php" TargetMode="External"/><Relationship Id="rId5" Type="http://schemas.openxmlformats.org/officeDocument/2006/relationships/hyperlink" Target="http://projects.beyondtext.ac.uk/deplacingfuturememory/project_team.php?i=14&amp;p=De-Placing%20Future%20Memory" TargetMode="External"/><Relationship Id="rId6" Type="http://schemas.openxmlformats.org/officeDocument/2006/relationships/hyperlink" Target="http://www.conflictincities.org/aboutus.html" TargetMode="External"/><Relationship Id="rId7" Type="http://schemas.openxmlformats.org/officeDocument/2006/relationships/hyperlink" Target="http://www.flickr.com/photos/glasgowschoolart/7596017474/in/photostream/" TargetMode="External"/><Relationship Id="rId8" Type="http://schemas.openxmlformats.org/officeDocument/2006/relationships/image" Target="../media/image34.jpeg"/><Relationship Id="rId1" Type="http://schemas.openxmlformats.org/officeDocument/2006/relationships/slideLayout" Target="../slideLayouts/slideLayout7.xml"/><Relationship Id="rId2" Type="http://schemas.openxmlformats.org/officeDocument/2006/relationships/hyperlink" Target="http://projects.exeter.ac.uk/futurememory/"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8000"/>
          </a:xfrm>
          <a:prstGeom prst="rect">
            <a:avLst/>
          </a:prstGeom>
        </p:spPr>
      </p:pic>
      <p:sp>
        <p:nvSpPr>
          <p:cNvPr id="5" name="Rectangle 4"/>
          <p:cNvSpPr/>
          <p:nvPr/>
        </p:nvSpPr>
        <p:spPr>
          <a:xfrm>
            <a:off x="715628" y="2228671"/>
            <a:ext cx="3176162" cy="1077218"/>
          </a:xfrm>
          <a:prstGeom prst="rect">
            <a:avLst/>
          </a:prstGeom>
        </p:spPr>
        <p:txBody>
          <a:bodyPr wrap="square">
            <a:spAutoFit/>
          </a:bodyPr>
          <a:lstStyle/>
          <a:p>
            <a:r>
              <a:rPr lang="en-US" sz="3200" b="1" smtClean="0">
                <a:solidFill>
                  <a:srgbClr val="C40812"/>
                </a:solidFill>
                <a:latin typeface="Hypatia Sans Pro"/>
                <a:cs typeface="Hypatia Sans Pro"/>
              </a:rPr>
              <a:t>IN BLACK AND WHITE</a:t>
            </a:r>
            <a:endParaRPr lang="en-US" sz="3200" b="1" dirty="0">
              <a:solidFill>
                <a:srgbClr val="C40812"/>
              </a:solidFill>
              <a:latin typeface="Hypatia Sans Pro"/>
              <a:cs typeface="Hypatia Sans Pro"/>
            </a:endParaRPr>
          </a:p>
        </p:txBody>
      </p:sp>
      <p:sp>
        <p:nvSpPr>
          <p:cNvPr id="6" name="Rectangle 5"/>
          <p:cNvSpPr/>
          <p:nvPr/>
        </p:nvSpPr>
        <p:spPr>
          <a:xfrm>
            <a:off x="715628" y="4508500"/>
            <a:ext cx="3176162" cy="1569660"/>
          </a:xfrm>
          <a:prstGeom prst="rect">
            <a:avLst/>
          </a:prstGeom>
        </p:spPr>
        <p:txBody>
          <a:bodyPr wrap="square">
            <a:spAutoFit/>
          </a:bodyPr>
          <a:lstStyle/>
          <a:p>
            <a:r>
              <a:rPr lang="en-US" sz="1200" dirty="0" smtClean="0">
                <a:solidFill>
                  <a:srgbClr val="C40812"/>
                </a:solidFill>
                <a:latin typeface="Adobe Caslon Pro SmBd"/>
                <a:cs typeface="Adobe Caslon Pro SmBd"/>
              </a:rPr>
              <a:t>Funded by the AHRC, Beyond Text program,  </a:t>
            </a:r>
            <a:r>
              <a:rPr lang="en-US" sz="1200" i="1" dirty="0" smtClean="0">
                <a:solidFill>
                  <a:srgbClr val="C40812"/>
                </a:solidFill>
                <a:latin typeface="Adobe Caslon Pro SmBd"/>
                <a:cs typeface="Adobe Caslon Pro SmBd"/>
              </a:rPr>
              <a:t>In Black and White </a:t>
            </a:r>
            <a:r>
              <a:rPr lang="en-US" sz="1200" dirty="0" smtClean="0">
                <a:solidFill>
                  <a:srgbClr val="C40812"/>
                </a:solidFill>
                <a:latin typeface="Adobe Caslon Pro SmBd"/>
                <a:cs typeface="Adobe Caslon Pro SmBd"/>
              </a:rPr>
              <a:t>are a series of drawings produced as a result of a 6 month long multi-disciplinary project looking at the bond between memory and place.  The project culminated in an exhibition, performance and symposium in the Institute of Arab and Islamic Studies at the University of Exeter, England. </a:t>
            </a:r>
            <a:endParaRPr lang="en-US" sz="1200" dirty="0">
              <a:solidFill>
                <a:srgbClr val="C40812"/>
              </a:solidFill>
              <a:latin typeface="Adobe Caslon Pro SmBd"/>
              <a:cs typeface="Adobe Caslon Pro SmBd"/>
            </a:endParaRPr>
          </a:p>
        </p:txBody>
      </p:sp>
      <p:sp>
        <p:nvSpPr>
          <p:cNvPr id="7" name="Rectangle 6"/>
          <p:cNvSpPr/>
          <p:nvPr/>
        </p:nvSpPr>
        <p:spPr>
          <a:xfrm>
            <a:off x="715628" y="6076277"/>
            <a:ext cx="1878898" cy="646331"/>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 Shauna McMullan</a:t>
            </a:r>
          </a:p>
          <a:p>
            <a:r>
              <a:rPr lang="en-US" sz="1200" dirty="0" smtClean="0">
                <a:solidFill>
                  <a:schemeClr val="tx1">
                    <a:lumMod val="75000"/>
                    <a:lumOff val="25000"/>
                  </a:schemeClr>
                </a:solidFill>
                <a:latin typeface="Adobe Caslon Pro"/>
                <a:cs typeface="Adobe Caslon Pro"/>
              </a:rPr>
              <a:t>Output No. 1</a:t>
            </a:r>
            <a:endParaRPr lang="en-US" sz="1200" dirty="0">
              <a:solidFill>
                <a:schemeClr val="tx1">
                  <a:lumMod val="75000"/>
                  <a:lumOff val="25000"/>
                </a:schemeClr>
              </a:solidFill>
              <a:latin typeface="Adobe Caslon Pro"/>
              <a:cs typeface="Adobe Caslon Pro"/>
            </a:endParaRPr>
          </a:p>
        </p:txBody>
      </p:sp>
      <p:pic>
        <p:nvPicPr>
          <p:cNvPr id="10" name="Picture 9" descr="McMullen In B&amp;W - Rafah.tif"/>
          <p:cNvPicPr>
            <a:picLocks noChangeAspect="1"/>
          </p:cNvPicPr>
          <p:nvPr/>
        </p:nvPicPr>
        <p:blipFill>
          <a:blip r:embed="rId3"/>
          <a:stretch>
            <a:fillRect/>
          </a:stretch>
        </p:blipFill>
        <p:spPr>
          <a:xfrm>
            <a:off x="4570224" y="2309521"/>
            <a:ext cx="4489111" cy="3414967"/>
          </a:xfrm>
          <a:prstGeom prst="rect">
            <a:avLst/>
          </a:prstGeom>
        </p:spPr>
      </p:pic>
      <p:sp>
        <p:nvSpPr>
          <p:cNvPr id="15" name="TextBox 14"/>
          <p:cNvSpPr txBox="1"/>
          <p:nvPr/>
        </p:nvSpPr>
        <p:spPr>
          <a:xfrm>
            <a:off x="4635508" y="5916093"/>
            <a:ext cx="3390672" cy="507831"/>
          </a:xfrm>
          <a:prstGeom prst="rect">
            <a:avLst/>
          </a:prstGeom>
          <a:noFill/>
        </p:spPr>
        <p:txBody>
          <a:bodyPr wrap="none" rtlCol="0">
            <a:spAutoFit/>
          </a:bodyPr>
          <a:lstStyle/>
          <a:p>
            <a:r>
              <a:rPr lang="en-US" sz="900" i="1" dirty="0" smtClean="0">
                <a:solidFill>
                  <a:schemeClr val="bg1"/>
                </a:solidFill>
                <a:latin typeface="Adobe Caslon Pro"/>
                <a:cs typeface="Adobe Caslon Pro"/>
              </a:rPr>
              <a:t>IN BLACK AND WHITE, </a:t>
            </a:r>
            <a:r>
              <a:rPr lang="en-US" sz="900" i="1" dirty="0" err="1" smtClean="0">
                <a:solidFill>
                  <a:schemeClr val="bg1"/>
                </a:solidFill>
                <a:latin typeface="Adobe Caslon Pro"/>
                <a:cs typeface="Adobe Caslon Pro"/>
              </a:rPr>
              <a:t>Rafah</a:t>
            </a:r>
            <a:r>
              <a:rPr lang="en-US" sz="900" i="1" dirty="0" smtClean="0">
                <a:solidFill>
                  <a:schemeClr val="bg1"/>
                </a:solidFill>
                <a:latin typeface="Adobe Caslon Pro"/>
                <a:cs typeface="Adobe Caslon Pro"/>
              </a:rPr>
              <a:t>, page 19, The Guardian, 19.01.09</a:t>
            </a:r>
          </a:p>
          <a:p>
            <a:r>
              <a:rPr lang="en-US" sz="900" dirty="0" smtClean="0">
                <a:solidFill>
                  <a:schemeClr val="bg1"/>
                </a:solidFill>
                <a:latin typeface="Adobe Caslon Pro"/>
                <a:cs typeface="Adobe Caslon Pro"/>
              </a:rPr>
              <a:t>by Shauna McMullan for the exhibition De-Placing Future Memory</a:t>
            </a:r>
          </a:p>
          <a:p>
            <a:endParaRPr lang="en-US" sz="9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18367" y="1467876"/>
            <a:ext cx="2892386" cy="5339925"/>
          </a:xfrm>
          <a:prstGeom prst="rect">
            <a:avLst/>
          </a:prstGeom>
        </p:spPr>
        <p:txBody>
          <a:bodyPr wrap="square">
            <a:spAutoFit/>
          </a:bodyPr>
          <a:lstStyle/>
          <a:p>
            <a:r>
              <a:rPr lang="en-GB" sz="1100" i="1" dirty="0" smtClean="0"/>
              <a:t>IN BLACK AND WHITE </a:t>
            </a:r>
            <a:r>
              <a:rPr lang="en-GB" sz="1100" dirty="0" smtClean="0"/>
              <a:t>are a series of 4 drawings made using permanent ink on newsprint.  Two identical pages of two different newspaper images portray the aftermath of the Israeli strikes on Palestine during the 2009 conflict.  On one page all of the white spaces have been blacked out leaving a totally black image.  On an identical page all of the black has been silvered out leaving a completely white page. </a:t>
            </a:r>
            <a:r>
              <a:rPr lang="en-GB" sz="1100" dirty="0" smtClean="0"/>
              <a:t> Using drawing, this </a:t>
            </a:r>
            <a:r>
              <a:rPr lang="en-GB" sz="1100" dirty="0" smtClean="0"/>
              <a:t>was done twice, using a fine nib pen, once with an image of </a:t>
            </a:r>
            <a:r>
              <a:rPr lang="en-GB" sz="1100" dirty="0" err="1" smtClean="0"/>
              <a:t>Rafah</a:t>
            </a:r>
            <a:r>
              <a:rPr lang="en-GB" sz="1100" dirty="0" smtClean="0"/>
              <a:t> from page 19, The Guardian, </a:t>
            </a:r>
            <a:r>
              <a:rPr lang="en-US" sz="1100" dirty="0" smtClean="0"/>
              <a:t>19.01.09, </a:t>
            </a:r>
            <a:r>
              <a:rPr lang="en-GB" sz="1100" dirty="0" smtClean="0"/>
              <a:t>and secondly with an image of Gaza, pg. 2 &amp; 3, The Guardian, </a:t>
            </a:r>
            <a:r>
              <a:rPr lang="en-US" sz="1100" dirty="0" smtClean="0"/>
              <a:t>07.01.09.</a:t>
            </a:r>
            <a:endParaRPr lang="en-GB" sz="1100" dirty="0" smtClean="0"/>
          </a:p>
          <a:p>
            <a:r>
              <a:rPr lang="en-GB" sz="1100" dirty="0" smtClean="0"/>
              <a:t> </a:t>
            </a:r>
          </a:p>
          <a:p>
            <a:r>
              <a:rPr lang="en-GB" sz="1100" dirty="0" smtClean="0"/>
              <a:t>These artworks were produced as a result of an international, multi-disciplinary, collaborative, research project called De-Placing Future Memory, which comprised of two workshops followed by an exhibition at the gallery in the Institute of Arab and Islamic Studies at the University of Exeter.</a:t>
            </a:r>
          </a:p>
          <a:p>
            <a:r>
              <a:rPr lang="en-GB" sz="1100" dirty="0" smtClean="0"/>
              <a:t> </a:t>
            </a:r>
            <a:r>
              <a:rPr lang="en-GB" sz="1100" b="1" dirty="0" smtClean="0"/>
              <a:t>Workshop 1</a:t>
            </a:r>
            <a:r>
              <a:rPr lang="en-GB" sz="1100" dirty="0" smtClean="0"/>
              <a:t>: 21 – 22 May 2009, Kay Labs, University of Exeter</a:t>
            </a:r>
          </a:p>
          <a:p>
            <a:r>
              <a:rPr lang="en-GB" sz="1100" b="1" dirty="0" smtClean="0"/>
              <a:t>Workshop 2</a:t>
            </a:r>
            <a:r>
              <a:rPr lang="en-GB" sz="1100" dirty="0" smtClean="0"/>
              <a:t>: 24 - 25 Sept. 2009, Institute of Arab and Islamic Studies, Univ. of Exeter</a:t>
            </a:r>
          </a:p>
          <a:p>
            <a:r>
              <a:rPr lang="en-GB" sz="1100" b="1" dirty="0" smtClean="0"/>
              <a:t>Exhibition</a:t>
            </a:r>
            <a:r>
              <a:rPr lang="en-GB" sz="1100" dirty="0" smtClean="0"/>
              <a:t>: 23 Sept. – 17</a:t>
            </a:r>
            <a:r>
              <a:rPr lang="en-GB" sz="1100" baseline="30000" dirty="0" smtClean="0"/>
              <a:t>th</a:t>
            </a:r>
            <a:r>
              <a:rPr lang="en-GB" sz="1100" dirty="0" smtClean="0"/>
              <a:t> Oct. 09, Inst. of Arab and Islamic Studies, Univ. of Exeter</a:t>
            </a:r>
          </a:p>
          <a:p>
            <a:r>
              <a:rPr lang="en-GB" sz="1100" dirty="0" smtClean="0"/>
              <a:t> </a:t>
            </a:r>
          </a:p>
          <a:p>
            <a:endParaRPr lang="en-US" sz="1100" dirty="0" smtClean="0">
              <a:latin typeface="Adobe Caslon Pro"/>
              <a:cs typeface="Adobe Caslon Pro"/>
            </a:endParaRPr>
          </a:p>
        </p:txBody>
      </p:sp>
      <p:sp>
        <p:nvSpPr>
          <p:cNvPr id="6" name="Rectangle 5"/>
          <p:cNvSpPr/>
          <p:nvPr/>
        </p:nvSpPr>
        <p:spPr>
          <a:xfrm>
            <a:off x="3392092" y="5580404"/>
            <a:ext cx="2397799" cy="369332"/>
          </a:xfrm>
          <a:prstGeom prst="rect">
            <a:avLst/>
          </a:prstGeom>
        </p:spPr>
        <p:txBody>
          <a:bodyPr wrap="square">
            <a:spAutoFit/>
          </a:bodyPr>
          <a:lstStyle/>
          <a:p>
            <a:r>
              <a:rPr lang="en-US" sz="900" i="1" dirty="0" smtClean="0">
                <a:solidFill>
                  <a:schemeClr val="bg1"/>
                </a:solidFill>
              </a:rPr>
              <a:t>Detail of IN WHITE, </a:t>
            </a:r>
            <a:r>
              <a:rPr lang="en-US" sz="900" i="1" dirty="0" err="1" smtClean="0">
                <a:solidFill>
                  <a:schemeClr val="bg1"/>
                </a:solidFill>
              </a:rPr>
              <a:t>Rafah</a:t>
            </a:r>
            <a:r>
              <a:rPr lang="en-US" sz="900" i="1" dirty="0" smtClean="0">
                <a:solidFill>
                  <a:schemeClr val="bg1"/>
                </a:solidFill>
              </a:rPr>
              <a:t>, </a:t>
            </a:r>
          </a:p>
          <a:p>
            <a:r>
              <a:rPr lang="en-US" sz="900" dirty="0" smtClean="0">
                <a:solidFill>
                  <a:schemeClr val="bg1"/>
                </a:solidFill>
              </a:rPr>
              <a:t>page 19, The Guardian, 19.01.09</a:t>
            </a:r>
          </a:p>
        </p:txBody>
      </p:sp>
      <p:sp>
        <p:nvSpPr>
          <p:cNvPr id="7" name="TextBox 6"/>
          <p:cNvSpPr txBox="1"/>
          <p:nvPr/>
        </p:nvSpPr>
        <p:spPr>
          <a:xfrm>
            <a:off x="6158587" y="1256216"/>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IN BLACK AND WHITE</a:t>
            </a:r>
            <a:endParaRPr lang="en-US" sz="1000"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1</a:t>
            </a:r>
            <a:endParaRPr lang="en-US" sz="1000" dirty="0">
              <a:latin typeface="Adobe Caslon Pro Bold Italic"/>
              <a:cs typeface="Adobe Caslon Pro Bold Italic"/>
            </a:endParaRPr>
          </a:p>
        </p:txBody>
      </p:sp>
      <p:sp>
        <p:nvSpPr>
          <p:cNvPr id="9" name="TextBox 8"/>
          <p:cNvSpPr txBox="1"/>
          <p:nvPr/>
        </p:nvSpPr>
        <p:spPr>
          <a:xfrm>
            <a:off x="5789891" y="2499801"/>
            <a:ext cx="3072464" cy="246221"/>
          </a:xfrm>
          <a:prstGeom prst="rect">
            <a:avLst/>
          </a:prstGeom>
          <a:noFill/>
        </p:spPr>
        <p:txBody>
          <a:bodyPr wrap="square" rtlCol="0">
            <a:spAutoFit/>
          </a:bodyPr>
          <a:lstStyle/>
          <a:p>
            <a:pPr algn="r"/>
            <a:r>
              <a:rPr lang="en-US" sz="1000" dirty="0" smtClean="0">
                <a:latin typeface="Adobe Caslon Pro"/>
                <a:cs typeface="Adobe Caslon Pro"/>
              </a:rPr>
              <a:t>Shauna McMullan,  </a:t>
            </a:r>
          </a:p>
        </p:txBody>
      </p:sp>
      <p:pic>
        <p:nvPicPr>
          <p:cNvPr id="11" name="Picture 10" descr="Rafah detail.tif"/>
          <p:cNvPicPr>
            <a:picLocks noChangeAspect="1"/>
          </p:cNvPicPr>
          <p:nvPr/>
        </p:nvPicPr>
        <p:blipFill>
          <a:blip r:embed="rId3"/>
          <a:srcRect t="60832"/>
          <a:stretch>
            <a:fillRect/>
          </a:stretch>
        </p:blipFill>
        <p:spPr>
          <a:xfrm>
            <a:off x="3506392" y="3606800"/>
            <a:ext cx="5573249" cy="1910104"/>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Deplacing memory invite.pdf"/>
          <p:cNvPicPr>
            <a:picLocks noChangeAspect="1"/>
          </p:cNvPicPr>
          <p:nvPr/>
        </p:nvPicPr>
        <mc:AlternateContent>
          <mc:Choice xmlns:ma="http://schemas.microsoft.com/office/mac/drawingml/2008/main" Requires="ma">
            <p:blipFill>
              <a:blip r:embed="rId2"/>
              <a:srcRect r="50679"/>
              <a:stretch>
                <a:fillRect/>
              </a:stretch>
            </p:blipFill>
          </mc:Choice>
          <mc:Fallback>
            <p:blipFill>
              <a:blip r:embed="rId3"/>
              <a:srcRect r="50679"/>
              <a:stretch>
                <a:fillRect/>
              </a:stretch>
            </p:blipFill>
          </mc:Fallback>
        </mc:AlternateContent>
        <p:spPr>
          <a:xfrm>
            <a:off x="1481352" y="889002"/>
            <a:ext cx="6348544" cy="4571997"/>
          </a:xfrm>
          <a:prstGeom prst="rect">
            <a:avLst/>
          </a:prstGeom>
        </p:spPr>
      </p:pic>
      <p:sp>
        <p:nvSpPr>
          <p:cNvPr id="3" name="TextBox 2"/>
          <p:cNvSpPr txBox="1"/>
          <p:nvPr/>
        </p:nvSpPr>
        <p:spPr>
          <a:xfrm>
            <a:off x="220133" y="5854412"/>
            <a:ext cx="2746916" cy="584776"/>
          </a:xfrm>
          <a:prstGeom prst="rect">
            <a:avLst/>
          </a:prstGeom>
          <a:noFill/>
        </p:spPr>
        <p:txBody>
          <a:bodyPr wrap="square" rtlCol="0">
            <a:spAutoFit/>
          </a:bodyPr>
          <a:lstStyle/>
          <a:p>
            <a:r>
              <a:rPr lang="en-US" sz="1400" i="1" dirty="0" smtClean="0"/>
              <a:t>Exhibition invitation postcard, back</a:t>
            </a:r>
            <a:endParaRPr lang="en-US" sz="1400"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Deplacing memory invite.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228600" y="1994229"/>
            <a:ext cx="8699320" cy="3089867"/>
          </a:xfrm>
          <a:prstGeom prst="rect">
            <a:avLst/>
          </a:prstGeom>
        </p:spPr>
      </p:pic>
      <p:sp>
        <p:nvSpPr>
          <p:cNvPr id="3" name="Rectangle 2"/>
          <p:cNvSpPr/>
          <p:nvPr/>
        </p:nvSpPr>
        <p:spPr>
          <a:xfrm>
            <a:off x="228600" y="6002867"/>
            <a:ext cx="2756559" cy="307777"/>
          </a:xfrm>
          <a:prstGeom prst="rect">
            <a:avLst/>
          </a:prstGeom>
        </p:spPr>
        <p:txBody>
          <a:bodyPr wrap="none">
            <a:spAutoFit/>
          </a:bodyPr>
          <a:lstStyle/>
          <a:p>
            <a:r>
              <a:rPr lang="en-US" sz="1400" dirty="0" smtClean="0"/>
              <a:t>Exhibition invitation postcard, front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244600"/>
            <a:ext cx="2892386" cy="5509202"/>
          </a:xfrm>
          <a:prstGeom prst="rect">
            <a:avLst/>
          </a:prstGeom>
        </p:spPr>
        <p:txBody>
          <a:bodyPr wrap="square">
            <a:spAutoFit/>
          </a:bodyPr>
          <a:lstStyle/>
          <a:p>
            <a:endParaRPr lang="en-US" sz="1100" dirty="0" smtClean="0">
              <a:latin typeface="Adobe Caslon Pro"/>
              <a:cs typeface="Adobe Caslon Pro"/>
            </a:endParaRPr>
          </a:p>
          <a:p>
            <a:r>
              <a:rPr lang="en-GB" sz="1100" dirty="0" smtClean="0"/>
              <a:t>Based on our shared interests in mapping, drawing, place and memory, Dr. Elena </a:t>
            </a:r>
            <a:r>
              <a:rPr lang="en-GB" sz="1100" dirty="0" err="1" smtClean="0"/>
              <a:t>Isayev</a:t>
            </a:r>
            <a:r>
              <a:rPr lang="en-GB" sz="1100" dirty="0" smtClean="0"/>
              <a:t>, Senior Lecturer in the Dept. of Classics and Ancient History, University of Exeter, commissioned </a:t>
            </a:r>
            <a:r>
              <a:rPr lang="en-GB" sz="1100" dirty="0" err="1" smtClean="0"/>
              <a:t>Catrin</a:t>
            </a:r>
            <a:r>
              <a:rPr lang="en-GB" sz="1100" dirty="0" smtClean="0"/>
              <a:t> Webster and myself to be key artists in this project.  Our role was twofold, firstly to develop and run 2 drawing workshops with international specialists from the fields of archaeology, history, geography, anthropology and politics, taking the themes of the project as our focus – mapping, place and memory. Our second role was to develop a new body of work as a result of the knowledge exchanged during the workshops, which was exhibited in a group exhibition of international artists sharing ideas on the core themes.</a:t>
            </a:r>
          </a:p>
          <a:p>
            <a:endParaRPr lang="en-GB" sz="1100" dirty="0" smtClean="0"/>
          </a:p>
          <a:p>
            <a:r>
              <a:rPr lang="en-GB" sz="1100" dirty="0" smtClean="0"/>
              <a:t>Using drawing as a shared methodology, the workshops as places of exchange, and the exhibition as a point of synthesis, the aims of the project were to support a multidisciplinary community of scholars and practitioners to explore the ways in which communication is articulated, transmitted, received and controlled. The focus was to provide a unique space where current ideas about identity, presence, homeland and mobility could be shared, challenged and expanded upon. </a:t>
            </a:r>
          </a:p>
          <a:p>
            <a:endParaRPr lang="en-US" sz="1100" dirty="0" smtClean="0">
              <a:latin typeface="Adobe Caslon Pro"/>
              <a:cs typeface="Adobe Caslon Pro"/>
            </a:endParaRPr>
          </a:p>
          <a:p>
            <a:pPr marL="228600" indent="-228600">
              <a:buFont typeface="+mj-lt"/>
              <a:buAutoNum type="arabicPeriod"/>
            </a:pPr>
            <a:endParaRPr lang="en-US" sz="1100" dirty="0" smtClean="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De Placing Future Memory Workshop participants and exhibition opening</a:t>
            </a:r>
            <a:endParaRPr lang="en-US" sz="900" i="1" dirty="0">
              <a:solidFill>
                <a:srgbClr val="FFFFFF"/>
              </a:solidFill>
              <a:latin typeface="Adobe Caslon Pro"/>
              <a:cs typeface="Adobe Caslon Pro"/>
            </a:endParaRPr>
          </a:p>
        </p:txBody>
      </p:sp>
      <p:pic>
        <p:nvPicPr>
          <p:cNvPr id="10" name="Picture 9" descr="elena_isayev_and_artists.jpg"/>
          <p:cNvPicPr>
            <a:picLocks noChangeAspect="1"/>
          </p:cNvPicPr>
          <p:nvPr/>
        </p:nvPicPr>
        <p:blipFill>
          <a:blip r:embed="rId3"/>
          <a:stretch>
            <a:fillRect/>
          </a:stretch>
        </p:blipFill>
        <p:spPr>
          <a:xfrm>
            <a:off x="4216400" y="2000249"/>
            <a:ext cx="2080577" cy="1504951"/>
          </a:xfrm>
          <a:prstGeom prst="rect">
            <a:avLst/>
          </a:prstGeom>
        </p:spPr>
      </p:pic>
      <p:pic>
        <p:nvPicPr>
          <p:cNvPr id="11" name="Picture 10" descr="deplacing_future_memory_project_grou400.jpg"/>
          <p:cNvPicPr>
            <a:picLocks noChangeAspect="1"/>
          </p:cNvPicPr>
          <p:nvPr/>
        </p:nvPicPr>
        <p:blipFill>
          <a:blip r:embed="rId4"/>
          <a:stretch>
            <a:fillRect/>
          </a:stretch>
        </p:blipFill>
        <p:spPr>
          <a:xfrm>
            <a:off x="6391700" y="3575095"/>
            <a:ext cx="1939073" cy="1454305"/>
          </a:xfrm>
          <a:prstGeom prst="rect">
            <a:avLst/>
          </a:prstGeom>
        </p:spPr>
      </p:pic>
      <p:pic>
        <p:nvPicPr>
          <p:cNvPr id="13" name="Picture 12" descr="performance5.jpg"/>
          <p:cNvPicPr>
            <a:picLocks noChangeAspect="1"/>
          </p:cNvPicPr>
          <p:nvPr/>
        </p:nvPicPr>
        <p:blipFill>
          <a:blip r:embed="rId5"/>
          <a:stretch>
            <a:fillRect/>
          </a:stretch>
        </p:blipFill>
        <p:spPr>
          <a:xfrm>
            <a:off x="6391700" y="2139949"/>
            <a:ext cx="1988230" cy="1365251"/>
          </a:xfrm>
          <a:prstGeom prst="rect">
            <a:avLst/>
          </a:prstGeom>
        </p:spPr>
      </p:pic>
      <p:pic>
        <p:nvPicPr>
          <p:cNvPr id="14" name="Picture 13" descr="ws2people5.jpg"/>
          <p:cNvPicPr>
            <a:picLocks noChangeAspect="1"/>
          </p:cNvPicPr>
          <p:nvPr/>
        </p:nvPicPr>
        <p:blipFill>
          <a:blip r:embed="rId6"/>
          <a:stretch>
            <a:fillRect/>
          </a:stretch>
        </p:blipFill>
        <p:spPr>
          <a:xfrm>
            <a:off x="4216400" y="3651296"/>
            <a:ext cx="2067155" cy="1378104"/>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304800" y="1492249"/>
            <a:ext cx="3027119" cy="6017034"/>
          </a:xfrm>
          <a:prstGeom prst="rect">
            <a:avLst/>
          </a:prstGeom>
        </p:spPr>
        <p:txBody>
          <a:bodyPr wrap="square">
            <a:spAutoFit/>
          </a:bodyPr>
          <a:lstStyle/>
          <a:p>
            <a:r>
              <a:rPr lang="en-US" sz="1100" dirty="0" smtClean="0"/>
              <a:t>De Placing Future Memory, aimed to explore the permeability of the bond between memory and place.  It was interested in the role of the physical world, and the extent to which lessons from the exploration of materiality, and in particular art, can expose the impact of subliminal pasts, beyond what may be articulated through text.</a:t>
            </a:r>
          </a:p>
          <a:p>
            <a:endParaRPr lang="en-GB" sz="1100" dirty="0" smtClean="0"/>
          </a:p>
          <a:p>
            <a:r>
              <a:rPr lang="en-US" sz="1100" dirty="0" smtClean="0"/>
              <a:t>Key questions asked during the two artist led workshops and development of the artworks </a:t>
            </a:r>
            <a:r>
              <a:rPr lang="en-US" sz="1100" i="1" dirty="0" smtClean="0"/>
              <a:t>IN BLACK AND WHITE</a:t>
            </a:r>
            <a:r>
              <a:rPr lang="en-US" sz="1100" dirty="0" smtClean="0"/>
              <a:t> for the exhibition were:</a:t>
            </a:r>
            <a:endParaRPr lang="en-GB" sz="1100" dirty="0" smtClean="0"/>
          </a:p>
          <a:p>
            <a:pPr>
              <a:buFont typeface="Arial"/>
              <a:buChar char="•"/>
            </a:pPr>
            <a:r>
              <a:rPr lang="en-US" sz="1100" dirty="0" smtClean="0"/>
              <a:t>What causes a shift or break in the memory of a place?</a:t>
            </a:r>
            <a:endParaRPr lang="en-GB" sz="1100" dirty="0" smtClean="0"/>
          </a:p>
          <a:p>
            <a:pPr>
              <a:buFont typeface="Arial"/>
              <a:buChar char="•"/>
            </a:pPr>
            <a:r>
              <a:rPr lang="en-US" sz="1100" dirty="0" smtClean="0"/>
              <a:t>Can a better understanding of the physical world help us understand the bonds between memory, place and belonging?</a:t>
            </a:r>
            <a:endParaRPr lang="en-GB" sz="1100" dirty="0" smtClean="0"/>
          </a:p>
          <a:p>
            <a:pPr>
              <a:buFont typeface="Arial"/>
              <a:buChar char="•"/>
            </a:pPr>
            <a:r>
              <a:rPr lang="en-GB" sz="1100" dirty="0" smtClean="0"/>
              <a:t>Can an artwork show us that our perceptions and identities are continually shifting, unstable and contingent?</a:t>
            </a:r>
          </a:p>
          <a:p>
            <a:r>
              <a:rPr lang="en-US" sz="1100" dirty="0" smtClean="0"/>
              <a:t> These strands of inquiry are currently, crucially significant in what is perceived as a rapidly shrinking world, with high levels of human mobility and ongoing tensions in the Middle East. </a:t>
            </a:r>
          </a:p>
          <a:p>
            <a:r>
              <a:rPr lang="en-US" sz="1100" dirty="0" smtClean="0"/>
              <a:t>It is rare that the impact of the physical world, and in particular art, and its role is brought into consideration of these questions. Informed by these themes </a:t>
            </a:r>
            <a:r>
              <a:rPr lang="en-US" sz="1100" i="1" dirty="0" smtClean="0"/>
              <a:t>IN BLACK AND WHITE </a:t>
            </a:r>
            <a:r>
              <a:rPr lang="en-US" sz="1100" dirty="0" smtClean="0"/>
              <a:t>was my attempt to address them.</a:t>
            </a:r>
          </a:p>
          <a:p>
            <a:endParaRPr lang="en-GB" sz="1100" dirty="0" smtClean="0"/>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a:latin typeface="Adobe Caslon Pro"/>
              <a:cs typeface="Adobe Caslon Pro"/>
            </a:endParaRPr>
          </a:p>
        </p:txBody>
      </p:sp>
      <p:sp>
        <p:nvSpPr>
          <p:cNvPr id="6" name="Rectangle 5"/>
          <p:cNvSpPr/>
          <p:nvPr/>
        </p:nvSpPr>
        <p:spPr>
          <a:xfrm>
            <a:off x="3413849" y="1322917"/>
            <a:ext cx="2892386" cy="5170647"/>
          </a:xfrm>
          <a:prstGeom prst="rect">
            <a:avLst/>
          </a:prstGeom>
        </p:spPr>
        <p:txBody>
          <a:bodyPr wrap="square">
            <a:spAutoFit/>
          </a:bodyPr>
          <a:lstStyle/>
          <a:p>
            <a:endParaRPr lang="en-US" sz="1100" dirty="0" smtClean="0">
              <a:latin typeface="+mj-lt"/>
            </a:endParaRPr>
          </a:p>
          <a:p>
            <a:r>
              <a:rPr lang="en-GB" sz="1100" dirty="0" smtClean="0"/>
              <a:t>De Placing Future Memory took place at a time of heightened conflict in Palestine and Israel and this provided another background to the project and to many of the workshop presentations for e.g. Prof. of Politics, </a:t>
            </a:r>
            <a:r>
              <a:rPr lang="en-GB" sz="1100" b="1" dirty="0" smtClean="0"/>
              <a:t>Michael Dumper</a:t>
            </a:r>
            <a:r>
              <a:rPr lang="en-GB" sz="1100" dirty="0" smtClean="0"/>
              <a:t>, discussed his ongoing research project Co</a:t>
            </a:r>
            <a:r>
              <a:rPr lang="en-GB" sz="1100" i="1" dirty="0" smtClean="0"/>
              <a:t>nflict in Cities and the Contested State </a:t>
            </a:r>
            <a:r>
              <a:rPr lang="en-GB" sz="1100" dirty="0" smtClean="0"/>
              <a:t>with an emphasis on comparative perspectives on the Palestinian refugee issue.  Prof. of History, </a:t>
            </a:r>
            <a:r>
              <a:rPr lang="en-GB" sz="1100" b="1" dirty="0" err="1" smtClean="0"/>
              <a:t>Ilan</a:t>
            </a:r>
            <a:r>
              <a:rPr lang="en-GB" sz="1100" b="1" dirty="0" smtClean="0"/>
              <a:t> </a:t>
            </a:r>
            <a:r>
              <a:rPr lang="en-GB" sz="1100" b="1" dirty="0" err="1" smtClean="0"/>
              <a:t>Pappe</a:t>
            </a:r>
            <a:r>
              <a:rPr lang="en-GB" sz="1100" dirty="0" smtClean="0"/>
              <a:t>, gave a paper called </a:t>
            </a:r>
            <a:r>
              <a:rPr lang="en-GB" sz="1100" i="1" dirty="0" smtClean="0"/>
              <a:t>Memory as the Land of Fear</a:t>
            </a:r>
            <a:r>
              <a:rPr lang="en-GB" sz="1100" dirty="0" smtClean="0"/>
              <a:t>, which focused on the history of Israel and Palestine.  These two presentations and in particular subsequent conversations with the cultural geographer </a:t>
            </a:r>
            <a:r>
              <a:rPr lang="en-GB" sz="1100" b="1" dirty="0" smtClean="0"/>
              <a:t>John </a:t>
            </a:r>
            <a:r>
              <a:rPr lang="en-GB" sz="1100" b="1" dirty="0" err="1" smtClean="0"/>
              <a:t>Whylie</a:t>
            </a:r>
            <a:r>
              <a:rPr lang="en-GB" sz="1100" b="1" dirty="0" smtClean="0"/>
              <a:t> </a:t>
            </a:r>
            <a:r>
              <a:rPr lang="en-GB" sz="1100" dirty="0" smtClean="0"/>
              <a:t>and Michael Dumper informed my own choice of subject and materials in the production of the artworks IN BLACK &amp; WHITE.   </a:t>
            </a:r>
          </a:p>
          <a:p>
            <a:endParaRPr lang="en-US" sz="1100" dirty="0" smtClean="0">
              <a:latin typeface="+mj-lt"/>
            </a:endParaRPr>
          </a:p>
          <a:p>
            <a:r>
              <a:rPr lang="en-US" sz="1100" i="1" dirty="0" smtClean="0">
                <a:latin typeface="+mj-lt"/>
              </a:rPr>
              <a:t>IN BLACK AND WHITE</a:t>
            </a:r>
            <a:r>
              <a:rPr lang="en-US" sz="1100" dirty="0" smtClean="0">
                <a:latin typeface="+mj-lt"/>
              </a:rPr>
              <a:t>, sought to </a:t>
            </a:r>
            <a:r>
              <a:rPr lang="en-US" sz="1100" dirty="0" smtClean="0"/>
              <a:t>explore issues of ‘</a:t>
            </a:r>
            <a:r>
              <a:rPr lang="en-US" sz="1100" dirty="0" err="1" smtClean="0"/>
              <a:t>positionality</a:t>
            </a:r>
            <a:r>
              <a:rPr lang="en-US" sz="1100" dirty="0" smtClean="0"/>
              <a:t> and situated knowledge’ by </a:t>
            </a:r>
            <a:r>
              <a:rPr lang="en-US" sz="1100" dirty="0" smtClean="0">
                <a:latin typeface="+mj-lt"/>
              </a:rPr>
              <a:t>producing two different and opposing interpretations of the exact same image. </a:t>
            </a:r>
            <a:r>
              <a:rPr lang="en-US" sz="1100" dirty="0" smtClean="0">
                <a:cs typeface="Adobe Caslon Pro"/>
              </a:rPr>
              <a:t>My aim was to create artworks that developed from ideas surrounding modern Western thinking about place and its relationality geography, as discussed </a:t>
            </a:r>
            <a:r>
              <a:rPr lang="en-US" sz="1100" dirty="0" smtClean="0">
                <a:latin typeface="+mj-lt"/>
              </a:rPr>
              <a:t>in workshops, and to synthesize these complex ideas into a series of simple black and white images.</a:t>
            </a:r>
          </a:p>
          <a:p>
            <a:endParaRPr lang="en-US" sz="1100" dirty="0" smtClean="0">
              <a:latin typeface="+mj-lt"/>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De-Placing Future Memory exhibition view in the gallery of the Inst. Of Arab &amp; Islamic Studies</a:t>
            </a:r>
            <a:endParaRPr lang="en-US" sz="900" i="1" dirty="0">
              <a:solidFill>
                <a:srgbClr val="FFFFFF"/>
              </a:solidFill>
              <a:latin typeface="Adobe Caslon Pro"/>
              <a:cs typeface="Adobe Caslon Pro"/>
            </a:endParaRPr>
          </a:p>
        </p:txBody>
      </p:sp>
      <p:pic>
        <p:nvPicPr>
          <p:cNvPr id="10" name="Picture 9" descr="gallery view.jpg"/>
          <p:cNvPicPr>
            <a:picLocks noChangeAspect="1"/>
          </p:cNvPicPr>
          <p:nvPr/>
        </p:nvPicPr>
        <p:blipFill>
          <a:blip r:embed="rId3"/>
          <a:stretch>
            <a:fillRect/>
          </a:stretch>
        </p:blipFill>
        <p:spPr>
          <a:xfrm>
            <a:off x="6528057" y="1809753"/>
            <a:ext cx="2038206" cy="3289345"/>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detail 2 Rafah.tif"/>
          <p:cNvPicPr>
            <a:picLocks noChangeAspect="1"/>
          </p:cNvPicPr>
          <p:nvPr/>
        </p:nvPicPr>
        <p:blipFill>
          <a:blip r:embed="rId2"/>
          <a:stretch>
            <a:fillRect/>
          </a:stretch>
        </p:blipFill>
        <p:spPr>
          <a:xfrm>
            <a:off x="50800" y="38100"/>
            <a:ext cx="4757692" cy="6819900"/>
          </a:xfrm>
          <a:prstGeom prst="rect">
            <a:avLst/>
          </a:prstGeom>
        </p:spPr>
      </p:pic>
      <p:sp>
        <p:nvSpPr>
          <p:cNvPr id="4" name="TextBox 3"/>
          <p:cNvSpPr txBox="1"/>
          <p:nvPr/>
        </p:nvSpPr>
        <p:spPr>
          <a:xfrm>
            <a:off x="5664200" y="6108700"/>
            <a:ext cx="2558889" cy="523220"/>
          </a:xfrm>
          <a:prstGeom prst="rect">
            <a:avLst/>
          </a:prstGeom>
          <a:noFill/>
        </p:spPr>
        <p:txBody>
          <a:bodyPr wrap="none" rtlCol="0">
            <a:spAutoFit/>
          </a:bodyPr>
          <a:lstStyle/>
          <a:p>
            <a:r>
              <a:rPr lang="en-US" sz="1400" i="1" dirty="0" smtClean="0"/>
              <a:t>IN BLACK, </a:t>
            </a:r>
            <a:r>
              <a:rPr lang="en-US" sz="1400" i="1" dirty="0" err="1" smtClean="0"/>
              <a:t>Rafah</a:t>
            </a:r>
            <a:r>
              <a:rPr lang="en-US" sz="1400" i="1" dirty="0" smtClean="0"/>
              <a:t>, </a:t>
            </a:r>
          </a:p>
          <a:p>
            <a:r>
              <a:rPr lang="en-US" sz="1400" dirty="0" smtClean="0"/>
              <a:t>page 19, The Guardian, 19.01.09</a:t>
            </a:r>
            <a:endParaRPr lang="en-US" sz="1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detail 3 Rafah.tif"/>
          <p:cNvPicPr>
            <a:picLocks noChangeAspect="1"/>
          </p:cNvPicPr>
          <p:nvPr/>
        </p:nvPicPr>
        <p:blipFill>
          <a:blip r:embed="rId2"/>
          <a:stretch>
            <a:fillRect/>
          </a:stretch>
        </p:blipFill>
        <p:spPr>
          <a:xfrm>
            <a:off x="4443476" y="46738"/>
            <a:ext cx="4662424" cy="6811262"/>
          </a:xfrm>
          <a:prstGeom prst="rect">
            <a:avLst/>
          </a:prstGeom>
        </p:spPr>
      </p:pic>
      <p:sp>
        <p:nvSpPr>
          <p:cNvPr id="4" name="TextBox 3"/>
          <p:cNvSpPr txBox="1"/>
          <p:nvPr/>
        </p:nvSpPr>
        <p:spPr>
          <a:xfrm>
            <a:off x="667564" y="6057781"/>
            <a:ext cx="2558889" cy="800219"/>
          </a:xfrm>
          <a:prstGeom prst="rect">
            <a:avLst/>
          </a:prstGeom>
          <a:noFill/>
        </p:spPr>
        <p:txBody>
          <a:bodyPr wrap="none" rtlCol="0">
            <a:spAutoFit/>
          </a:bodyPr>
          <a:lstStyle/>
          <a:p>
            <a:r>
              <a:rPr lang="en-US" sz="1400" i="1" dirty="0" smtClean="0"/>
              <a:t>IN WHITE, </a:t>
            </a:r>
            <a:r>
              <a:rPr lang="en-US" sz="1400" i="1" dirty="0" err="1" smtClean="0"/>
              <a:t>Rafah</a:t>
            </a:r>
            <a:r>
              <a:rPr lang="en-US" sz="1400" i="1" dirty="0" smtClean="0"/>
              <a:t>, </a:t>
            </a:r>
          </a:p>
          <a:p>
            <a:r>
              <a:rPr lang="en-US" sz="1400" dirty="0" smtClean="0"/>
              <a:t>page 19, The Guardian, 19.01.09</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266700" y="1485900"/>
            <a:ext cx="3103319" cy="5847757"/>
          </a:xfrm>
          <a:prstGeom prst="rect">
            <a:avLst/>
          </a:prstGeom>
        </p:spPr>
        <p:txBody>
          <a:bodyPr wrap="square">
            <a:spAutoFit/>
          </a:bodyPr>
          <a:lstStyle/>
          <a:p>
            <a:r>
              <a:rPr lang="en-GB" sz="1100" dirty="0" smtClean="0"/>
              <a:t>De-Placing future Memory centred around two workshops, incorporating art practice initiatives led by key project artists, </a:t>
            </a:r>
            <a:r>
              <a:rPr lang="en-GB" sz="1100" dirty="0" err="1" smtClean="0"/>
              <a:t>Catrin</a:t>
            </a:r>
            <a:r>
              <a:rPr lang="en-GB" sz="1100" dirty="0" smtClean="0"/>
              <a:t> Webster and myself, alongside panel presentations of connected ideas by the other participants.</a:t>
            </a:r>
          </a:p>
          <a:p>
            <a:endParaRPr lang="en-GB" sz="1100" dirty="0" smtClean="0"/>
          </a:p>
          <a:p>
            <a:r>
              <a:rPr lang="en-GB" sz="1100" dirty="0" smtClean="0"/>
              <a:t>The first workshop began with a series of artist led journey’s asking participants to make their way to the same location but through a variety of different methods</a:t>
            </a:r>
            <a:r>
              <a:rPr lang="en-GB" sz="1100" dirty="0" smtClean="0"/>
              <a:t>, using drawing as a research method, and </a:t>
            </a:r>
            <a:r>
              <a:rPr lang="en-GB" sz="1100" dirty="0" smtClean="0"/>
              <a:t>testing knowledge in relation to experience. It was essential that individuals were generous in exploring their own positions from a different perspective, and also being open minded in testing unfamiliar approaches</a:t>
            </a:r>
            <a:r>
              <a:rPr lang="en-GB" sz="1100" dirty="0" smtClean="0"/>
              <a:t>.</a:t>
            </a:r>
          </a:p>
          <a:p>
            <a:endParaRPr lang="en-GB" sz="1100" dirty="0" smtClean="0"/>
          </a:p>
          <a:p>
            <a:r>
              <a:rPr lang="en-GB" sz="1100" dirty="0" smtClean="0"/>
              <a:t>These included:</a:t>
            </a:r>
          </a:p>
          <a:p>
            <a:pPr lvl="0">
              <a:buFont typeface="Arial"/>
              <a:buChar char="•"/>
            </a:pPr>
            <a:r>
              <a:rPr lang="en-GB" sz="1100" dirty="0" smtClean="0"/>
              <a:t>Travelling by foot, asking passers by for directions and collecting hand drawn maps en route</a:t>
            </a:r>
          </a:p>
          <a:p>
            <a:pPr lvl="0">
              <a:buFont typeface="Arial"/>
              <a:buChar char="•"/>
            </a:pPr>
            <a:r>
              <a:rPr lang="en-GB" sz="1100" dirty="0" smtClean="0"/>
              <a:t>Canadian canoeing by the canals, one person rowing whilst the other drew what they saw</a:t>
            </a:r>
          </a:p>
          <a:p>
            <a:pPr lvl="0">
              <a:buFont typeface="Arial"/>
              <a:buChar char="•"/>
            </a:pPr>
            <a:r>
              <a:rPr lang="en-GB" sz="1100" dirty="0" smtClean="0"/>
              <a:t>Being taken on a tour by a local taxi driver who selected the route based on his unique memories of the city. </a:t>
            </a:r>
          </a:p>
          <a:p>
            <a:pPr lvl="0"/>
            <a:r>
              <a:rPr lang="en-GB" sz="1100" dirty="0" smtClean="0"/>
              <a:t>On completion of these journey’s, each </a:t>
            </a:r>
            <a:r>
              <a:rPr lang="en-GB" sz="1100" dirty="0" smtClean="0"/>
              <a:t>participant shared their drawings and </a:t>
            </a:r>
            <a:r>
              <a:rPr lang="en-GB" sz="1100" dirty="0" smtClean="0"/>
              <a:t>unravelled the experience of the journey from the perspective of his or </a:t>
            </a:r>
            <a:r>
              <a:rPr lang="en-GB" sz="1100" dirty="0" smtClean="0"/>
              <a:t>her individual discipline. </a:t>
            </a:r>
          </a:p>
          <a:p>
            <a:pPr lvl="0"/>
            <a:endParaRPr lang="en-GB" sz="1100" dirty="0" smtClean="0"/>
          </a:p>
          <a:p>
            <a:r>
              <a:rPr lang="en-GB" sz="1100" dirty="0" smtClean="0"/>
              <a:t> </a:t>
            </a:r>
          </a:p>
          <a:p>
            <a:r>
              <a:rPr lang="en-US" sz="1100" dirty="0" smtClean="0">
                <a:latin typeface="Adobe Caslon Pro"/>
                <a:cs typeface="Adobe Caslon Pro"/>
              </a:rPr>
              <a:t> </a:t>
            </a:r>
          </a:p>
          <a:p>
            <a:endParaRPr lang="en-US" sz="1100" dirty="0" smtClean="0">
              <a:latin typeface="Adobe Caslon Pro"/>
              <a:cs typeface="Adobe Caslon Pro"/>
            </a:endParaRPr>
          </a:p>
          <a:p>
            <a:r>
              <a:rPr lang="en-US" sz="1100" dirty="0" smtClean="0"/>
              <a:t>			</a:t>
            </a:r>
            <a:endParaRPr lang="en-US" sz="1100" dirty="0" smtClean="0">
              <a:latin typeface="Adobe Caslon Pro"/>
              <a:cs typeface="Adobe Caslon Pro"/>
            </a:endParaRPr>
          </a:p>
          <a:p>
            <a:endParaRPr lang="en-US" sz="1100" dirty="0" smtClean="0">
              <a:latin typeface="Adobe Caslon Pro"/>
              <a:cs typeface="Adobe Caslon Pro"/>
            </a:endParaRPr>
          </a:p>
        </p:txBody>
      </p:sp>
      <p:sp>
        <p:nvSpPr>
          <p:cNvPr id="6" name="Rectangle 5"/>
          <p:cNvSpPr/>
          <p:nvPr/>
        </p:nvSpPr>
        <p:spPr>
          <a:xfrm>
            <a:off x="3331919" y="1447800"/>
            <a:ext cx="3132640" cy="5632313"/>
          </a:xfrm>
          <a:prstGeom prst="rect">
            <a:avLst/>
          </a:prstGeom>
        </p:spPr>
        <p:txBody>
          <a:bodyPr wrap="square">
            <a:spAutoFit/>
          </a:bodyPr>
          <a:lstStyle/>
          <a:p>
            <a:r>
              <a:rPr lang="en-GB" sz="1100" dirty="0" smtClean="0"/>
              <a:t>These </a:t>
            </a:r>
            <a:r>
              <a:rPr lang="en-GB" sz="1100" dirty="0" smtClean="0"/>
              <a:t>experiences were contextualised further on day two by a series of presentations by artists and academics.</a:t>
            </a:r>
          </a:p>
          <a:p>
            <a:endParaRPr lang="en-GB" sz="1100" dirty="0" smtClean="0"/>
          </a:p>
          <a:p>
            <a:r>
              <a:rPr lang="en-GB" sz="1100" dirty="0" smtClean="0"/>
              <a:t>The aim of this first workshop was to create an opportunity to share distinct ideas and methodologies and to draw on each other’s work.  This introductory workshop initiated ongoing discussions and relationships throughout the intervening period, resulting in an in-depth debate and discourse addressing the project’s main questions in the final workshop and a new body of related artworks for the exhibition.</a:t>
            </a:r>
            <a:endParaRPr lang="en-GB" sz="1100" dirty="0" smtClean="0"/>
          </a:p>
          <a:p>
            <a:r>
              <a:rPr lang="en-US" sz="1100" dirty="0" smtClean="0">
                <a:cs typeface="Adobe Caslon Pro"/>
              </a:rPr>
              <a:t>Continuing to use drawing as a research method, </a:t>
            </a:r>
            <a:r>
              <a:rPr lang="en-US" sz="1100" i="1" dirty="0" smtClean="0">
                <a:cs typeface="Adobe Caslon Pro"/>
              </a:rPr>
              <a:t>IN </a:t>
            </a:r>
            <a:r>
              <a:rPr lang="en-US" sz="1100" i="1" dirty="0" smtClean="0">
                <a:cs typeface="Adobe Caslon Pro"/>
              </a:rPr>
              <a:t>BLACK AND WHITE, </a:t>
            </a:r>
            <a:r>
              <a:rPr lang="en-US" sz="1100" dirty="0" smtClean="0">
                <a:cs typeface="Adobe Caslon Pro"/>
              </a:rPr>
              <a:t>developed out of my attempt to process and understand ideas discussed through the </a:t>
            </a:r>
            <a:r>
              <a:rPr lang="en-US" sz="1100" dirty="0" smtClean="0">
                <a:cs typeface="Adobe Caslon Pro"/>
              </a:rPr>
              <a:t>workshops</a:t>
            </a:r>
            <a:r>
              <a:rPr lang="en-US" sz="1100" dirty="0" smtClean="0">
                <a:cs typeface="Adobe Caslon Pro"/>
              </a:rPr>
              <a:t>.  In </a:t>
            </a:r>
            <a:r>
              <a:rPr lang="en-US" sz="1100" dirty="0" smtClean="0">
                <a:cs typeface="Adobe Caslon Pro"/>
              </a:rPr>
              <a:t>particular </a:t>
            </a:r>
            <a:r>
              <a:rPr lang="en-US" sz="1100" dirty="0" smtClean="0">
                <a:cs typeface="Adobe Caslon Pro"/>
              </a:rPr>
              <a:t>3 core ideas: How could an everyday, throw away material of such relatively little value as a newspaper page be elevated to something of significance and value? Was it possible for an image of devastation and destruction to be changed into a unique thing of beauty and how would this affect our memory of the original? And finally was it possible for the same image to have two different realities?  This was my first time to work with such overtly political imagery and was only possible because of the knowledge gained through the project.</a:t>
            </a:r>
          </a:p>
          <a:p>
            <a:r>
              <a:rPr lang="en-US" sz="1100" dirty="0" smtClean="0">
                <a:cs typeface="Adobe Caslon Pro"/>
              </a:rPr>
              <a:t> </a:t>
            </a:r>
          </a:p>
          <a:p>
            <a:endParaRPr lang="en-GB" sz="1100" dirty="0" smtClean="0"/>
          </a:p>
          <a:p>
            <a:endParaRPr lang="en-US" sz="8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Workshop 1. group discussions, sharing practice, in Exeter University and artist led journey in canoe.</a:t>
            </a:r>
            <a:endParaRPr lang="en-US" sz="900" i="1" dirty="0">
              <a:solidFill>
                <a:srgbClr val="FFFFFF"/>
              </a:solidFill>
              <a:latin typeface="Adobe Caslon Pro"/>
              <a:cs typeface="Adobe Caslon Pro"/>
            </a:endParaRPr>
          </a:p>
        </p:txBody>
      </p:sp>
      <p:pic>
        <p:nvPicPr>
          <p:cNvPr id="11" name="Picture 10" descr="ws1grp.jpg"/>
          <p:cNvPicPr>
            <a:picLocks noChangeAspect="1"/>
          </p:cNvPicPr>
          <p:nvPr/>
        </p:nvPicPr>
        <p:blipFill>
          <a:blip r:embed="rId3"/>
          <a:stretch>
            <a:fillRect/>
          </a:stretch>
        </p:blipFill>
        <p:spPr>
          <a:xfrm>
            <a:off x="6545791" y="3549430"/>
            <a:ext cx="2077509" cy="1558132"/>
          </a:xfrm>
          <a:prstGeom prst="rect">
            <a:avLst/>
          </a:prstGeom>
        </p:spPr>
      </p:pic>
      <p:pic>
        <p:nvPicPr>
          <p:cNvPr id="9" name="Picture 8" descr="ws1canoe2.jpg"/>
          <p:cNvPicPr>
            <a:picLocks noChangeAspect="1"/>
          </p:cNvPicPr>
          <p:nvPr/>
        </p:nvPicPr>
        <p:blipFill>
          <a:blip r:embed="rId4"/>
          <a:stretch>
            <a:fillRect/>
          </a:stretch>
        </p:blipFill>
        <p:spPr>
          <a:xfrm>
            <a:off x="6545791" y="1951999"/>
            <a:ext cx="2064809" cy="1548607"/>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caled Gaza.tif"/>
          <p:cNvPicPr>
            <a:picLocks noChangeAspect="1"/>
          </p:cNvPicPr>
          <p:nvPr/>
        </p:nvPicPr>
        <p:blipFill>
          <a:blip r:embed="rId2"/>
          <a:stretch>
            <a:fillRect/>
          </a:stretch>
        </p:blipFill>
        <p:spPr>
          <a:xfrm>
            <a:off x="1202436" y="594459"/>
            <a:ext cx="4623030" cy="5704742"/>
          </a:xfrm>
          <a:prstGeom prst="rect">
            <a:avLst/>
          </a:prstGeom>
        </p:spPr>
      </p:pic>
      <p:sp>
        <p:nvSpPr>
          <p:cNvPr id="3" name="TextBox 2"/>
          <p:cNvSpPr txBox="1"/>
          <p:nvPr/>
        </p:nvSpPr>
        <p:spPr>
          <a:xfrm>
            <a:off x="6206466" y="5760592"/>
            <a:ext cx="2759740" cy="523220"/>
          </a:xfrm>
          <a:prstGeom prst="rect">
            <a:avLst/>
          </a:prstGeom>
          <a:noFill/>
        </p:spPr>
        <p:txBody>
          <a:bodyPr wrap="none" rtlCol="0">
            <a:spAutoFit/>
          </a:bodyPr>
          <a:lstStyle/>
          <a:p>
            <a:r>
              <a:rPr lang="en-US" sz="1400" i="1" dirty="0" smtClean="0"/>
              <a:t>IN BLACK AND WHITE, Gaza, </a:t>
            </a:r>
          </a:p>
          <a:p>
            <a:r>
              <a:rPr lang="en-US" sz="1400" dirty="0" smtClean="0"/>
              <a:t>Page 2 &amp; 3, The Guardian, 07.01.09</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descr="S6.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a:solidFill>
            <a:srgbClr val="C40812"/>
          </a:solidFill>
        </p:spPr>
      </p:pic>
      <p:sp>
        <p:nvSpPr>
          <p:cNvPr id="5" name="Rectangle 4"/>
          <p:cNvSpPr/>
          <p:nvPr/>
        </p:nvSpPr>
        <p:spPr>
          <a:xfrm>
            <a:off x="414867" y="1625599"/>
            <a:ext cx="2785533" cy="5293758"/>
          </a:xfrm>
          <a:prstGeom prst="rect">
            <a:avLst/>
          </a:prstGeom>
        </p:spPr>
        <p:txBody>
          <a:bodyPr wrap="square">
            <a:spAutoFit/>
          </a:bodyPr>
          <a:lstStyle/>
          <a:p>
            <a:r>
              <a:rPr lang="en-US" sz="1100" dirty="0" smtClean="0">
                <a:latin typeface="+mj-lt"/>
                <a:cs typeface="Adobe Caslon Pro"/>
              </a:rPr>
              <a:t>Participants were asked to reflect on the impact of the material world on memory, not only through a verbal/textual medium, but through the expression of that agency via the artist led journeys.   These reflections were drawn together and presented in the second workshop which took place four months after the first and which coincided with the opening of the exhibition.  The second workshop involved a series of academic presentations following on from the ideas raised in the first, as well as a group discussion in the gallery about the artworks response to the overarching themes. </a:t>
            </a:r>
            <a:r>
              <a:rPr lang="en-US" sz="1100" dirty="0" smtClean="0">
                <a:cs typeface="Adobe Caslon Pro"/>
              </a:rPr>
              <a:t> The second </a:t>
            </a:r>
            <a:r>
              <a:rPr lang="en-US" sz="1100" dirty="0" err="1" smtClean="0">
                <a:cs typeface="Adobe Caslon Pro"/>
              </a:rPr>
              <a:t>w</a:t>
            </a:r>
            <a:r>
              <a:rPr lang="en-US" sz="1100" dirty="0" smtClean="0">
                <a:cs typeface="Adobe Caslon Pro"/>
              </a:rPr>
              <a:t>/shop also coincided with the </a:t>
            </a:r>
            <a:r>
              <a:rPr lang="en-US" sz="1100" dirty="0" smtClean="0"/>
              <a:t>Univ. of Exeter Schools Conference, 23</a:t>
            </a:r>
            <a:r>
              <a:rPr lang="en-US" sz="1100" baseline="30000" dirty="0" smtClean="0"/>
              <a:t>rd</a:t>
            </a:r>
            <a:r>
              <a:rPr lang="en-US" sz="1100" dirty="0" smtClean="0"/>
              <a:t> Sept. 09, and key artists (</a:t>
            </a:r>
            <a:r>
              <a:rPr lang="en-US" sz="1100" dirty="0" err="1" smtClean="0"/>
              <a:t>Catrin</a:t>
            </a:r>
            <a:r>
              <a:rPr lang="en-US" sz="1100" dirty="0" smtClean="0"/>
              <a:t> &amp; myself) led interactive art journeys for local secondary students. </a:t>
            </a:r>
          </a:p>
          <a:p>
            <a:endParaRPr lang="en-US" sz="1100" dirty="0" smtClean="0">
              <a:latin typeface="+mj-lt"/>
              <a:cs typeface="Adobe Caslon Pro"/>
            </a:endParaRPr>
          </a:p>
          <a:p>
            <a:r>
              <a:rPr lang="en-GB" sz="1100" dirty="0" smtClean="0">
                <a:latin typeface="Adobe Caslon Pro"/>
                <a:cs typeface="Adobe Caslon Pro"/>
              </a:rPr>
              <a:t>“</a:t>
            </a:r>
            <a:r>
              <a:rPr lang="en-US" sz="1100" i="1" dirty="0" smtClean="0">
                <a:latin typeface="Adobe Caslon Pro"/>
                <a:cs typeface="Adobe Caslon Pro"/>
              </a:rPr>
              <a:t>The experiment of approaching the theme of place and memory through a collaboration between art/music practitioners and academic researchers surpassed all expectations. In part because of the mutual interest in the theme and many crossovers in the nature of inquiry that built on each other.” </a:t>
            </a:r>
            <a:r>
              <a:rPr lang="en-US" sz="800" dirty="0" smtClean="0">
                <a:latin typeface="Adobe Caslon Pro"/>
                <a:cs typeface="Adobe Caslon Pro"/>
              </a:rPr>
              <a:t>Elena </a:t>
            </a:r>
            <a:r>
              <a:rPr lang="en-US" sz="800" dirty="0" err="1" smtClean="0">
                <a:latin typeface="Adobe Caslon Pro"/>
                <a:cs typeface="Adobe Caslon Pro"/>
              </a:rPr>
              <a:t>Isayev</a:t>
            </a:r>
            <a:r>
              <a:rPr lang="en-US" sz="800" dirty="0" smtClean="0">
                <a:latin typeface="Adobe Caslon Pro"/>
                <a:cs typeface="Adobe Caslon Pro"/>
              </a:rPr>
              <a:t>, final AHRC report. </a:t>
            </a:r>
          </a:p>
          <a:p>
            <a:endParaRPr lang="en-US" sz="1100" dirty="0" smtClean="0">
              <a:latin typeface="+mj-lt"/>
              <a:cs typeface="Adobe Caslon Pro"/>
            </a:endParaRPr>
          </a:p>
          <a:p>
            <a:endParaRPr lang="en-US" sz="1100" dirty="0" smtClean="0">
              <a:latin typeface="+mj-lt"/>
              <a:cs typeface="Adobe Caslon Pro"/>
            </a:endParaRPr>
          </a:p>
          <a:p>
            <a:endParaRPr lang="en-US" sz="1100" dirty="0" smtClean="0">
              <a:latin typeface="+mj-lt"/>
              <a:cs typeface="Adobe Caslon Pro"/>
            </a:endParaRPr>
          </a:p>
          <a:p>
            <a:endParaRPr lang="en-US" sz="1100" dirty="0" smtClean="0">
              <a:latin typeface="+mj-lt"/>
              <a:cs typeface="Adobe Caslon Pro"/>
            </a:endParaRPr>
          </a:p>
        </p:txBody>
      </p:sp>
      <p:sp>
        <p:nvSpPr>
          <p:cNvPr id="6" name="Rectangle 5"/>
          <p:cNvSpPr/>
          <p:nvPr/>
        </p:nvSpPr>
        <p:spPr>
          <a:xfrm>
            <a:off x="3583269" y="5197417"/>
            <a:ext cx="2396314" cy="507831"/>
          </a:xfrm>
          <a:prstGeom prst="rect">
            <a:avLst/>
          </a:prstGeom>
        </p:spPr>
        <p:txBody>
          <a:bodyPr wrap="square">
            <a:spAutoFit/>
          </a:bodyPr>
          <a:lstStyle/>
          <a:p>
            <a:r>
              <a:rPr lang="en-US" sz="900" i="1" dirty="0" smtClean="0">
                <a:solidFill>
                  <a:srgbClr val="FFFFFF"/>
                </a:solidFill>
                <a:latin typeface="Adobe Caslon Pro"/>
                <a:cs typeface="Adobe Caslon Pro"/>
              </a:rPr>
              <a:t>Artist led journey with workshop participants, using drawing, </a:t>
            </a:r>
            <a:r>
              <a:rPr lang="en-US" sz="900" i="1" dirty="0" err="1" smtClean="0">
                <a:solidFill>
                  <a:srgbClr val="FFFFFF"/>
                </a:solidFill>
                <a:latin typeface="Adobe Caslon Pro"/>
                <a:cs typeface="Adobe Caslon Pro"/>
              </a:rPr>
              <a:t>organised</a:t>
            </a:r>
            <a:r>
              <a:rPr lang="en-US" sz="900" i="1" dirty="0" smtClean="0">
                <a:solidFill>
                  <a:srgbClr val="FFFFFF"/>
                </a:solidFill>
                <a:latin typeface="Adobe Caslon Pro"/>
                <a:cs typeface="Adobe Caslon Pro"/>
              </a:rPr>
              <a:t> by Webster &amp; McMullan</a:t>
            </a:r>
            <a:endParaRPr lang="en-US" sz="900" dirty="0" smtClean="0">
              <a:latin typeface="Adobe Caslon Pro"/>
              <a:cs typeface="Adobe Caslon Pro"/>
            </a:endParaRPr>
          </a:p>
          <a:p>
            <a:endParaRPr lang="en-US" sz="900" i="1" dirty="0">
              <a:solidFill>
                <a:srgbClr val="FFFFFF"/>
              </a:solidFill>
              <a:latin typeface="Adobe Caslon Pro"/>
              <a:cs typeface="Adobe Caslon Pro"/>
            </a:endParaRPr>
          </a:p>
        </p:txBody>
      </p:sp>
      <p:pic>
        <p:nvPicPr>
          <p:cNvPr id="13" name="Picture 12" descr="painting3.jpg"/>
          <p:cNvPicPr>
            <a:picLocks noChangeAspect="1"/>
          </p:cNvPicPr>
          <p:nvPr/>
        </p:nvPicPr>
        <p:blipFill>
          <a:blip r:embed="rId3"/>
          <a:stretch>
            <a:fillRect/>
          </a:stretch>
        </p:blipFill>
        <p:spPr>
          <a:xfrm>
            <a:off x="5678658" y="2243952"/>
            <a:ext cx="1408298" cy="1408298"/>
          </a:xfrm>
          <a:prstGeom prst="rect">
            <a:avLst/>
          </a:prstGeom>
        </p:spPr>
      </p:pic>
      <p:pic>
        <p:nvPicPr>
          <p:cNvPr id="14" name="Picture 13" descr="painting2.jpg"/>
          <p:cNvPicPr>
            <a:picLocks noChangeAspect="1"/>
          </p:cNvPicPr>
          <p:nvPr/>
        </p:nvPicPr>
        <p:blipFill>
          <a:blip r:embed="rId4"/>
          <a:stretch>
            <a:fillRect/>
          </a:stretch>
        </p:blipFill>
        <p:spPr>
          <a:xfrm>
            <a:off x="4259515" y="1927167"/>
            <a:ext cx="1150055" cy="1725083"/>
          </a:xfrm>
          <a:prstGeom prst="rect">
            <a:avLst/>
          </a:prstGeom>
        </p:spPr>
      </p:pic>
      <p:pic>
        <p:nvPicPr>
          <p:cNvPr id="15" name="Picture 14" descr="people3.jpg"/>
          <p:cNvPicPr>
            <a:picLocks noChangeAspect="1"/>
          </p:cNvPicPr>
          <p:nvPr/>
        </p:nvPicPr>
        <p:blipFill>
          <a:blip r:embed="rId5"/>
          <a:stretch>
            <a:fillRect/>
          </a:stretch>
        </p:blipFill>
        <p:spPr>
          <a:xfrm>
            <a:off x="6568831" y="3800382"/>
            <a:ext cx="2020961" cy="1340571"/>
          </a:xfrm>
          <a:prstGeom prst="rect">
            <a:avLst/>
          </a:prstGeom>
        </p:spPr>
      </p:pic>
      <p:pic>
        <p:nvPicPr>
          <p:cNvPr id="16" name="Picture 15" descr="painting1.jpg"/>
          <p:cNvPicPr>
            <a:picLocks noChangeAspect="1"/>
          </p:cNvPicPr>
          <p:nvPr/>
        </p:nvPicPr>
        <p:blipFill>
          <a:blip r:embed="rId6"/>
          <a:stretch>
            <a:fillRect/>
          </a:stretch>
        </p:blipFill>
        <p:spPr>
          <a:xfrm>
            <a:off x="7308365" y="1927167"/>
            <a:ext cx="1137949" cy="1715501"/>
          </a:xfrm>
          <a:prstGeom prst="rect">
            <a:avLst/>
          </a:prstGeom>
        </p:spPr>
      </p:pic>
      <p:pic>
        <p:nvPicPr>
          <p:cNvPr id="10" name="Picture 9" descr="people2.jpg"/>
          <p:cNvPicPr>
            <a:picLocks noChangeAspect="1"/>
          </p:cNvPicPr>
          <p:nvPr/>
        </p:nvPicPr>
        <p:blipFill>
          <a:blip r:embed="rId7"/>
          <a:stretch>
            <a:fillRect/>
          </a:stretch>
        </p:blipFill>
        <p:spPr>
          <a:xfrm>
            <a:off x="3869022" y="3757077"/>
            <a:ext cx="2471209" cy="1383876"/>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detail 2 Gaza.tif"/>
          <p:cNvPicPr>
            <a:picLocks noChangeAspect="1"/>
          </p:cNvPicPr>
          <p:nvPr/>
        </p:nvPicPr>
        <p:blipFill>
          <a:blip r:embed="rId2"/>
          <a:stretch>
            <a:fillRect/>
          </a:stretch>
        </p:blipFill>
        <p:spPr>
          <a:xfrm>
            <a:off x="215900" y="139700"/>
            <a:ext cx="8743409" cy="5613400"/>
          </a:xfrm>
          <a:prstGeom prst="rect">
            <a:avLst/>
          </a:prstGeom>
        </p:spPr>
      </p:pic>
      <p:sp>
        <p:nvSpPr>
          <p:cNvPr id="3" name="TextBox 2"/>
          <p:cNvSpPr txBox="1"/>
          <p:nvPr/>
        </p:nvSpPr>
        <p:spPr>
          <a:xfrm>
            <a:off x="215900" y="6057900"/>
            <a:ext cx="2759740" cy="800219"/>
          </a:xfrm>
          <a:prstGeom prst="rect">
            <a:avLst/>
          </a:prstGeom>
          <a:noFill/>
        </p:spPr>
        <p:txBody>
          <a:bodyPr wrap="square" rtlCol="0">
            <a:spAutoFit/>
          </a:bodyPr>
          <a:lstStyle/>
          <a:p>
            <a:r>
              <a:rPr lang="en-US" sz="1400" i="1" dirty="0" smtClean="0"/>
              <a:t>IN BLACK, Gaza, </a:t>
            </a:r>
          </a:p>
          <a:p>
            <a:r>
              <a:rPr lang="en-US" sz="1400" dirty="0" smtClean="0"/>
              <a:t>Page 2 &amp; 3, The Guardian, 07.01.09</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detail 3  Gaza.tif"/>
          <p:cNvPicPr>
            <a:picLocks noChangeAspect="1"/>
          </p:cNvPicPr>
          <p:nvPr/>
        </p:nvPicPr>
        <p:blipFill>
          <a:blip r:embed="rId2"/>
          <a:stretch>
            <a:fillRect/>
          </a:stretch>
        </p:blipFill>
        <p:spPr>
          <a:xfrm>
            <a:off x="241300" y="177800"/>
            <a:ext cx="8686800" cy="5580444"/>
          </a:xfrm>
          <a:prstGeom prst="rect">
            <a:avLst/>
          </a:prstGeom>
        </p:spPr>
      </p:pic>
      <p:sp>
        <p:nvSpPr>
          <p:cNvPr id="3" name="TextBox 2"/>
          <p:cNvSpPr txBox="1"/>
          <p:nvPr/>
        </p:nvSpPr>
        <p:spPr>
          <a:xfrm>
            <a:off x="241300" y="6076890"/>
            <a:ext cx="2759740" cy="800219"/>
          </a:xfrm>
          <a:prstGeom prst="rect">
            <a:avLst/>
          </a:prstGeom>
          <a:noFill/>
        </p:spPr>
        <p:txBody>
          <a:bodyPr wrap="none" rtlCol="0">
            <a:spAutoFit/>
          </a:bodyPr>
          <a:lstStyle/>
          <a:p>
            <a:r>
              <a:rPr lang="en-US" sz="1400" i="1" dirty="0" smtClean="0"/>
              <a:t>IN WHITE, Gaza, </a:t>
            </a:r>
          </a:p>
          <a:p>
            <a:r>
              <a:rPr lang="en-US" sz="1400" dirty="0" smtClean="0"/>
              <a:t>Page 2 &amp; 3, The Guardian, 07.01.09</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6" name="Rectangle 5"/>
          <p:cNvSpPr/>
          <p:nvPr/>
        </p:nvSpPr>
        <p:spPr>
          <a:xfrm>
            <a:off x="439533" y="1608667"/>
            <a:ext cx="2892386" cy="5339925"/>
          </a:xfrm>
          <a:prstGeom prst="rect">
            <a:avLst/>
          </a:prstGeom>
        </p:spPr>
        <p:txBody>
          <a:bodyPr wrap="square">
            <a:spAutoFit/>
          </a:bodyPr>
          <a:lstStyle/>
          <a:p>
            <a:r>
              <a:rPr lang="en-US" sz="1100" dirty="0" smtClean="0">
                <a:latin typeface="+mj-lt"/>
                <a:cs typeface="Adobe Caslon Pro"/>
              </a:rPr>
              <a:t>All of the commissioned artworks addressed the theme of memory and place resulting in an exhibition called </a:t>
            </a:r>
            <a:r>
              <a:rPr lang="en-US" sz="1100" i="1" dirty="0" smtClean="0">
                <a:latin typeface="+mj-lt"/>
                <a:cs typeface="Adobe Caslon Pro"/>
              </a:rPr>
              <a:t>De Placing Future Memory, </a:t>
            </a:r>
            <a:r>
              <a:rPr lang="en-US" sz="1100" dirty="0" smtClean="0">
                <a:latin typeface="+mj-lt"/>
                <a:cs typeface="Adobe Caslon Pro"/>
              </a:rPr>
              <a:t>which ran from mid September to mid October 2009 at the gallery in the Institute of Arab and Islamic Studies at the University of Exeter.  There was also a presentation at Café </a:t>
            </a:r>
            <a:r>
              <a:rPr lang="en-US" sz="1100" dirty="0" err="1" smtClean="0">
                <a:latin typeface="+mj-lt"/>
                <a:cs typeface="Adobe Caslon Pro"/>
              </a:rPr>
              <a:t>Scientifique</a:t>
            </a:r>
            <a:r>
              <a:rPr lang="en-US" sz="1100" dirty="0" smtClean="0">
                <a:latin typeface="+mj-lt"/>
                <a:cs typeface="Adobe Caslon Pro"/>
              </a:rPr>
              <a:t> Phoenix Arts Centre in Exeter.  </a:t>
            </a:r>
          </a:p>
          <a:p>
            <a:endParaRPr lang="en-US" sz="1100" dirty="0" smtClean="0">
              <a:latin typeface="+mj-lt"/>
              <a:cs typeface="Adobe Caslon Pro"/>
            </a:endParaRPr>
          </a:p>
          <a:p>
            <a:r>
              <a:rPr lang="en-US" sz="1100" dirty="0" smtClean="0"/>
              <a:t>The Institute of Arab and Islamic Studies is one of the foremost academic institutions in the UK offering research and taught degree </a:t>
            </a:r>
            <a:r>
              <a:rPr lang="en-US" sz="1100" dirty="0" err="1" smtClean="0"/>
              <a:t>programmes</a:t>
            </a:r>
            <a:r>
              <a:rPr lang="en-US" sz="1100" dirty="0" smtClean="0"/>
              <a:t> within the field of Arab, Middle Eastern, and Islamic Studies. It’s gallery is a unique and important international art-space which commissions and exhibits contemporary and historical art projects with an interest in the history, politics, economies, societies, anthropology and art of Middle East.  </a:t>
            </a:r>
          </a:p>
          <a:p>
            <a:endParaRPr lang="en-US" sz="1100" dirty="0" smtClean="0">
              <a:latin typeface="+mj-lt"/>
              <a:cs typeface="Adobe Caslon Pro"/>
            </a:endParaRPr>
          </a:p>
          <a:p>
            <a:r>
              <a:rPr lang="en-US" sz="1100" dirty="0" smtClean="0">
                <a:latin typeface="+mj-lt"/>
                <a:cs typeface="Adobe Caslon Pro"/>
              </a:rPr>
              <a:t>Because of the nature of the outcomes, which combined scholarly discussion and art works it was possible to bring the ideas to a much wider audience in a very immediate way. During the period of the workshops the project directly engaged some 1000 people, of whom at least half were members of the public. </a:t>
            </a:r>
          </a:p>
          <a:p>
            <a:endParaRPr lang="en-US" sz="1100" dirty="0" smtClean="0">
              <a:latin typeface="+mj-lt"/>
              <a:cs typeface="Adobe Caslon Pro"/>
            </a:endParaRPr>
          </a:p>
          <a:p>
            <a:endParaRPr lang="en-US" sz="1100" dirty="0" smtClean="0">
              <a:latin typeface="+mj-lt"/>
              <a:cs typeface="Adobe Caslon Pro"/>
            </a:endParaRPr>
          </a:p>
          <a:p>
            <a:endParaRPr lang="en-US" sz="1100" dirty="0" smtClean="0">
              <a:latin typeface="+mj-lt"/>
              <a:cs typeface="Adobe Caslon Pro"/>
            </a:endParaRPr>
          </a:p>
          <a:p>
            <a:endParaRPr lang="en-US" sz="1100" dirty="0" smtClean="0">
              <a:latin typeface="+mj-lt"/>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Public presentations in Kay labs Lecture Theatre &amp; Gallery of Arab &amp; Islamic Studies,  Univ. of Exeter</a:t>
            </a:r>
            <a:endParaRPr lang="en-US" sz="900" i="1" dirty="0">
              <a:solidFill>
                <a:srgbClr val="FFFFFF"/>
              </a:solidFill>
              <a:latin typeface="Adobe Caslon Pro"/>
              <a:cs typeface="Adobe Caslon Pro"/>
            </a:endParaRPr>
          </a:p>
        </p:txBody>
      </p:sp>
      <p:pic>
        <p:nvPicPr>
          <p:cNvPr id="5" name="Picture 4" descr="ws2lecture.jpg"/>
          <p:cNvPicPr>
            <a:picLocks noChangeAspect="1"/>
          </p:cNvPicPr>
          <p:nvPr/>
        </p:nvPicPr>
        <p:blipFill>
          <a:blip r:embed="rId3"/>
          <a:stretch>
            <a:fillRect/>
          </a:stretch>
        </p:blipFill>
        <p:spPr>
          <a:xfrm>
            <a:off x="3759200" y="3267497"/>
            <a:ext cx="3263901" cy="1642831"/>
          </a:xfrm>
          <a:prstGeom prst="rect">
            <a:avLst/>
          </a:prstGeom>
        </p:spPr>
      </p:pic>
      <p:pic>
        <p:nvPicPr>
          <p:cNvPr id="8" name="Picture 7" descr="ws2art_talk2.jpg"/>
          <p:cNvPicPr>
            <a:picLocks noChangeAspect="1"/>
          </p:cNvPicPr>
          <p:nvPr/>
        </p:nvPicPr>
        <p:blipFill>
          <a:blip r:embed="rId4"/>
          <a:stretch>
            <a:fillRect/>
          </a:stretch>
        </p:blipFill>
        <p:spPr>
          <a:xfrm>
            <a:off x="3759200" y="2162044"/>
            <a:ext cx="1513608" cy="1029253"/>
          </a:xfrm>
          <a:prstGeom prst="rect">
            <a:avLst/>
          </a:prstGeom>
        </p:spPr>
      </p:pic>
      <p:pic>
        <p:nvPicPr>
          <p:cNvPr id="9" name="Picture 8" descr="performance5.jpg"/>
          <p:cNvPicPr>
            <a:picLocks noChangeAspect="1"/>
          </p:cNvPicPr>
          <p:nvPr/>
        </p:nvPicPr>
        <p:blipFill>
          <a:blip r:embed="rId5"/>
          <a:stretch>
            <a:fillRect/>
          </a:stretch>
        </p:blipFill>
        <p:spPr>
          <a:xfrm>
            <a:off x="5462417" y="2119627"/>
            <a:ext cx="1560684" cy="1071670"/>
          </a:xfrm>
          <a:prstGeom prst="rect">
            <a:avLst/>
          </a:prstGeom>
        </p:spPr>
      </p:pic>
      <p:pic>
        <p:nvPicPr>
          <p:cNvPr id="10" name="Picture 9" descr="performance6.jpg"/>
          <p:cNvPicPr>
            <a:picLocks noChangeAspect="1"/>
          </p:cNvPicPr>
          <p:nvPr/>
        </p:nvPicPr>
        <p:blipFill>
          <a:blip r:embed="rId6"/>
          <a:stretch>
            <a:fillRect/>
          </a:stretch>
        </p:blipFill>
        <p:spPr>
          <a:xfrm>
            <a:off x="7150100" y="2117811"/>
            <a:ext cx="1861677" cy="2792517"/>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127000" y="1405467"/>
            <a:ext cx="3488267" cy="5678479"/>
          </a:xfrm>
          <a:prstGeom prst="rect">
            <a:avLst/>
          </a:prstGeom>
        </p:spPr>
        <p:txBody>
          <a:bodyPr wrap="square">
            <a:spAutoFit/>
          </a:bodyPr>
          <a:lstStyle/>
          <a:p>
            <a:r>
              <a:rPr lang="en-US" sz="1100" dirty="0" smtClean="0">
                <a:cs typeface="Adobe Caslon Pro"/>
              </a:rPr>
              <a:t>Each workshop had 27 key participants (artists &amp; academics) brought together from around the world </a:t>
            </a:r>
            <a:r>
              <a:rPr lang="en-GB" sz="1100" dirty="0" smtClean="0"/>
              <a:t>including America, Palestine, India, The Netherlands, England, Iraq and Ireland making the international reach of the </a:t>
            </a:r>
            <a:r>
              <a:rPr lang="en-GB" sz="1100" smtClean="0"/>
              <a:t>project significant.</a:t>
            </a:r>
            <a:r>
              <a:rPr lang="en-US" sz="1100" smtClean="0">
                <a:cs typeface="Adobe Caslon Pro"/>
              </a:rPr>
              <a:t>  </a:t>
            </a:r>
            <a:r>
              <a:rPr lang="en-US" sz="1100" dirty="0" smtClean="0">
                <a:cs typeface="Adobe Caslon Pro"/>
              </a:rPr>
              <a:t>Each workshop was attended by some 60 people and this included research students from within and outside Exeter Univ. as well as artists, curators and </a:t>
            </a:r>
            <a:r>
              <a:rPr lang="en-US" sz="1100" dirty="0" smtClean="0">
                <a:latin typeface="+mj-lt"/>
                <a:cs typeface="Adobe Caslon Pro"/>
              </a:rPr>
              <a:t>members of the public.</a:t>
            </a:r>
          </a:p>
          <a:p>
            <a:r>
              <a:rPr lang="en-US" sz="1100" dirty="0" smtClean="0">
                <a:latin typeface="+mj-lt"/>
                <a:cs typeface="Adobe Caslon Pro"/>
              </a:rPr>
              <a:t>The key academic findings, artistic works as well as music compositions specifically created for the project were presented in a number of public events: collaborative symposia, an art exhibition, a music performance, student and school children workshops, and a presentation at the Phoenix arts Centre in Exeter. All the details and results from the project are also available on the De-Placing Future Memory web sites:</a:t>
            </a:r>
            <a:endParaRPr lang="en-GB" sz="1100" dirty="0" smtClean="0">
              <a:latin typeface="Adobe Caslon Pro"/>
              <a:cs typeface="Adobe Caslon Pro"/>
            </a:endParaRPr>
          </a:p>
          <a:p>
            <a:r>
              <a:rPr lang="en-US" sz="1100" dirty="0" smtClean="0">
                <a:hlinkClick r:id="rId2"/>
              </a:rPr>
              <a:t>http://projects.exeter.ac.uk/futurememory/</a:t>
            </a:r>
            <a:endParaRPr lang="en-US" sz="1100" dirty="0" smtClean="0"/>
          </a:p>
          <a:p>
            <a:r>
              <a:rPr lang="en-US" sz="1100" dirty="0" smtClean="0">
                <a:hlinkClick r:id="rId3"/>
              </a:rPr>
              <a:t>https://collections.exeter.ac.uk/repository/handle/10472/5258</a:t>
            </a:r>
            <a:endParaRPr lang="en-US" sz="1100" dirty="0" smtClean="0"/>
          </a:p>
          <a:p>
            <a:r>
              <a:rPr lang="en-US" sz="1100" dirty="0" smtClean="0"/>
              <a:t>The AHRC, Beyond Text </a:t>
            </a:r>
            <a:r>
              <a:rPr lang="en-US" sz="1100" dirty="0" err="1" smtClean="0"/>
              <a:t>programme</a:t>
            </a:r>
            <a:r>
              <a:rPr lang="en-US" sz="1100" dirty="0" smtClean="0"/>
              <a:t>, which funded the project </a:t>
            </a:r>
            <a:r>
              <a:rPr lang="en-US" sz="1100" dirty="0" err="1" smtClean="0"/>
              <a:t>publised</a:t>
            </a:r>
            <a:r>
              <a:rPr lang="en-US" sz="1100" dirty="0" smtClean="0"/>
              <a:t> and </a:t>
            </a:r>
            <a:r>
              <a:rPr lang="en-US" sz="1100" dirty="0" err="1" smtClean="0"/>
              <a:t>contextualises</a:t>
            </a:r>
            <a:r>
              <a:rPr lang="en-US" sz="1100" dirty="0" smtClean="0"/>
              <a:t> the outcomes from De Placing Future Memory on its website and related </a:t>
            </a:r>
            <a:r>
              <a:rPr lang="en-US" sz="1100" dirty="0" err="1" smtClean="0"/>
              <a:t>book:</a:t>
            </a:r>
            <a:r>
              <a:rPr lang="en-US" sz="1100" dirty="0" err="1" smtClean="0">
                <a:hlinkClick r:id="rId4"/>
              </a:rPr>
              <a:t>http://projects.beyondtext.ac.uk/deplacingfuturememory/index.php</a:t>
            </a:r>
            <a:endParaRPr lang="en-US" sz="1100" dirty="0" smtClean="0"/>
          </a:p>
          <a:p>
            <a:r>
              <a:rPr lang="en-US" sz="1100" dirty="0" smtClean="0">
                <a:hlinkClick r:id="rId5"/>
              </a:rPr>
              <a:t>http://projects.beyondtext.ac.uk/deplacingfuturememory/project_team.php?i=14&amp;p=De-Placing%20Future%20Memory</a:t>
            </a:r>
            <a:endParaRPr lang="en-US" sz="1100" dirty="0" smtClean="0"/>
          </a:p>
          <a:p>
            <a:endParaRPr lang="en-US" sz="1100" dirty="0" smtClean="0"/>
          </a:p>
          <a:p>
            <a:r>
              <a:rPr lang="en-US" sz="1100" dirty="0" smtClean="0"/>
              <a:t> </a:t>
            </a:r>
          </a:p>
          <a:p>
            <a:endParaRPr lang="en-US" sz="1100" dirty="0" smtClean="0"/>
          </a:p>
          <a:p>
            <a:endParaRPr lang="en-US" sz="1100" b="1" dirty="0" smtClean="0">
              <a:latin typeface="Adobe Caslon Pro"/>
              <a:cs typeface="Adobe Caslon Pro"/>
            </a:endParaRPr>
          </a:p>
          <a:p>
            <a:endParaRPr lang="en-US" sz="1100" dirty="0" smtClean="0">
              <a:latin typeface="Adobe Caslon Pro"/>
              <a:cs typeface="Adobe Caslon Pro"/>
            </a:endParaRPr>
          </a:p>
        </p:txBody>
      </p:sp>
      <p:sp>
        <p:nvSpPr>
          <p:cNvPr id="6" name="Rectangle 5"/>
          <p:cNvSpPr/>
          <p:nvPr/>
        </p:nvSpPr>
        <p:spPr>
          <a:xfrm>
            <a:off x="3615267" y="1405468"/>
            <a:ext cx="2849292" cy="4832093"/>
          </a:xfrm>
          <a:prstGeom prst="rect">
            <a:avLst/>
          </a:prstGeom>
        </p:spPr>
        <p:txBody>
          <a:bodyPr wrap="square">
            <a:spAutoFit/>
          </a:bodyPr>
          <a:lstStyle/>
          <a:p>
            <a:endParaRPr lang="en-US" sz="1100" dirty="0" smtClean="0">
              <a:latin typeface="+mj-lt"/>
              <a:cs typeface="Adobe Caslon Pro"/>
            </a:endParaRPr>
          </a:p>
          <a:p>
            <a:r>
              <a:rPr lang="en-US" sz="1100" dirty="0" smtClean="0">
                <a:latin typeface="+mj-lt"/>
                <a:cs typeface="Adobe Caslon Pro"/>
              </a:rPr>
              <a:t>As a consequence of my involvement in De-Placing Future Memory, Political Scientist Professor Michael Dumper invited me to give a presentation at the </a:t>
            </a:r>
            <a:r>
              <a:rPr lang="en-US" sz="1100" i="1" dirty="0" smtClean="0">
                <a:latin typeface="+mj-lt"/>
                <a:cs typeface="Adobe Caslon Pro"/>
              </a:rPr>
              <a:t>Conflict in Cities &amp; The Contested State, </a:t>
            </a:r>
            <a:r>
              <a:rPr lang="en-US" sz="1100" dirty="0" smtClean="0">
                <a:latin typeface="+mj-lt"/>
                <a:cs typeface="Adobe Caslon Pro"/>
              </a:rPr>
              <a:t>annual project workshop at the University of Exeter, 16</a:t>
            </a:r>
            <a:r>
              <a:rPr lang="en-US" sz="1100" baseline="30000" dirty="0" smtClean="0">
                <a:latin typeface="+mj-lt"/>
                <a:cs typeface="Adobe Caslon Pro"/>
              </a:rPr>
              <a:t>th</a:t>
            </a:r>
            <a:r>
              <a:rPr lang="en-US" sz="1100" dirty="0" smtClean="0">
                <a:latin typeface="+mj-lt"/>
                <a:cs typeface="Adobe Caslon Pro"/>
              </a:rPr>
              <a:t> – 19</a:t>
            </a:r>
            <a:r>
              <a:rPr lang="en-US" sz="1100" baseline="30000" dirty="0" smtClean="0">
                <a:latin typeface="+mj-lt"/>
                <a:cs typeface="Adobe Caslon Pro"/>
              </a:rPr>
              <a:t>th</a:t>
            </a:r>
            <a:r>
              <a:rPr lang="en-US" sz="1100" dirty="0" smtClean="0">
                <a:latin typeface="+mj-lt"/>
                <a:cs typeface="Adobe Caslon Pro"/>
              </a:rPr>
              <a:t> September 2009.  This is an ESRC funded project that is looking at everyday life and the possibilities for transformation in Belfast, Jerusalem and other divided cities. </a:t>
            </a:r>
          </a:p>
          <a:p>
            <a:r>
              <a:rPr lang="en-US" sz="1100" dirty="0" smtClean="0">
                <a:latin typeface="+mj-lt"/>
                <a:cs typeface="Adobe Caslon Pro"/>
                <a:hlinkClick r:id="rId6"/>
              </a:rPr>
              <a:t>http://www.conflictincities.org/aboutus.html</a:t>
            </a:r>
            <a:endParaRPr lang="en-US" sz="1100" dirty="0" smtClean="0">
              <a:latin typeface="+mj-lt"/>
              <a:cs typeface="Adobe Caslon Pro"/>
            </a:endParaRPr>
          </a:p>
          <a:p>
            <a:endParaRPr lang="en-US" sz="1100" dirty="0" smtClean="0">
              <a:latin typeface="+mj-lt"/>
              <a:cs typeface="Adobe Caslon Pro"/>
            </a:endParaRPr>
          </a:p>
          <a:p>
            <a:r>
              <a:rPr lang="en-US" sz="1100" dirty="0" smtClean="0">
                <a:latin typeface="+mj-lt"/>
                <a:cs typeface="Adobe Caslon Pro"/>
              </a:rPr>
              <a:t>The work made for De-Placing Future Memory has subsequently been shown in the exhibition </a:t>
            </a:r>
            <a:r>
              <a:rPr lang="en-US" sz="1100" i="1" dirty="0" smtClean="0">
                <a:latin typeface="+mj-lt"/>
                <a:cs typeface="Adobe Caslon Pro"/>
              </a:rPr>
              <a:t>STUDIO 58, Women Artists in Glasgow since World War II, </a:t>
            </a:r>
            <a:r>
              <a:rPr lang="en-US" sz="1100" dirty="0" smtClean="0">
                <a:latin typeface="+mj-lt"/>
                <a:cs typeface="Adobe Caslon Pro"/>
              </a:rPr>
              <a:t>in the Mackintosh Gallery, Glasgow School of Art.  </a:t>
            </a:r>
            <a:r>
              <a:rPr lang="en-US" sz="1100" i="1" dirty="0" smtClean="0">
                <a:latin typeface="+mj-lt"/>
                <a:cs typeface="Adobe Caslon Pro"/>
              </a:rPr>
              <a:t>Studio 58 </a:t>
            </a:r>
            <a:r>
              <a:rPr lang="en-US" sz="1100" dirty="0" smtClean="0">
                <a:latin typeface="+mj-lt"/>
                <a:cs typeface="Adobe Caslon Pro"/>
              </a:rPr>
              <a:t>was an exhibition that focused on the work of 53 women artists who either studied / or taught at GSA from 1939 until the present day.  The exhibition was </a:t>
            </a:r>
            <a:r>
              <a:rPr lang="en-US" sz="1100" dirty="0" err="1" smtClean="0">
                <a:latin typeface="+mj-lt"/>
                <a:cs typeface="Adobe Caslon Pro"/>
              </a:rPr>
              <a:t>curated</a:t>
            </a:r>
            <a:r>
              <a:rPr lang="en-US" sz="1100" dirty="0" smtClean="0">
                <a:latin typeface="+mj-lt"/>
                <a:cs typeface="Adobe Caslon Pro"/>
              </a:rPr>
              <a:t> by Dr. Sarah Lowndes in cooperation with Jenny </a:t>
            </a:r>
            <a:r>
              <a:rPr lang="en-US" sz="1100" dirty="0" err="1" smtClean="0">
                <a:latin typeface="+mj-lt"/>
                <a:cs typeface="Adobe Caslon Pro"/>
              </a:rPr>
              <a:t>Brownrigg</a:t>
            </a:r>
            <a:r>
              <a:rPr lang="en-US" sz="1100" dirty="0" smtClean="0">
                <a:latin typeface="+mj-lt"/>
                <a:cs typeface="Adobe Caslon Pro"/>
              </a:rPr>
              <a:t>, Director of Exhibitions at GSA. ISBN 978-0-9567646-1-4</a:t>
            </a:r>
          </a:p>
          <a:p>
            <a:r>
              <a:rPr lang="en-US" sz="1100" dirty="0" smtClean="0">
                <a:latin typeface="+mj-lt"/>
                <a:cs typeface="Adobe Caslon Pro"/>
                <a:hlinkClick r:id="rId7"/>
              </a:rPr>
              <a:t>http://www.flickr.com/photos/glasgowschoolart/7596017474/in/photostream/</a:t>
            </a:r>
            <a:endParaRPr lang="en-US" sz="1100" dirty="0" smtClean="0">
              <a:latin typeface="+mj-lt"/>
              <a:cs typeface="Adobe Caslon Pro"/>
            </a:endParaRPr>
          </a:p>
          <a:p>
            <a:endParaRPr lang="en-US" sz="1100" dirty="0">
              <a:latin typeface="+mj-lt"/>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Exhibition view, - gallery in the Institute of Arab &amp; Islamic Studies, Univ. of Exeter</a:t>
            </a:r>
            <a:endParaRPr lang="en-US" sz="900" i="1" dirty="0">
              <a:solidFill>
                <a:srgbClr val="FFFFFF"/>
              </a:solidFill>
              <a:latin typeface="Adobe Caslon Pro"/>
              <a:cs typeface="Adobe Caslon Pro"/>
            </a:endParaRPr>
          </a:p>
        </p:txBody>
      </p:sp>
      <p:pic>
        <p:nvPicPr>
          <p:cNvPr id="8" name="Picture 7" descr="Beyond Text book cover.jpg"/>
          <p:cNvPicPr>
            <a:picLocks noChangeAspect="1"/>
          </p:cNvPicPr>
          <p:nvPr/>
        </p:nvPicPr>
        <p:blipFill>
          <a:blip r:embed="rId8"/>
          <a:stretch>
            <a:fillRect/>
          </a:stretch>
        </p:blipFill>
        <p:spPr>
          <a:xfrm>
            <a:off x="6669070" y="1659468"/>
            <a:ext cx="2193288" cy="308199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1120</TotalTime>
  <Words>2402</Words>
  <Application>Microsoft Macintosh PowerPoint</Application>
  <PresentationFormat>On-screen Show (4:3)</PresentationFormat>
  <Paragraphs>104</Paragraphs>
  <Slides>15</Slides>
  <Notes>0</Notes>
  <HiddenSlides>0</HiddenSlides>
  <MMClips>0</MMClips>
  <ScaleCrop>false</ScaleCrop>
  <HeadingPairs>
    <vt:vector size="4" baseType="variant">
      <vt:variant>
        <vt:lpstr>Design Template</vt:lpstr>
      </vt:variant>
      <vt:variant>
        <vt:i4>1</vt:i4>
      </vt:variant>
      <vt:variant>
        <vt:lpstr>Slide Titles</vt:lpstr>
      </vt:variant>
      <vt:variant>
        <vt:i4>15</vt:i4>
      </vt:variant>
    </vt:vector>
  </HeadingPairs>
  <TitlesOfParts>
    <vt:vector size="16"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GSA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Shauna McMullan</cp:lastModifiedBy>
  <cp:revision>60</cp:revision>
  <dcterms:created xsi:type="dcterms:W3CDTF">2013-09-12T09:16:03Z</dcterms:created>
  <dcterms:modified xsi:type="dcterms:W3CDTF">2013-09-12T09:30:59Z</dcterms:modified>
</cp:coreProperties>
</file>