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2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70" r:id="rId2"/>
    <p:sldId id="271" r:id="rId3"/>
    <p:sldId id="272" r:id="rId4"/>
    <p:sldId id="256" r:id="rId5"/>
    <p:sldId id="258" r:id="rId6"/>
    <p:sldId id="257" r:id="rId7"/>
    <p:sldId id="259" r:id="rId8"/>
    <p:sldId id="261" r:id="rId9"/>
    <p:sldId id="260" r:id="rId10"/>
    <p:sldId id="269" r:id="rId11"/>
    <p:sldId id="274" r:id="rId12"/>
    <p:sldId id="283" r:id="rId13"/>
    <p:sldId id="275" r:id="rId14"/>
    <p:sldId id="278" r:id="rId15"/>
    <p:sldId id="279" r:id="rId16"/>
    <p:sldId id="280" r:id="rId17"/>
    <p:sldId id="281" r:id="rId18"/>
    <p:sldId id="282" r:id="rId19"/>
    <p:sldId id="276" r:id="rId20"/>
    <p:sldId id="284" r:id="rId21"/>
    <p:sldId id="285" r:id="rId22"/>
    <p:sldId id="290" r:id="rId23"/>
    <p:sldId id="286" r:id="rId24"/>
    <p:sldId id="277" r:id="rId25"/>
    <p:sldId id="287" r:id="rId26"/>
    <p:sldId id="288" r:id="rId27"/>
    <p:sldId id="28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11" d="100"/>
          <a:sy n="111" d="100"/>
        </p:scale>
        <p:origin x="-8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31" Type="http://schemas.openxmlformats.org/officeDocument/2006/relationships/viewProps" Target="viewProp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slide" Target="slides/slide27.xml"/><Relationship Id="rId26" Type="http://schemas.openxmlformats.org/officeDocument/2006/relationships/slide" Target="slides/slide25.xml"/><Relationship Id="rId30" Type="http://schemas.openxmlformats.org/officeDocument/2006/relationships/presProps" Target="presProps.xml"/><Relationship Id="rId11" Type="http://schemas.openxmlformats.org/officeDocument/2006/relationships/slide" Target="slides/slide10.xml"/><Relationship Id="rId29" Type="http://schemas.openxmlformats.org/officeDocument/2006/relationships/printerSettings" Target="printerSettings/printerSettings1.bin"/><Relationship Id="rId6" Type="http://schemas.openxmlformats.org/officeDocument/2006/relationships/slide" Target="slides/slide5.xml"/><Relationship Id="rId16" Type="http://schemas.openxmlformats.org/officeDocument/2006/relationships/slide" Target="slides/slide15.xml"/><Relationship Id="rId3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4C81369-B46F-4C45-A661-C6AF47E50009}" type="datetimeFigureOut">
              <a:rPr lang="en-US" smtClean="0"/>
              <a:t>8/29/12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4C81369-B46F-4C45-A661-C6AF47E50009}" type="datetimeFigureOut">
              <a:rPr lang="en-US" smtClean="0"/>
              <a:t>8/29/12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4C81369-B46F-4C45-A661-C6AF47E50009}" type="datetimeFigureOut">
              <a:rPr lang="en-US" smtClean="0"/>
              <a:t>8/29/12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4C81369-B46F-4C45-A661-C6AF47E50009}" type="datetimeFigureOut">
              <a:rPr lang="en-US" smtClean="0"/>
              <a:t>8/29/12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4C81369-B46F-4C45-A661-C6AF47E50009}" type="datetimeFigureOut">
              <a:rPr lang="en-US" smtClean="0"/>
              <a:t>8/29/12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4C81369-B46F-4C45-A661-C6AF47E50009}" type="datetimeFigureOut">
              <a:rPr lang="en-US" smtClean="0"/>
              <a:t>8/29/12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C81369-B46F-4C45-A661-C6AF47E50009}" type="datetimeFigureOut">
              <a:rPr lang="en-US" smtClean="0"/>
              <a:t>8/29/12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4C81369-B46F-4C45-A661-C6AF47E50009}" type="datetimeFigureOut">
              <a:rPr lang="en-US" smtClean="0"/>
              <a:t>8/29/12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4C81369-B46F-4C45-A661-C6AF47E50009}" type="datetimeFigureOut">
              <a:rPr lang="en-US" smtClean="0"/>
              <a:t>8/29/12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4C81369-B46F-4C45-A661-C6AF47E50009}" type="datetimeFigureOut">
              <a:rPr lang="en-US" smtClean="0"/>
              <a:t>8/29/12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4C81369-B46F-4C45-A661-C6AF47E50009}" type="datetimeFigureOut">
              <a:rPr lang="en-US" smtClean="0"/>
              <a:t>8/29/12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92904A-62BA-DD4A-9FE9-FDDEBB1436E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81369-B46F-4C45-A661-C6AF47E50009}" type="datetimeFigureOut">
              <a:rPr lang="en-US" smtClean="0"/>
              <a:t>8/29/12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92904A-62BA-DD4A-9FE9-FDDEBB1436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3"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111" i="1" dirty="0" smtClean="0"/>
              <a:t>Ross Sinclair. Anglo American Love Song 1809-2009,2008. Acrylic varnishes on canvas, wood, neon and various mixed media 330 </a:t>
            </a:r>
            <a:r>
              <a:rPr lang="en-US" sz="3111" i="1" dirty="0" err="1" smtClean="0"/>
              <a:t>x</a:t>
            </a:r>
            <a:r>
              <a:rPr lang="en-US" sz="3111" i="1" dirty="0" smtClean="0"/>
              <a:t> 350 </a:t>
            </a:r>
            <a:r>
              <a:rPr lang="en-US" sz="3111" i="1" dirty="0" err="1" smtClean="0"/>
              <a:t>x</a:t>
            </a:r>
            <a:r>
              <a:rPr lang="en-US" sz="3111" i="1" dirty="0" smtClean="0"/>
              <a:t> 170 cm</a:t>
            </a:r>
            <a:r>
              <a:rPr lang="en-US" i="1" dirty="0" smtClean="0"/>
              <a:t/>
            </a:r>
            <a:br>
              <a:rPr lang="en-US" i="1" dirty="0" smtClean="0"/>
            </a:br>
            <a:r>
              <a:rPr lang="en-US" sz="2222" i="1" dirty="0" smtClean="0"/>
              <a:t>part of</a:t>
            </a:r>
            <a:r>
              <a:rPr lang="en-US" i="1" dirty="0" smtClean="0"/>
              <a:t/>
            </a:r>
            <a:br>
              <a:rPr lang="en-US" i="1" dirty="0" smtClean="0"/>
            </a:br>
            <a:r>
              <a:rPr lang="en-US" sz="2222" dirty="0" smtClean="0"/>
              <a:t>THE FREEDOM CENTRE 'THIS SHOW WILL CHANGE YOUR LIFE!’</a:t>
            </a:r>
            <a:r>
              <a:rPr lang="en-US" sz="2667" dirty="0" smtClean="0"/>
              <a:t/>
            </a:r>
            <a:br>
              <a:rPr lang="en-US" sz="2667" dirty="0" smtClean="0"/>
            </a:br>
            <a:r>
              <a:rPr lang="en-US" sz="2667" dirty="0" smtClean="0"/>
              <a:t>10 OCT - 15 NOV 2008</a:t>
            </a:r>
            <a:br>
              <a:rPr lang="en-US" sz="2667" dirty="0" smtClean="0"/>
            </a:br>
            <a:r>
              <a:rPr lang="en-US" sz="2667" dirty="0" smtClean="0"/>
              <a:t>Hales Gallery, London </a:t>
            </a:r>
            <a:br>
              <a:rPr lang="en-US" sz="2667" dirty="0" smtClean="0"/>
            </a:br>
            <a:r>
              <a:rPr lang="en-US" sz="2000" dirty="0" smtClean="0"/>
              <a:t>Group show </a:t>
            </a:r>
            <a:r>
              <a:rPr lang="en-US" sz="2000" dirty="0" err="1" smtClean="0"/>
              <a:t>curated</a:t>
            </a:r>
            <a:r>
              <a:rPr lang="en-US" sz="2000" dirty="0" smtClean="0"/>
              <a:t> by </a:t>
            </a:r>
            <a:br>
              <a:rPr lang="en-US" sz="2000" dirty="0" smtClean="0"/>
            </a:br>
            <a:r>
              <a:rPr lang="en-US" sz="2000" dirty="0" smtClean="0"/>
              <a:t>Paul Hedge and Bob and Roberta Smith.</a:t>
            </a:r>
            <a:br>
              <a:rPr lang="en-US" sz="2000" dirty="0" smtClean="0"/>
            </a:br>
            <a:r>
              <a:rPr lang="en-US" sz="2000" dirty="0" smtClean="0"/>
              <a:t/>
            </a:r>
            <a:br>
              <a:rPr lang="en-US" sz="2000" dirty="0" smtClean="0"/>
            </a:br>
            <a:r>
              <a:rPr lang="en-US" sz="2000" dirty="0" smtClean="0"/>
              <a:t>With research development of projects from 2006 </a:t>
            </a:r>
            <a:r>
              <a:rPr lang="en-US" sz="2000" dirty="0" smtClean="0"/>
              <a:t/>
            </a:r>
            <a:br>
              <a:rPr lang="en-US" sz="2000" dirty="0" smtClean="0"/>
            </a:br>
            <a:endParaRPr lang="en-US" sz="2000" dirty="0"/>
          </a:p>
        </p:txBody>
      </p:sp>
      <p:sp>
        <p:nvSpPr>
          <p:cNvPr id="3" name="Subtitle 2"/>
          <p:cNvSpPr>
            <a:spLocks noGrp="1"/>
          </p:cNvSpPr>
          <p:nvPr>
            <p:ph type="subTitle" idx="1"/>
          </p:nvPr>
        </p:nvSpPr>
        <p:spPr>
          <a:xfrm>
            <a:off x="1371600" y="4495800"/>
            <a:ext cx="6400800" cy="1143000"/>
          </a:xfrm>
        </p:spPr>
        <p:txBody>
          <a:bodyPr>
            <a:normAutofit/>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Rectangle 3"/>
          <p:cNvSpPr/>
          <p:nvPr/>
        </p:nvSpPr>
        <p:spPr>
          <a:xfrm>
            <a:off x="838200" y="-3265137"/>
            <a:ext cx="8077200" cy="9941187"/>
          </a:xfrm>
          <a:prstGeom prst="rect">
            <a:avLst/>
          </a:prstGeom>
        </p:spPr>
        <p:txBody>
          <a:bodyPr wrap="square">
            <a:spAutoFit/>
          </a:bodyPr>
          <a:lstStyle/>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r>
              <a:rPr lang="en-US" sz="1600" dirty="0" smtClean="0"/>
              <a:t>THE </a:t>
            </a:r>
            <a:r>
              <a:rPr lang="en-US" sz="1600" dirty="0"/>
              <a:t>FREEDOM CENTRE 'THIS SHOW WILL CHANGE YOUR LIFE!'10 OCT - 15 NOV 2008Group show </a:t>
            </a:r>
            <a:r>
              <a:rPr lang="en-US" sz="1600" dirty="0" err="1"/>
              <a:t>curated</a:t>
            </a:r>
            <a:r>
              <a:rPr lang="en-US" sz="1600" dirty="0"/>
              <a:t> by Paul Hedge and Bob and Roberta Smith.  Hales gallery is pleased to present The Freedom Centre, a group show that is bound to change your life!  The ideas for this show were developed from conversations between Paul Hedge, the gallery director and the great libertarian artist/</a:t>
            </a:r>
            <a:r>
              <a:rPr lang="en-US" sz="1600" dirty="0" err="1"/>
              <a:t>s</a:t>
            </a:r>
            <a:r>
              <a:rPr lang="en-US" sz="1600" dirty="0"/>
              <a:t> Bob and Roberta Smith, </a:t>
            </a:r>
            <a:r>
              <a:rPr lang="en-US" sz="1600" dirty="0" err="1"/>
              <a:t>centring</a:t>
            </a:r>
            <a:r>
              <a:rPr lang="en-US" sz="1600" dirty="0"/>
              <a:t> around a text based work that the artist/</a:t>
            </a:r>
            <a:r>
              <a:rPr lang="en-US" sz="1600" dirty="0" err="1"/>
              <a:t>s</a:t>
            </a:r>
            <a:r>
              <a:rPr lang="en-US" sz="1600" dirty="0"/>
              <a:t> had made in 2007 entitled The Apathy Workshop, 2003. The mock diary page featured in the work describes how the artist/</a:t>
            </a:r>
            <a:r>
              <a:rPr lang="en-US" sz="1600" dirty="0" err="1"/>
              <a:t>s</a:t>
            </a:r>
            <a:r>
              <a:rPr lang="en-US" sz="1600" dirty="0"/>
              <a:t> set up an apathy workshop as a response to the hopelessness they felt when participating in government art </a:t>
            </a:r>
            <a:r>
              <a:rPr lang="en-US" sz="1600" dirty="0" err="1"/>
              <a:t>programmes</a:t>
            </a:r>
            <a:r>
              <a:rPr lang="en-US" sz="1600" dirty="0"/>
              <a:t> set up to do good in areas of mental health and prison inmate reform. The premise arrived at from these exchanges was that art is paradoxically a powerful tool in the fight for freedom because at its heart it is useless. Discussions followed, with all sorts of artists, many of whom are the artists now participating in this show and it seemed that this sense of hopelessness was widespread, yet the response from the artists was to stoically continue to make art in the face of powerlessness. 'Freedom', has been used as a tag line for many organizations from both the Right and the Left of the political spectrum, by groups both religious and secular, to the psychedelic and </a:t>
            </a:r>
            <a:r>
              <a:rPr lang="en-US" sz="1600" dirty="0" err="1"/>
              <a:t>peculiar.The</a:t>
            </a:r>
            <a:r>
              <a:rPr lang="en-US" sz="1600" dirty="0"/>
              <a:t> show attempts to create an environment where Freedom is promoted in all of its contradictory forms. The Freedom Centre celebrates the empty rhetoric and unrealistic nature of its aims. Artists included in the </a:t>
            </a:r>
            <a:r>
              <a:rPr lang="en-US" sz="1600" dirty="0" err="1"/>
              <a:t>show: Trevor</a:t>
            </a:r>
            <a:r>
              <a:rPr lang="en-US" sz="1600" dirty="0"/>
              <a:t> </a:t>
            </a:r>
            <a:r>
              <a:rPr lang="en-US" sz="1600" dirty="0" err="1"/>
              <a:t>Appleson</a:t>
            </a:r>
            <a:r>
              <a:rPr lang="en-US" sz="1600" dirty="0"/>
              <a:t>, Adam </a:t>
            </a:r>
            <a:r>
              <a:rPr lang="en-US" sz="1600" dirty="0" err="1"/>
              <a:t>Dant</a:t>
            </a:r>
            <a:r>
              <a:rPr lang="en-US" sz="1600" dirty="0"/>
              <a:t>, Ian Davis, Katy Dove, Peter </a:t>
            </a:r>
            <a:r>
              <a:rPr lang="en-US" sz="1600" dirty="0" err="1"/>
              <a:t>Joslyn</a:t>
            </a:r>
            <a:r>
              <a:rPr lang="en-US" sz="1600" dirty="0"/>
              <a:t>, Richard Klein, Hew Locke, Laura Oldfield Ford, Tom Price, Ross Sinclair, Bob and Roberta Smith, Tomoko Takahashi, Jim </a:t>
            </a:r>
            <a:r>
              <a:rPr lang="en-US" sz="1600" dirty="0" err="1"/>
              <a:t>Torok</a:t>
            </a:r>
            <a:r>
              <a:rPr lang="en-US" sz="1600" dirty="0"/>
              <a:t>, Julie </a:t>
            </a:r>
            <a:r>
              <a:rPr lang="en-US" sz="1600" dirty="0" err="1"/>
              <a:t>Verhoeven</a:t>
            </a:r>
            <a:r>
              <a:rPr lang="en-US" sz="1600" dirty="0"/>
              <a:t>, Jane Wilbraham, Martin </a:t>
            </a:r>
            <a:r>
              <a:rPr lang="en-US" sz="1600" dirty="0" err="1"/>
              <a:t>Wilner</a:t>
            </a:r>
            <a:r>
              <a:rPr lang="en-US" sz="1600" dirty="0"/>
              <a:t>. </a:t>
            </a:r>
            <a:r>
              <a:rPr lang="en-US" sz="1600" dirty="0" smtClean="0"/>
              <a:t> </a:t>
            </a:r>
            <a:endParaRPr lang="en-U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sz="1800" dirty="0" smtClean="0"/>
              <a:t>This work was developed from an ongoing body of research about the concept of identity, local, civic, political, national, international, and in particular the construction of identity inherent in the relationship between the United States of America and Europe. This later developed further into the project Real Civic Life, at Angelika </a:t>
            </a:r>
            <a:r>
              <a:rPr lang="en-US" sz="1800" dirty="0" err="1" smtClean="0"/>
              <a:t>Knapper</a:t>
            </a:r>
            <a:r>
              <a:rPr lang="en-US" sz="1800" dirty="0" smtClean="0"/>
              <a:t> Gallery in Stockholm. The exhibition was presented at exactly the same time that the US Election was happening when </a:t>
            </a:r>
            <a:r>
              <a:rPr lang="en-US" sz="1800" dirty="0" err="1" smtClean="0"/>
              <a:t>Barack</a:t>
            </a:r>
            <a:r>
              <a:rPr lang="en-US" sz="1800" dirty="0" smtClean="0"/>
              <a:t> </a:t>
            </a:r>
            <a:r>
              <a:rPr lang="en-US" sz="1800" dirty="0" err="1" smtClean="0"/>
              <a:t>Obama</a:t>
            </a:r>
            <a:r>
              <a:rPr lang="en-US" sz="1800" dirty="0" smtClean="0"/>
              <a:t> was elected the 44</a:t>
            </a:r>
            <a:r>
              <a:rPr lang="en-US" sz="1800" baseline="30000" dirty="0" smtClean="0"/>
              <a:t>th</a:t>
            </a:r>
            <a:r>
              <a:rPr lang="en-US" sz="1800" dirty="0" smtClean="0"/>
              <a:t> president of the United </a:t>
            </a:r>
            <a:r>
              <a:rPr lang="en-US" sz="1800" dirty="0" err="1" smtClean="0"/>
              <a:t>States.(not</a:t>
            </a:r>
            <a:r>
              <a:rPr lang="en-US" sz="1800" dirty="0" smtClean="0"/>
              <a:t> known when the work was made/installed). This contextual signifier is critical to the understanding of the work. Site, specific, context related, time sensitive. On one level The work appears as a monument, or tribute to Abraham Lincoln, the 16</a:t>
            </a:r>
            <a:r>
              <a:rPr lang="en-US" sz="1800" baseline="30000" dirty="0" smtClean="0"/>
              <a:t>th</a:t>
            </a:r>
            <a:r>
              <a:rPr lang="en-US" sz="1800" dirty="0" smtClean="0"/>
              <a:t> and perhaps most esteemed president of the USA and embodiment of the very idea of America. On closer inspection the reverse of this construction appears as some kind of voting booth, dimly lit with a backwoods feel, perhaps a nod to the famous story of Lincoln being born and raised in a log cabin – celebrating the humble beginnings from whence he </a:t>
            </a:r>
            <a:r>
              <a:rPr lang="en-US" sz="1800" dirty="0" err="1" smtClean="0"/>
              <a:t>travelled</a:t>
            </a:r>
            <a:r>
              <a:rPr lang="en-US" sz="1800" dirty="0" smtClean="0"/>
              <a:t> upwards to assume the greatest role in the free world. This is an articulation and celebration that anything is possible in the free world within a republic of democracy and freedom. However on each side of this voting  booth instead of a place to register ones vote there are 2 urinals, indicating a different kind of booth where one could make perhaps make a  different kind of contribution to the democratic debate .</a:t>
            </a:r>
          </a:p>
          <a:p>
            <a:r>
              <a:rPr lang="en-US" sz="1800" dirty="0" smtClean="0"/>
              <a:t>As is often the case in my work the viewer was free to construct the physical experience of this work themselves, starting with their own engagement, experience, interests - formally, politically, intellectually and then to physically explore and construct the work from the front, back, inside outside</a:t>
            </a:r>
            <a:r>
              <a:rPr lang="en-US" sz="1400" dirty="0" smtClean="0"/>
              <a:t>.  </a:t>
            </a: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Anglo_American_Love_Song_1809-2009,_2008_Acrylic_varnishes_on_canvas_wood_neon_and_various_mixed_media_330_x_350_x_170_cm_view_1.jpg"/>
          <p:cNvPicPr>
            <a:picLocks noChangeAspect="1"/>
          </p:cNvPicPr>
          <p:nvPr/>
        </p:nvPicPr>
        <p:blipFill>
          <a:blip r:embed="rId2"/>
          <a:stretch>
            <a:fillRect/>
          </a:stretch>
        </p:blipFill>
        <p:spPr>
          <a:xfrm>
            <a:off x="2291473" y="0"/>
            <a:ext cx="4561053"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glo_American_Love_Song_1809-2009,_2008_Acrylic_varnishes_on_canvas_wood_neon_and_various_mixed_media_330_x_350_x_170_cm_view_2.jpg"/>
          <p:cNvPicPr>
            <a:picLocks noGrp="1" noChangeAspect="1"/>
          </p:cNvPicPr>
          <p:nvPr>
            <p:ph idx="1"/>
          </p:nvPr>
        </p:nvPicPr>
        <p:blipFill>
          <a:blip r:embed="rId2"/>
          <a:stretch>
            <a:fillRect/>
          </a:stretch>
        </p:blipFill>
        <p:spPr>
          <a:xfrm>
            <a:off x="315347" y="457200"/>
            <a:ext cx="8523853" cy="5668963"/>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glo_American_Love_Song_1809-2009,_2008_Acrylic_varnishes_on_canvas_wood_neon_and_various_mixed_media_330_x_350_x_170_cm_view_3.jpg"/>
          <p:cNvPicPr>
            <a:picLocks noGrp="1" noChangeAspect="1"/>
          </p:cNvPicPr>
          <p:nvPr>
            <p:ph idx="1"/>
          </p:nvPr>
        </p:nvPicPr>
        <p:blipFill>
          <a:blip r:embed="rId2"/>
          <a:stretch>
            <a:fillRect/>
          </a:stretch>
        </p:blipFill>
        <p:spPr>
          <a:xfrm>
            <a:off x="2133600" y="-18288"/>
            <a:ext cx="4572000" cy="6876288"/>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glo_American_Love_Song_1809-2009,_2008_Acrylic_varnishes_on_canvas_wood_neon_and_various_mixed_media_330_x_350_x_170_cm_detail.jpg"/>
          <p:cNvPicPr>
            <a:picLocks noGrp="1" noChangeAspect="1"/>
          </p:cNvPicPr>
          <p:nvPr>
            <p:ph idx="1"/>
          </p:nvPr>
        </p:nvPicPr>
        <p:blipFill>
          <a:blip r:embed="rId2"/>
          <a:stretch>
            <a:fillRect/>
          </a:stretch>
        </p:blipFill>
        <p:spPr>
          <a:xfrm>
            <a:off x="457200" y="381000"/>
            <a:ext cx="8534400" cy="5675978"/>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_DSC5642.JPG"/>
          <p:cNvPicPr>
            <a:picLocks noGrp="1" noChangeAspect="1"/>
          </p:cNvPicPr>
          <p:nvPr/>
        </p:nvPicPr>
        <p:blipFill>
          <a:blip r:embed="rId2"/>
          <a:srcRect/>
          <a:stretch>
            <a:fillRect/>
          </a:stretch>
        </p:blipFill>
        <p:spPr bwMode="auto">
          <a:xfrm>
            <a:off x="331787" y="381000"/>
            <a:ext cx="8355013" cy="5592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_DSC5665.JPG"/>
          <p:cNvPicPr>
            <a:picLocks noGrp="1" noChangeAspect="1"/>
          </p:cNvPicPr>
          <p:nvPr/>
        </p:nvPicPr>
        <p:blipFill>
          <a:blip r:embed="rId2"/>
          <a:srcRect/>
          <a:stretch>
            <a:fillRect/>
          </a:stretch>
        </p:blipFill>
        <p:spPr bwMode="auto">
          <a:xfrm>
            <a:off x="547460" y="731504"/>
            <a:ext cx="8240713" cy="5516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glo_American_Love_Song_1809-2009,_2008_Acrylic_varnishes_on_canvas_wood_neon_and_various_mixed_media_330_x_350_x_170_cm_view_1.jpg"/>
          <p:cNvPicPr>
            <a:picLocks noGrp="1" noChangeAspect="1"/>
          </p:cNvPicPr>
          <p:nvPr>
            <p:ph idx="1"/>
          </p:nvPr>
        </p:nvPicPr>
        <p:blipFill>
          <a:blip r:embed="rId2"/>
          <a:stretch>
            <a:fillRect/>
          </a:stretch>
        </p:blipFill>
        <p:spPr>
          <a:xfrm>
            <a:off x="396674" y="457200"/>
            <a:ext cx="3946726" cy="5934298"/>
          </a:xfrm>
        </p:spPr>
      </p:pic>
      <p:pic>
        <p:nvPicPr>
          <p:cNvPr id="5" name="Picture 4" descr="Anglo_American_Love_Song_1809-2009,_2008_Acrylic_varnishes_on_canvas_wood_neon_and_various_mixed_media_330_x_350_x_170_cm_view_3.jpg"/>
          <p:cNvPicPr>
            <a:picLocks noChangeAspect="1"/>
          </p:cNvPicPr>
          <p:nvPr/>
        </p:nvPicPr>
        <p:blipFill>
          <a:blip r:embed="rId3"/>
          <a:stretch>
            <a:fillRect/>
          </a:stretch>
        </p:blipFill>
        <p:spPr>
          <a:xfrm>
            <a:off x="4724400" y="457200"/>
            <a:ext cx="3945676" cy="593429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smtClean="0"/>
              <a:t>Antecedents/Research and development of project from ‘painting investigations’ in Real Life Painting Show, CCA Glasgow 2006</a:t>
            </a:r>
            <a:endParaRPr lang="en-US" sz="2400" dirty="0"/>
          </a:p>
        </p:txBody>
      </p:sp>
      <p:pic>
        <p:nvPicPr>
          <p:cNvPr id="4" name="Content Placeholder 3" descr="painting2.jpg"/>
          <p:cNvPicPr>
            <a:picLocks noGrp="1" noChangeAspect="1"/>
          </p:cNvPicPr>
          <p:nvPr>
            <p:ph idx="1"/>
          </p:nvPr>
        </p:nvPicPr>
        <p:blipFill>
          <a:blip r:embed="rId2"/>
          <a:stretch>
            <a:fillRect/>
          </a:stretch>
        </p:blipFill>
        <p:spPr>
          <a:xfrm>
            <a:off x="1905000" y="1417638"/>
            <a:ext cx="5067704" cy="4051300"/>
          </a:xfr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74638"/>
            <a:ext cx="8229600" cy="5851525"/>
          </a:xfrm>
        </p:spPr>
        <p:txBody>
          <a:bodyPr>
            <a:normAutofit fontScale="25000" lnSpcReduction="20000"/>
          </a:bodyPr>
          <a:lstStyle/>
          <a:p>
            <a:pPr>
              <a:buNone/>
            </a:pPr>
            <a:r>
              <a:rPr lang="en-GB" sz="6400" b="1" dirty="0" smtClean="0"/>
              <a:t>Rationale for investigation of Painting as conceptual tool</a:t>
            </a:r>
          </a:p>
          <a:p>
            <a:r>
              <a:rPr lang="en-GB" dirty="0" smtClean="0"/>
              <a:t> </a:t>
            </a:r>
          </a:p>
          <a:p>
            <a:r>
              <a:rPr lang="en-GB" sz="4000" b="1" dirty="0" smtClean="0"/>
              <a:t>Ross Sinclair:</a:t>
            </a:r>
            <a:r>
              <a:rPr lang="en-GB" sz="4000" dirty="0" smtClean="0"/>
              <a:t> </a:t>
            </a:r>
            <a:r>
              <a:rPr lang="en-GB" sz="4000" b="1" dirty="0" smtClean="0"/>
              <a:t>Real Life Painting Show CCA Glasgow 2005</a:t>
            </a:r>
          </a:p>
          <a:p>
            <a:r>
              <a:rPr lang="en-GB" sz="4000" dirty="0" smtClean="0"/>
              <a:t> </a:t>
            </a:r>
          </a:p>
          <a:p>
            <a:r>
              <a:rPr lang="en-GB" sz="4000" dirty="0" smtClean="0"/>
              <a:t>Ross Sinclair is better known for his large-scale installations than for his painting. He would be the first to admit that he is not attempting to create a masterpiece in oils in the old tradition. However, he is determined in this exhibition to investigate the possibilities of how paint can be used by a contemporary artist who may use many materials at different times, rather than follow a long apprenticeship to just one medium.</a:t>
            </a:r>
          </a:p>
          <a:p>
            <a:r>
              <a:rPr lang="en-GB" sz="4000" dirty="0" smtClean="0"/>
              <a:t> The </a:t>
            </a:r>
            <a:r>
              <a:rPr lang="en-GB" sz="4000" i="1" dirty="0" smtClean="0"/>
              <a:t>Real Life Painting Show</a:t>
            </a:r>
            <a:r>
              <a:rPr lang="en-GB" sz="4000" dirty="0" smtClean="0"/>
              <a:t> is characterised on every level by a sense of experiment. One starting point for the work lies in the frustration that many successful artists experience today: working on large installations or exhibitions with little time, issues arise that can only be dealt with quickly before moving on. Sinclair, for instance, felt that when working on his installations he would face choices in terms of combining colours, often on a large scale. The implications of these colour combinations, though, was always something that there was never enough time to address. The </a:t>
            </a:r>
            <a:r>
              <a:rPr lang="en-GB" sz="4000" i="1" dirty="0" smtClean="0"/>
              <a:t>Real Life Painting Show</a:t>
            </a:r>
            <a:r>
              <a:rPr lang="en-GB" sz="4000" dirty="0" smtClean="0"/>
              <a:t> is a deliberate attempt to examine those issues and explore their consequences. Describing this process in his own words he says, ‘I'm taking a few steps back, holding a mirror up to my practice, pulling it apart, asking what the building blocks of it are, the pieces of the jigsaw, what are the essential elements?’</a:t>
            </a:r>
          </a:p>
          <a:p>
            <a:r>
              <a:rPr lang="en-GB" sz="4000" dirty="0" smtClean="0"/>
              <a:t> Allied to this exploration of the basic elements of his practice, Sinclair found himself rethinking the role of the studio in his work. Like many contemporary artists, he found the traditional studio unnecessary for long periods of his career. While developing the </a:t>
            </a:r>
            <a:r>
              <a:rPr lang="en-GB" sz="4000" i="1" dirty="0" smtClean="0"/>
              <a:t>Real Life Painting Show</a:t>
            </a:r>
            <a:r>
              <a:rPr lang="en-GB" sz="4000" dirty="0" smtClean="0"/>
              <a:t> he began to discover the benefits a studio can bring. Setting up a large space first in Kilcreggan at Cove Park and later converting the CCA galleries into a vast studio, Sinclair created a hybrid between a factory and a laboratory, producing over 100 paintings. The physical space of the studio allowed for a more exploratory way of working. Everything was in continual flux and there was time to reconsider, change or extend the reach of the work. Even in the final days of the exhibition installation, the studio gave him the possibility of creating new paintings and taking the series in new directions.</a:t>
            </a:r>
          </a:p>
          <a:p>
            <a:r>
              <a:rPr lang="en-GB" sz="4000" dirty="0" smtClean="0"/>
              <a:t> Assessing his approach to this body of work, Sinclair explains that he needs to discover the power of the medium he is using through the process of making. In </a:t>
            </a:r>
            <a:r>
              <a:rPr lang="en-GB" sz="4000" i="1" dirty="0" smtClean="0"/>
              <a:t>Real Life Painting Show</a:t>
            </a:r>
            <a:r>
              <a:rPr lang="en-GB" sz="4000" dirty="0" smtClean="0"/>
              <a:t> that meant reconsidering the potential today to tap into the modernist tradition and its bold uses of colour: ‘The only way for me to try to investigate the power is to crawl inside and try to come out from the inside. To see if one could ever regain that confidence and certainty. What happened to that at the end of modernism, when everything went off into a million different avenues of investigation? Is there something that can jump from there to now?’</a:t>
            </a:r>
          </a:p>
          <a:p>
            <a:r>
              <a:rPr lang="en-GB" sz="4000" dirty="0" smtClean="0"/>
              <a:t> He and his wife, the artist Christine Borland, have three daughters, Grace, seven, Agnes, who is nearly two, and baby Jean. "I think a bit of it is responding to their growing up, mark-making, doing paintings, using colour, it's responding to that very unlearned, pre-cognitive reasoning. 'I want red, I want yellow, wow, there's orange in the middle'. It's totally brainless in a way!" </a:t>
            </a:r>
          </a:p>
          <a:p>
            <a:r>
              <a:rPr lang="en-GB" sz="4000" dirty="0" smtClean="0"/>
              <a:t> But they also articulate a series of questions about painting itself. Sinclair's monotones nod towards the modernism of the 1950s and 1960s. "There is something attractive there, the confidence and the certainty. Ad Reinhardt doing all black, Robert Ryman all white, the absolute certainty of these poles. From the beginning of the 1970s everything squelched sideways in interesting and important ways." </a:t>
            </a:r>
          </a:p>
          <a:p>
            <a:pPr>
              <a:buNone/>
            </a:pPr>
            <a:r>
              <a:rPr lang="en-GB" sz="4000" dirty="0" smtClean="0"/>
              <a:t>"Without sounding too ridiculous about it, perhaps [it's about] the transformative power of art, perhaps a reaffirmation of the importance of a single brush stroke, the joy and humanness of that action, this sense that you can still express some things, can still make this creative image to talk to people, to have a dialogue. I love the idea of just one mark, that joy of being creative, like kids, that unbridled imagination, when anything is possible." </a:t>
            </a:r>
          </a:p>
          <a:p>
            <a:r>
              <a:rPr lang="en-GB" sz="4000" dirty="0" smtClean="0"/>
              <a:t> CCA would like to thank Cove Park, where Ross Sinclair was generously allowed to prepare the work for this exhibition. Quotations cited above are taken from ‘Primary colours’, an interview with Susan Mansfield in the Scotsman, 8</a:t>
            </a:r>
            <a:r>
              <a:rPr lang="en-GB" sz="4000" baseline="30000" dirty="0" smtClean="0"/>
              <a:t>th</a:t>
            </a:r>
            <a:r>
              <a:rPr lang="en-GB" sz="4000" dirty="0" smtClean="0"/>
              <a:t> April, 2006.</a:t>
            </a:r>
          </a:p>
          <a:p>
            <a:r>
              <a:rPr lang="en-GB" sz="4000" dirty="0" smtClean="0"/>
              <a:t> </a:t>
            </a:r>
            <a:r>
              <a:rPr lang="en-GB" sz="4000" b="1" dirty="0" smtClean="0"/>
              <a:t>Ross Sinclair</a:t>
            </a:r>
            <a:endParaRPr lang="en-GB" sz="4000" dirty="0" smtClean="0"/>
          </a:p>
          <a:p>
            <a:r>
              <a:rPr lang="en-GB" sz="4000" dirty="0" smtClean="0"/>
              <a:t>Ross Sinclair is a Glasgow based artist currently exhibiting as part of Glasgow International at CCA.  Ross trained at the Glasgow School of Art and attended the California Institute of Arts in 1992.  He is now a part time researcher and lecturer at the Glasgow School Art in the department of Sculpture and Environmental Art.  His recent practice has included a variety of materials including neon, sound, deer antlers, photographs and room sized installations.  The current exhibition at CCA demonstrates Ross’ determination to investigate the possibilities of how paint can be used by a contemporary artist who may use many other materials at different times, rather than follow a long apprenticeship to just one medium.</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4.Real Life Painting Show 0.5mb.jpg"/>
          <p:cNvPicPr>
            <a:picLocks noGrp="1" noChangeAspect="1"/>
          </p:cNvPicPr>
          <p:nvPr>
            <p:ph idx="1"/>
          </p:nvPr>
        </p:nvPicPr>
        <p:blipFill>
          <a:blip r:embed="rId2"/>
          <a:stretch>
            <a:fillRect/>
          </a:stretch>
        </p:blipFill>
        <p:spPr>
          <a:xfrm>
            <a:off x="762000" y="76200"/>
            <a:ext cx="8212290" cy="6583362"/>
          </a:xfr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NV00004.JPG"/>
          <p:cNvPicPr>
            <a:picLocks noGrp="1" noChangeAspect="1"/>
          </p:cNvPicPr>
          <p:nvPr>
            <p:ph idx="1"/>
          </p:nvPr>
        </p:nvPicPr>
        <p:blipFill>
          <a:blip r:embed="rId2"/>
          <a:stretch>
            <a:fillRect/>
          </a:stretch>
        </p:blipFill>
        <p:spPr>
          <a:xfrm>
            <a:off x="762000" y="226960"/>
            <a:ext cx="7924800" cy="6356404"/>
          </a:xfr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NV00010.JPG"/>
          <p:cNvPicPr>
            <a:picLocks noGrp="1" noChangeAspect="1"/>
          </p:cNvPicPr>
          <p:nvPr>
            <p:ph idx="1"/>
          </p:nvPr>
        </p:nvPicPr>
        <p:blipFill>
          <a:blip r:embed="rId2"/>
          <a:stretch>
            <a:fillRect/>
          </a:stretch>
        </p:blipFill>
        <p:spPr>
          <a:xfrm>
            <a:off x="1750644" y="1600200"/>
            <a:ext cx="5642711" cy="4525963"/>
          </a:xfr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NV00022.JPG"/>
          <p:cNvPicPr>
            <a:picLocks noGrp="1" noChangeAspect="1"/>
          </p:cNvPicPr>
          <p:nvPr>
            <p:ph idx="1"/>
          </p:nvPr>
        </p:nvPicPr>
        <p:blipFill>
          <a:blip r:embed="rId2"/>
          <a:stretch>
            <a:fillRect/>
          </a:stretch>
        </p:blipFill>
        <p:spPr>
          <a:xfrm>
            <a:off x="1750644" y="1600200"/>
            <a:ext cx="5642711" cy="4525963"/>
          </a:xfr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NV00025.JPG"/>
          <p:cNvPicPr>
            <a:picLocks noGrp="1" noChangeAspect="1"/>
          </p:cNvPicPr>
          <p:nvPr>
            <p:ph idx="1"/>
          </p:nvPr>
        </p:nvPicPr>
        <p:blipFill>
          <a:blip r:embed="rId2"/>
          <a:stretch>
            <a:fillRect/>
          </a:stretch>
        </p:blipFill>
        <p:spPr>
          <a:xfrm>
            <a:off x="1750644" y="1600200"/>
            <a:ext cx="5642711" cy="4525963"/>
          </a:xfr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43000" y="274638"/>
            <a:ext cx="7377562" cy="59174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smtClean="0"/>
              <a:t>Sinclair vs. Landseer, Aberdeen Art Gallery 2007, site specific installation in 19</a:t>
            </a:r>
            <a:r>
              <a:rPr lang="en-US" sz="2000" baseline="30000" dirty="0" smtClean="0"/>
              <a:t>th</a:t>
            </a:r>
            <a:r>
              <a:rPr lang="en-US" sz="2000" dirty="0" smtClean="0"/>
              <a:t> Century gallery in response to Landseer painting. AHRC funded </a:t>
            </a:r>
            <a:r>
              <a:rPr lang="en-US" sz="2000" dirty="0" err="1" smtClean="0"/>
              <a:t>project(speculative</a:t>
            </a:r>
            <a:r>
              <a:rPr lang="en-US" sz="2000" dirty="0" smtClean="0"/>
              <a:t> research route) Research into paintings/portraits by Raeburn, Ramsay, </a:t>
            </a:r>
            <a:r>
              <a:rPr lang="en-US" sz="2000" dirty="0" err="1" smtClean="0"/>
              <a:t>Wilkie</a:t>
            </a:r>
            <a:r>
              <a:rPr lang="en-US" sz="2000" dirty="0" smtClean="0"/>
              <a:t> etc</a:t>
            </a:r>
            <a:endParaRPr lang="en-US" sz="2000" dirty="0"/>
          </a:p>
        </p:txBody>
      </p:sp>
      <p:pic>
        <p:nvPicPr>
          <p:cNvPr id="4" name="Content Placeholder 3" descr="4Sinclair vs. Landseer 1mb copy.jpg"/>
          <p:cNvPicPr>
            <a:picLocks noGrp="1" noChangeAspect="1"/>
          </p:cNvPicPr>
          <p:nvPr>
            <p:ph idx="1"/>
          </p:nvPr>
        </p:nvPicPr>
        <p:blipFill>
          <a:blip r:embed="rId2"/>
          <a:stretch>
            <a:fillRect/>
          </a:stretch>
        </p:blipFill>
        <p:spPr>
          <a:xfrm>
            <a:off x="1180751" y="1600200"/>
            <a:ext cx="6782497" cy="4525963"/>
          </a:xfr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Research/production at Cove Park Studio 2008</a:t>
            </a:r>
            <a:endParaRPr lang="en-US" sz="1800" dirty="0"/>
          </a:p>
        </p:txBody>
      </p:sp>
      <p:pic>
        <p:nvPicPr>
          <p:cNvPr id="4" name="Content Placeholder 3" descr="P1070413.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1070450.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Research/studio/production, cove park 2008</a:t>
            </a:r>
            <a:endParaRPr lang="en-US" sz="2000" dirty="0"/>
          </a:p>
        </p:txBody>
      </p:sp>
      <p:pic>
        <p:nvPicPr>
          <p:cNvPr id="8" name="Content Placeholder 7" descr="P1050148 copy.JPG"/>
          <p:cNvPicPr>
            <a:picLocks noGrp="1" noChangeAspect="1"/>
          </p:cNvPicPr>
          <p:nvPr>
            <p:ph idx="1"/>
          </p:nvPr>
        </p:nvPicPr>
        <p:blipFill>
          <a:blip r:embed="rId2"/>
          <a:stretch>
            <a:fillRect/>
          </a:stretch>
        </p:blipFill>
        <p:spPr>
          <a:xfrm>
            <a:off x="548922" y="1600200"/>
            <a:ext cx="8046156" cy="4525963"/>
          </a:xfr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1050306 copy.JPG"/>
          <p:cNvPicPr>
            <a:picLocks noGrp="1" noChangeAspect="1"/>
          </p:cNvPicPr>
          <p:nvPr>
            <p:ph idx="1"/>
          </p:nvPr>
        </p:nvPicPr>
        <p:blipFill>
          <a:blip r:embed="rId2"/>
          <a:stretch>
            <a:fillRect/>
          </a:stretch>
        </p:blipFill>
        <p:spPr>
          <a:xfrm>
            <a:off x="548922" y="1600200"/>
            <a:ext cx="8046156" cy="4525963"/>
          </a:xfr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Continued development of project in 2011 as part of We Love Real Life Scotland project</a:t>
            </a:r>
            <a:endParaRPr lang="en-US" sz="2000" dirty="0"/>
          </a:p>
        </p:txBody>
      </p:sp>
      <p:pic>
        <p:nvPicPr>
          <p:cNvPr id="4" name="Content Placeholder 3" descr="3pp16 ps -warmemleft IMG_7420 copy 2.jpg"/>
          <p:cNvPicPr>
            <a:picLocks noGrp="1" noChangeAspect="1"/>
          </p:cNvPicPr>
          <p:nvPr>
            <p:ph idx="1"/>
          </p:nvPr>
        </p:nvPicPr>
        <p:blipFill>
          <a:blip r:embed="rId2"/>
          <a:stretch>
            <a:fillRect/>
          </a:stretch>
        </p:blipFill>
        <p:spPr>
          <a:xfrm>
            <a:off x="1177527" y="1600200"/>
            <a:ext cx="6788945" cy="4525963"/>
          </a:xfr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7330</TotalTime>
  <Words>1884</Words>
  <Application>Microsoft Macintosh PowerPoint</Application>
  <PresentationFormat>On-screen Show (4:3)</PresentationFormat>
  <Paragraphs>41</Paragraphs>
  <Slides>27</Slides>
  <Notes>0</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Office Theme</vt:lpstr>
      <vt:lpstr>Ross Sinclair. Anglo American Love Song 1809-2009,2008. Acrylic varnishes on canvas, wood, neon and various mixed media 330 x 350 x 170 cm part of THE FREEDOM CENTRE 'THIS SHOW WILL CHANGE YOUR LIFE!’ 10 OCT - 15 NOV 2008 Hales Gallery, London  Group show curated by  Paul Hedge and Bob and Roberta Smith.  With research development of projects from 2006  </vt:lpstr>
      <vt:lpstr>Slide 2</vt:lpstr>
      <vt:lpstr>Slide 3</vt:lpstr>
      <vt:lpstr>Slide 4</vt:lpstr>
      <vt:lpstr>Slide 5</vt:lpstr>
      <vt:lpstr>Slide 6</vt:lpstr>
      <vt:lpstr>Slide 7</vt:lpstr>
      <vt:lpstr>Slide 8</vt:lpstr>
      <vt:lpstr>Slide 9</vt:lpstr>
      <vt:lpstr>Slide 10</vt:lpstr>
      <vt:lpstr>Antecedents/Research and development of project from ‘painting investigations’ in Real Life Painting Show, CCA Glasgow 2006</vt:lpstr>
      <vt:lpstr>Slide 12</vt:lpstr>
      <vt:lpstr>Slide 13</vt:lpstr>
      <vt:lpstr>Slide 14</vt:lpstr>
      <vt:lpstr>Slide 15</vt:lpstr>
      <vt:lpstr>Slide 16</vt:lpstr>
      <vt:lpstr>Slide 17</vt:lpstr>
      <vt:lpstr>Slide 18</vt:lpstr>
      <vt:lpstr>Sinclair vs. Landseer, Aberdeen Art Gallery 2007, site specific installation in 19th Century gallery in response to Landseer painting. AHRC funded project(speculative research route) Research into paintings/portraits by Raeburn, Ramsay, Wilkie etc</vt:lpstr>
      <vt:lpstr>Research/production at Cove Park Studio 2008</vt:lpstr>
      <vt:lpstr>Slide 21</vt:lpstr>
      <vt:lpstr>Research/studio/production, cove park 2008</vt:lpstr>
      <vt:lpstr>Slide 23</vt:lpstr>
      <vt:lpstr>Continued development of project in 2011 as part of We Love Real Life Scotland project</vt:lpstr>
      <vt:lpstr>Slide 25</vt:lpstr>
      <vt:lpstr>Slide 26</vt:lpstr>
      <vt:lpstr>Slide 27</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Ross Sinclair. Anglo American Love Song 1809-2009,2008. Acrylic varnishes on canvas, wood, neon and various mixed media 330 x 350 x 170 cm </dc:title>
  <dc:subject/>
  <dc:creator>Ross Sinclair</dc:creator>
  <cp:keywords/>
  <dc:description/>
  <cp:lastModifiedBy>Ross Sinclair</cp:lastModifiedBy>
  <cp:revision>37</cp:revision>
  <dcterms:created xsi:type="dcterms:W3CDTF">2012-08-29T09:33:50Z</dcterms:created>
  <dcterms:modified xsi:type="dcterms:W3CDTF">2012-09-03T11:44:49Z</dcterms:modified>
  <cp:category/>
</cp:coreProperties>
</file>