
<file path=[Content_Types].xml><?xml version="1.0" encoding="utf-8"?>
<Types xmlns="http://schemas.openxmlformats.org/package/2006/content-types">
  <Default Extension="xml" ContentType="application/xml"/>
  <Default Extension="jpg" ContentType="image/jpeg"/>
  <Default Extension="jpeg" ContentType="image/jpeg"/>
  <Default Extension="emf" ContentType="image/x-emf"/>
  <Default Extension="rels" ContentType="application/vnd.openxmlformats-package.relationships+xml"/>
  <Default Extension="vml" ContentType="application/vnd.openxmlformats-officedocument.vmlDrawing"/>
  <Default Extension="xls" ContentType="application/vnd.ms-excel"/>
  <Default Extension="bin" ContentType="application/vnd.openxmlformats-officedocument.presentationml.printerSettings"/>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62" r:id="rId5"/>
    <p:sldId id="259" r:id="rId6"/>
    <p:sldId id="260" r:id="rId7"/>
    <p:sldId id="261" r:id="rId8"/>
    <p:sldId id="263" r:id="rId9"/>
    <p:sldId id="26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0812"/>
    <a:srgbClr val="12E824"/>
    <a:srgbClr val="858D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3" autoAdjust="0"/>
    <p:restoredTop sz="94521" autoAdjust="0"/>
  </p:normalViewPr>
  <p:slideViewPr>
    <p:cSldViewPr snapToGrid="0" snapToObjects="1">
      <p:cViewPr>
        <p:scale>
          <a:sx n="150" d="100"/>
          <a:sy n="150" d="100"/>
        </p:scale>
        <p:origin x="-56" y="2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38" d="100"/>
          <a:sy n="38" d="100"/>
        </p:scale>
        <p:origin x="-3448" y="-10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241831-C1CE-4647-B2CC-812D78DBBC34}" type="datetimeFigureOut">
              <a:rPr lang="en-US" smtClean="0"/>
              <a:t>26/07/2013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ACA97E-58AA-CB43-BE99-81911FAEAA1C}" type="slidenum">
              <a:rPr lang="en-US" smtClean="0"/>
              <a:t>‹#›</a:t>
            </a:fld>
            <a:endParaRPr lang="en-US"/>
          </a:p>
        </p:txBody>
      </p:sp>
    </p:spTree>
    <p:extLst>
      <p:ext uri="{BB962C8B-B14F-4D97-AF65-F5344CB8AC3E}">
        <p14:creationId xmlns:p14="http://schemas.microsoft.com/office/powerpoint/2010/main" val="139659284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ACA97E-58AA-CB43-BE99-81911FAEAA1C}" type="slidenum">
              <a:rPr lang="en-US" smtClean="0"/>
              <a:t>2</a:t>
            </a:fld>
            <a:endParaRPr lang="en-US"/>
          </a:p>
        </p:txBody>
      </p:sp>
    </p:spTree>
    <p:extLst>
      <p:ext uri="{BB962C8B-B14F-4D97-AF65-F5344CB8AC3E}">
        <p14:creationId xmlns:p14="http://schemas.microsoft.com/office/powerpoint/2010/main" val="1547454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26/07/2013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26/07/2013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26/07/2013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26/07/2013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26/07/2013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26/07/2013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26/07/2013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26/07/2013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26/07/2013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26/07/2013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26/07/2013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26/07/2013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2.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 Id="rId3"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oleObject" Target="../embeddings/Microsoft_Excel_97_-_2004_Worksheet1.xls"/><Relationship Id="rId5"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emf"/></Relationships>
</file>

<file path=ppt/slides/_rels/slide7.xml.rels><?xml version="1.0" encoding="UTF-8" standalone="yes"?>
<Relationships xmlns="http://schemas.openxmlformats.org/package/2006/relationships"><Relationship Id="rId3" Type="http://schemas.openxmlformats.org/officeDocument/2006/relationships/hyperlink" Target="http://www.artistsincontext.org/index.php/component/content/article/74-about/193-greater-boston-videos.html" TargetMode="External"/><Relationship Id="rId4" Type="http://schemas.openxmlformats.org/officeDocument/2006/relationships/hyperlink" Target="http://www.artistsincontext.org/index.php/connected-a-consequential/greater-boston.html" TargetMode="External"/><Relationship Id="rId1" Type="http://schemas.openxmlformats.org/officeDocument/2006/relationships/slideLayout" Target="../slideLayouts/slideLayout7.xml"/><Relationship Id="rId2" Type="http://schemas.openxmlformats.org/officeDocument/2006/relationships/image" Target="../media/image10.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715628" y="2228671"/>
            <a:ext cx="3176162" cy="2062103"/>
          </a:xfrm>
          <a:prstGeom prst="rect">
            <a:avLst/>
          </a:prstGeom>
        </p:spPr>
        <p:txBody>
          <a:bodyPr wrap="square">
            <a:spAutoFit/>
          </a:bodyPr>
          <a:lstStyle/>
          <a:p>
            <a:r>
              <a:rPr lang="en-GB" sz="3200" b="1" dirty="0" err="1" smtClean="0"/>
              <a:t>Artlink</a:t>
            </a:r>
            <a:r>
              <a:rPr lang="en-GB" sz="3200" b="1" dirty="0"/>
              <a:t> </a:t>
            </a:r>
            <a:r>
              <a:rPr lang="en-GB" sz="3200" b="1" dirty="0" smtClean="0"/>
              <a:t>Artist Commission:  2006 - 2008</a:t>
            </a:r>
            <a:endParaRPr lang="en-GB" sz="3200" dirty="0"/>
          </a:p>
          <a:p>
            <a:r>
              <a:rPr lang="en-GB" sz="3200" dirty="0"/>
              <a:t> </a:t>
            </a:r>
          </a:p>
        </p:txBody>
      </p:sp>
      <p:sp>
        <p:nvSpPr>
          <p:cNvPr id="6" name="Rectangle 5"/>
          <p:cNvSpPr/>
          <p:nvPr/>
        </p:nvSpPr>
        <p:spPr>
          <a:xfrm>
            <a:off x="715628" y="4642547"/>
            <a:ext cx="3176162" cy="1277273"/>
          </a:xfrm>
          <a:prstGeom prst="rect">
            <a:avLst/>
          </a:prstGeom>
        </p:spPr>
        <p:txBody>
          <a:bodyPr wrap="square">
            <a:spAutoFit/>
          </a:bodyPr>
          <a:lstStyle/>
          <a:p>
            <a:r>
              <a:rPr lang="en-GB" sz="1100" dirty="0"/>
              <a:t>Artist commission by </a:t>
            </a:r>
            <a:r>
              <a:rPr lang="en-GB" sz="1100" dirty="0" err="1"/>
              <a:t>Artlink</a:t>
            </a:r>
            <a:r>
              <a:rPr lang="en-GB" sz="1100" dirty="0"/>
              <a:t> to create new scent work for adults with profound </a:t>
            </a:r>
            <a:r>
              <a:rPr lang="en-GB" sz="1100" dirty="0" smtClean="0"/>
              <a:t>developmental </a:t>
            </a:r>
            <a:r>
              <a:rPr lang="en-GB" sz="1100" dirty="0"/>
              <a:t>and multi sensory disabilities.  The aim of the brief was:  </a:t>
            </a:r>
            <a:r>
              <a:rPr lang="en-GB" sz="1100" i="1" dirty="0"/>
              <a:t>To explore the individuals understanding of their immediate environment through their olfactory senses and create an environment which stimulates a positive sense of well being for that individual.</a:t>
            </a:r>
            <a:endParaRPr lang="en-GB" sz="1100" dirty="0"/>
          </a:p>
        </p:txBody>
      </p:sp>
      <p:sp>
        <p:nvSpPr>
          <p:cNvPr id="7" name="Rectangle 6"/>
          <p:cNvSpPr/>
          <p:nvPr/>
        </p:nvSpPr>
        <p:spPr>
          <a:xfrm>
            <a:off x="715628" y="6076277"/>
            <a:ext cx="1878898"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Clara Ursitti</a:t>
            </a:r>
          </a:p>
          <a:p>
            <a:r>
              <a:rPr lang="en-US" sz="1200" dirty="0" smtClean="0">
                <a:solidFill>
                  <a:schemeClr val="tx1">
                    <a:lumMod val="75000"/>
                    <a:lumOff val="25000"/>
                  </a:schemeClr>
                </a:solidFill>
                <a:latin typeface="Adobe Caslon Pro"/>
                <a:cs typeface="Adobe Caslon Pro"/>
              </a:rPr>
              <a:t>Output No. 1</a:t>
            </a:r>
            <a:endParaRPr lang="en-US" sz="1200" dirty="0">
              <a:solidFill>
                <a:schemeClr val="tx1">
                  <a:lumMod val="75000"/>
                  <a:lumOff val="25000"/>
                </a:schemeClr>
              </a:solidFill>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54" y="0"/>
            <a:ext cx="9144000" cy="6477000"/>
          </a:xfrm>
          <a:prstGeom prst="rect">
            <a:avLst/>
          </a:prstGeom>
        </p:spPr>
      </p:pic>
      <p:sp>
        <p:nvSpPr>
          <p:cNvPr id="5" name="Rectangle 4"/>
          <p:cNvSpPr/>
          <p:nvPr/>
        </p:nvSpPr>
        <p:spPr>
          <a:xfrm>
            <a:off x="439533" y="1874732"/>
            <a:ext cx="2892386" cy="3985706"/>
          </a:xfrm>
          <a:prstGeom prst="rect">
            <a:avLst/>
          </a:prstGeom>
        </p:spPr>
        <p:txBody>
          <a:bodyPr wrap="square">
            <a:spAutoFit/>
          </a:bodyPr>
          <a:lstStyle/>
          <a:p>
            <a:r>
              <a:rPr lang="en-GB" sz="1100" dirty="0"/>
              <a:t>An </a:t>
            </a:r>
            <a:r>
              <a:rPr lang="en-GB" sz="1100" dirty="0" err="1"/>
              <a:t>Artlink</a:t>
            </a:r>
            <a:r>
              <a:rPr lang="en-GB" sz="1100" dirty="0"/>
              <a:t> commission to create two new works for two clients with profound learning and multi sensory disabilities, in two separate settings. Working with a team as lead artist, the aim of the brief was:  </a:t>
            </a:r>
            <a:r>
              <a:rPr lang="en-GB" sz="1100" i="1" dirty="0"/>
              <a:t>To explore the individuals understanding of their immediate environment through their olfactory senses and create an environment which stimulates a positive sense of well being for that individual.</a:t>
            </a:r>
            <a:endParaRPr lang="en-GB" sz="1100" dirty="0"/>
          </a:p>
          <a:p>
            <a:r>
              <a:rPr lang="en-GB" sz="1100" dirty="0"/>
              <a:t> </a:t>
            </a:r>
          </a:p>
          <a:p>
            <a:pPr lvl="0"/>
            <a:r>
              <a:rPr lang="en-GB" sz="1100" dirty="0"/>
              <a:t>The biggest challenge was that both clients had limited verbal skills and therefore much of what we had to do as a team was read their non-verbal language.  The result was a set of scented bubble baths and a machine for the bath that would  cause waves for </a:t>
            </a:r>
            <a:r>
              <a:rPr lang="en-GB" sz="1100" dirty="0" smtClean="0"/>
              <a:t>Marshall . The </a:t>
            </a:r>
            <a:r>
              <a:rPr lang="en-GB" sz="1100" dirty="0"/>
              <a:t>second result was a set of scented body creams for the other client, </a:t>
            </a:r>
            <a:r>
              <a:rPr lang="en-GB" sz="1100" dirty="0" smtClean="0"/>
              <a:t>Bruce.  ( </a:t>
            </a:r>
            <a:r>
              <a:rPr lang="en-GB" sz="1100" dirty="0" smtClean="0"/>
              <a:t>Note</a:t>
            </a:r>
            <a:r>
              <a:rPr lang="en-GB" sz="1100" dirty="0"/>
              <a:t>, </a:t>
            </a:r>
            <a:r>
              <a:rPr lang="en-GB" sz="1100" dirty="0" smtClean="0"/>
              <a:t>these are not the actual names of the clients/audience to respect their privacy)</a:t>
            </a:r>
            <a:endParaRPr lang="en-US" sz="1400" dirty="0">
              <a:latin typeface="Adobe Caslon Pro"/>
              <a:cs typeface="Adobe Caslon Pro"/>
            </a:endParaRPr>
          </a:p>
          <a:p>
            <a:endParaRPr lang="en-GB" sz="1100" dirty="0"/>
          </a:p>
          <a:p>
            <a:r>
              <a:rPr lang="en-GB" sz="1100" dirty="0" smtClean="0"/>
              <a:t>.  </a:t>
            </a:r>
            <a:endParaRPr lang="en-GB" sz="1100" dirty="0"/>
          </a:p>
          <a:p>
            <a:endParaRPr lang="en-GB" sz="1100" dirty="0"/>
          </a:p>
        </p:txBody>
      </p:sp>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400110"/>
          </a:xfrm>
          <a:prstGeom prst="rect">
            <a:avLst/>
          </a:prstGeom>
          <a:noFill/>
        </p:spPr>
        <p:txBody>
          <a:bodyPr wrap="square" rtlCol="0">
            <a:spAutoFit/>
          </a:bodyPr>
          <a:lstStyle/>
          <a:p>
            <a:r>
              <a:rPr lang="en-GB" sz="1000" b="1" dirty="0" err="1"/>
              <a:t>Artlink</a:t>
            </a:r>
            <a:r>
              <a:rPr lang="en-GB" sz="1000" b="1" dirty="0"/>
              <a:t> Artist Commission, 2006 - 2008</a:t>
            </a:r>
            <a:endParaRPr lang="en-GB" sz="1000" dirty="0"/>
          </a:p>
          <a:p>
            <a:r>
              <a:rPr lang="en-GB" sz="1000" dirty="0"/>
              <a:t> </a:t>
            </a: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1</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endParaRPr lang="en-US" sz="1000" dirty="0">
              <a:latin typeface="Adobe Caslon Pro Bold Italic"/>
              <a:cs typeface="Adobe Caslon Pro Bold Italic"/>
            </a:endParaRPr>
          </a:p>
        </p:txBody>
      </p:sp>
      <p:sp>
        <p:nvSpPr>
          <p:cNvPr id="3" name="Rectangle 2"/>
          <p:cNvSpPr/>
          <p:nvPr/>
        </p:nvSpPr>
        <p:spPr>
          <a:xfrm>
            <a:off x="4622754" y="2605671"/>
            <a:ext cx="4572000" cy="1107996"/>
          </a:xfrm>
          <a:prstGeom prst="rect">
            <a:avLst/>
          </a:prstGeom>
        </p:spPr>
        <p:txBody>
          <a:bodyPr>
            <a:spAutoFit/>
          </a:bodyPr>
          <a:lstStyle/>
          <a:p>
            <a:r>
              <a:rPr lang="en-GB" sz="1100" dirty="0"/>
              <a:t>Ideas Team: Olfactory </a:t>
            </a:r>
            <a:r>
              <a:rPr lang="en-GB" sz="1100" dirty="0" smtClean="0"/>
              <a:t>Specialist/Lead artist</a:t>
            </a:r>
            <a:r>
              <a:rPr lang="en-GB" sz="1100" dirty="0"/>
              <a:t>, Clara Ursitti,  parents of clients , Rosemary </a:t>
            </a:r>
            <a:r>
              <a:rPr lang="en-GB" sz="1100" dirty="0" smtClean="0"/>
              <a:t>Kerr ( </a:t>
            </a:r>
            <a:r>
              <a:rPr lang="en-GB" sz="1100" dirty="0" err="1" smtClean="0"/>
              <a:t>careworker</a:t>
            </a:r>
            <a:r>
              <a:rPr lang="en-GB" sz="1100" dirty="0" smtClean="0"/>
              <a:t> ), </a:t>
            </a:r>
            <a:r>
              <a:rPr lang="en-GB" sz="1100" dirty="0"/>
              <a:t>Alison Stirling ( </a:t>
            </a:r>
            <a:r>
              <a:rPr lang="en-GB" sz="1100" dirty="0" err="1"/>
              <a:t>Artlink</a:t>
            </a:r>
            <a:r>
              <a:rPr lang="en-GB" sz="1100" dirty="0"/>
              <a:t> ) Bob </a:t>
            </a:r>
            <a:r>
              <a:rPr lang="en-GB" sz="1100" dirty="0" err="1"/>
              <a:t>Walley</a:t>
            </a:r>
            <a:r>
              <a:rPr lang="en-GB" sz="1100" dirty="0"/>
              <a:t> ( </a:t>
            </a:r>
            <a:r>
              <a:rPr lang="en-GB" sz="1100" dirty="0" smtClean="0"/>
              <a:t>Clinical Psychologist, </a:t>
            </a:r>
            <a:r>
              <a:rPr lang="en-US" sz="1100" dirty="0"/>
              <a:t>Consultant Clinical Psychologist</a:t>
            </a:r>
            <a:br>
              <a:rPr lang="en-US" sz="1100" dirty="0"/>
            </a:br>
            <a:r>
              <a:rPr lang="en-US" sz="1100" dirty="0"/>
              <a:t>Department of </a:t>
            </a:r>
            <a:r>
              <a:rPr lang="en-US" sz="1100" dirty="0" smtClean="0"/>
              <a:t>Psychology, </a:t>
            </a:r>
            <a:r>
              <a:rPr lang="en-US" sz="1100" dirty="0" err="1" smtClean="0"/>
              <a:t>Edenhall</a:t>
            </a:r>
            <a:r>
              <a:rPr lang="en-US" sz="1100" dirty="0" smtClean="0"/>
              <a:t> </a:t>
            </a:r>
            <a:r>
              <a:rPr lang="en-US" sz="1100" dirty="0" err="1"/>
              <a:t>Hospital</a:t>
            </a:r>
            <a:r>
              <a:rPr lang="en-US" sz="1100" dirty="0" err="1" smtClean="0"/>
              <a:t>,Musselburgh</a:t>
            </a:r>
            <a:r>
              <a:rPr lang="en-US" sz="1100" dirty="0"/>
              <a:t>,</a:t>
            </a:r>
            <a:br>
              <a:rPr lang="en-US" sz="1100" dirty="0"/>
            </a:br>
            <a:r>
              <a:rPr lang="en-US" sz="1100" dirty="0"/>
              <a:t>East </a:t>
            </a:r>
            <a:r>
              <a:rPr lang="en-US" sz="1100" dirty="0" smtClean="0"/>
              <a:t>Lothian</a:t>
            </a:r>
            <a:r>
              <a:rPr lang="en-GB" sz="1100" dirty="0" smtClean="0"/>
              <a:t>)</a:t>
            </a:r>
            <a:endParaRPr lang="en-GB" sz="1100" dirty="0"/>
          </a:p>
          <a:p>
            <a:r>
              <a:rPr lang="en-GB" sz="1100" b="1" dirty="0"/>
              <a:t> </a:t>
            </a:r>
            <a:endParaRPr lang="en-GB" sz="1100"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519139"/>
            <a:ext cx="2892386" cy="423193"/>
          </a:xfrm>
          <a:prstGeom prst="rect">
            <a:avLst/>
          </a:prstGeom>
        </p:spPr>
        <p:txBody>
          <a:bodyPr wrap="square">
            <a:spAutoFit/>
          </a:bodyPr>
          <a:lstStyle/>
          <a:p>
            <a:endParaRPr lang="en-GB" sz="1050" b="1" dirty="0"/>
          </a:p>
          <a:p>
            <a:endParaRPr lang="en-US" sz="1100" dirty="0" smtClean="0">
              <a:cs typeface="Adobe Caslon Pro"/>
            </a:endParaRPr>
          </a:p>
        </p:txBody>
      </p:sp>
      <p:sp>
        <p:nvSpPr>
          <p:cNvPr id="7" name="Rectangle 6"/>
          <p:cNvSpPr/>
          <p:nvPr/>
        </p:nvSpPr>
        <p:spPr>
          <a:xfrm>
            <a:off x="3583269" y="5183762"/>
            <a:ext cx="2397799" cy="230832"/>
          </a:xfrm>
          <a:prstGeom prst="rect">
            <a:avLst/>
          </a:prstGeom>
        </p:spPr>
        <p:txBody>
          <a:bodyPr wrap="square">
            <a:spAutoFit/>
          </a:bodyPr>
          <a:lstStyle/>
          <a:p>
            <a:r>
              <a:rPr lang="en-US" sz="900" i="1" dirty="0">
                <a:solidFill>
                  <a:srgbClr val="FFFFFF"/>
                </a:solidFill>
                <a:latin typeface="Adobe Caslon Pro"/>
                <a:cs typeface="Adobe Caslon Pro"/>
              </a:rPr>
              <a:t>Wedge of Chastity</a:t>
            </a:r>
            <a:r>
              <a:rPr lang="en-US" sz="900" i="1" dirty="0" smtClean="0">
                <a:solidFill>
                  <a:srgbClr val="FFFFFF"/>
                </a:solidFill>
                <a:latin typeface="Adobe Caslon Pro"/>
                <a:cs typeface="Adobe Caslon Pro"/>
              </a:rPr>
              <a:t>, 1954  </a:t>
            </a:r>
            <a:r>
              <a:rPr lang="en-US" sz="900" dirty="0">
                <a:solidFill>
                  <a:srgbClr val="FFFFFF"/>
                </a:solidFill>
                <a:latin typeface="Adobe Caslon Pro"/>
                <a:cs typeface="Adobe Caslon Pro"/>
              </a:rPr>
              <a:t>Marcel Duchamp</a:t>
            </a:r>
            <a:r>
              <a:rPr lang="en-US" sz="900" i="1" dirty="0">
                <a:solidFill>
                  <a:srgbClr val="FFFFFF"/>
                </a:solidFill>
                <a:latin typeface="Adobe Caslon Pro"/>
                <a:cs typeface="Adobe Caslon Pro"/>
              </a:rPr>
              <a:t>, </a:t>
            </a:r>
            <a:endParaRPr lang="en-US" sz="900" i="1" dirty="0">
              <a:solidFill>
                <a:srgbClr val="FFFFFF"/>
              </a:solidFill>
              <a:latin typeface="Adobe Caslon Pro"/>
              <a:cs typeface="Adobe Caslon Pro"/>
            </a:endParaRPr>
          </a:p>
        </p:txBody>
      </p:sp>
      <p:sp>
        <p:nvSpPr>
          <p:cNvPr id="2" name="Rectangle 1"/>
          <p:cNvSpPr/>
          <p:nvPr/>
        </p:nvSpPr>
        <p:spPr>
          <a:xfrm>
            <a:off x="381255" y="1379660"/>
            <a:ext cx="3202014" cy="4555093"/>
          </a:xfrm>
          <a:prstGeom prst="rect">
            <a:avLst/>
          </a:prstGeom>
        </p:spPr>
        <p:txBody>
          <a:bodyPr wrap="square">
            <a:spAutoFit/>
          </a:bodyPr>
          <a:lstStyle/>
          <a:p>
            <a:r>
              <a:rPr lang="en-US" sz="1000" b="1" dirty="0"/>
              <a:t>Art Context:</a:t>
            </a:r>
            <a:endParaRPr lang="en-GB" sz="1000" dirty="0"/>
          </a:p>
          <a:p>
            <a:r>
              <a:rPr lang="en-US" sz="1000" dirty="0"/>
              <a:t>Context specific art has a well documented and debated history internationally and within the Scottish context.  It raises issues surrounding who art is for, what its role is and can be in society, who it excludes, as well as questioning  judgment and taste.   See:  Claire Bishop, Claire Docherty, Nicolas </a:t>
            </a:r>
            <a:r>
              <a:rPr lang="en-US" sz="1000" dirty="0" err="1"/>
              <a:t>Bourriard</a:t>
            </a:r>
            <a:r>
              <a:rPr lang="en-US" sz="1000" dirty="0"/>
              <a:t> and Grant </a:t>
            </a:r>
            <a:r>
              <a:rPr lang="en-US" sz="1000" dirty="0" err="1"/>
              <a:t>Kester</a:t>
            </a:r>
            <a:r>
              <a:rPr lang="en-US" sz="1000" dirty="0"/>
              <a:t> , David Harding and the Artist Placement Group.  </a:t>
            </a:r>
            <a:endParaRPr lang="en-GB" sz="1000" dirty="0"/>
          </a:p>
          <a:p>
            <a:r>
              <a:rPr lang="en-US" sz="1000" dirty="0"/>
              <a:t> </a:t>
            </a:r>
            <a:endParaRPr lang="en-GB" sz="1000" dirty="0"/>
          </a:p>
          <a:p>
            <a:r>
              <a:rPr lang="en-US" sz="1000" dirty="0"/>
              <a:t>The work was context specific, and for a very small audience, designed specifically for two clients, and their care workers.   As such, it raises issues surrounding who art is for, as well as issues surrounding how to judge socially engaged art work, of  which Claire Bishop has written eloquently.  So, for example, do we judge the success of such art works by their effect on the community, or by aesthetic criteria?  These debates are ongoing.  Furthermore, the collaborative nature of the work adds to the discourse surrounding the intersection of art in other fields , such as healthcare</a:t>
            </a:r>
            <a:r>
              <a:rPr lang="en-US" sz="1000" dirty="0" smtClean="0"/>
              <a:t>.</a:t>
            </a:r>
          </a:p>
          <a:p>
            <a:endParaRPr lang="en-GB" sz="1000" dirty="0"/>
          </a:p>
          <a:p>
            <a:r>
              <a:rPr lang="en-US" sz="1000" dirty="0"/>
              <a:t>In addition to this, the idea of an audience for a piece of work being a specific person, or a very select group of </a:t>
            </a:r>
            <a:r>
              <a:rPr lang="en-US" sz="1000" dirty="0" smtClean="0"/>
              <a:t>people, adds </a:t>
            </a:r>
            <a:r>
              <a:rPr lang="en-US" sz="1000" dirty="0"/>
              <a:t>to the discourse </a:t>
            </a:r>
            <a:r>
              <a:rPr lang="en-US" sz="1000" dirty="0" smtClean="0"/>
              <a:t>begun</a:t>
            </a:r>
            <a:r>
              <a:rPr lang="en-US" sz="1000" dirty="0" smtClean="0"/>
              <a:t> </a:t>
            </a:r>
            <a:r>
              <a:rPr lang="en-US" sz="1000" dirty="0"/>
              <a:t>by artists in the past, such as Marcel Duchamp (  </a:t>
            </a:r>
            <a:r>
              <a:rPr lang="en-US" sz="1000" dirty="0" err="1"/>
              <a:t>eg</a:t>
            </a:r>
            <a:r>
              <a:rPr lang="en-US" sz="1000" dirty="0"/>
              <a:t>: 11 </a:t>
            </a:r>
            <a:r>
              <a:rPr lang="en-US" sz="1000" b="1" i="1" dirty="0"/>
              <a:t> </a:t>
            </a:r>
            <a:r>
              <a:rPr lang="en-US" sz="1000" i="1" dirty="0"/>
              <a:t>Rue </a:t>
            </a:r>
            <a:r>
              <a:rPr lang="en-US" sz="1000" i="1" dirty="0" err="1"/>
              <a:t>Larrey</a:t>
            </a:r>
            <a:r>
              <a:rPr lang="en-US" sz="1000" dirty="0"/>
              <a:t> 1927,   and </a:t>
            </a:r>
            <a:r>
              <a:rPr lang="en-US" sz="1000" i="1" dirty="0"/>
              <a:t>Female Fig Leaf - </a:t>
            </a:r>
            <a:r>
              <a:rPr lang="en-US" sz="1000" dirty="0"/>
              <a:t>Marcel Duchamp, 1950-61, and </a:t>
            </a:r>
            <a:r>
              <a:rPr lang="en-US" sz="1000" i="1" dirty="0"/>
              <a:t>Wedge of Chastity</a:t>
            </a:r>
            <a:r>
              <a:rPr lang="en-US" sz="1000" dirty="0"/>
              <a:t> 1954, made for his wife, Teeny Matisse ) and </a:t>
            </a:r>
            <a:r>
              <a:rPr lang="en-US" sz="1000" dirty="0" err="1"/>
              <a:t>Abramovich</a:t>
            </a:r>
            <a:r>
              <a:rPr lang="en-US" sz="1000" dirty="0"/>
              <a:t>/</a:t>
            </a:r>
            <a:r>
              <a:rPr lang="en-US" sz="1000" dirty="0" err="1"/>
              <a:t>Ulay</a:t>
            </a:r>
            <a:r>
              <a:rPr lang="en-US" sz="1000" dirty="0"/>
              <a:t> ( see: </a:t>
            </a:r>
            <a:r>
              <a:rPr lang="en-US" sz="1000" i="1" dirty="0"/>
              <a:t>Communist Body/Fascist Body</a:t>
            </a:r>
            <a:r>
              <a:rPr lang="en-US" sz="1000" dirty="0"/>
              <a:t> , </a:t>
            </a:r>
            <a:r>
              <a:rPr lang="en-US" sz="1000" i="1" dirty="0"/>
              <a:t> </a:t>
            </a:r>
            <a:r>
              <a:rPr lang="en-US" sz="1000" dirty="0"/>
              <a:t>a work for an audience of 11 guests </a:t>
            </a:r>
            <a:r>
              <a:rPr lang="en-US" sz="1000" dirty="0" smtClean="0"/>
              <a:t>).  </a:t>
            </a:r>
            <a:endParaRPr lang="en-GB" sz="1000" b="1" dirty="0"/>
          </a:p>
        </p:txBody>
      </p:sp>
      <p:pic>
        <p:nvPicPr>
          <p:cNvPr id="4" name="Picture 3" descr="3e90200f8d23211904ecf795ec92eb323bcbb04c_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1445" y="1797781"/>
            <a:ext cx="3869861" cy="333775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425981"/>
            <a:ext cx="2892386" cy="4832093"/>
          </a:xfrm>
          <a:prstGeom prst="rect">
            <a:avLst/>
          </a:prstGeom>
        </p:spPr>
        <p:txBody>
          <a:bodyPr wrap="square">
            <a:spAutoFit/>
          </a:bodyPr>
          <a:lstStyle/>
          <a:p>
            <a:r>
              <a:rPr lang="en-US" sz="1100" dirty="0" smtClean="0">
                <a:cs typeface="Adobe Caslon Pro"/>
              </a:rPr>
              <a:t>In </a:t>
            </a:r>
            <a:r>
              <a:rPr lang="en-US" sz="1100" dirty="0">
                <a:cs typeface="Adobe Caslon Pro"/>
              </a:rPr>
              <a:t>terms of my own research interests, </a:t>
            </a:r>
            <a:r>
              <a:rPr lang="en-US" sz="1100" dirty="0" smtClean="0">
                <a:cs typeface="Adobe Caslon Pro"/>
              </a:rPr>
              <a:t>the commission </a:t>
            </a:r>
            <a:r>
              <a:rPr lang="en-US" sz="1100" dirty="0">
                <a:cs typeface="Adobe Caslon Pro"/>
              </a:rPr>
              <a:t>allowed me an opportunity </a:t>
            </a:r>
            <a:r>
              <a:rPr lang="en-US" sz="1100" dirty="0" smtClean="0">
                <a:cs typeface="Adobe Caslon Pro"/>
              </a:rPr>
              <a:t>to further my exploration in </a:t>
            </a:r>
            <a:r>
              <a:rPr lang="en-US" sz="1100" dirty="0" smtClean="0">
                <a:cs typeface="Adobe Caslon Pro"/>
              </a:rPr>
              <a:t>non</a:t>
            </a:r>
            <a:r>
              <a:rPr lang="en-US" sz="1100" dirty="0" smtClean="0">
                <a:cs typeface="Adobe Caslon Pro"/>
              </a:rPr>
              <a:t>-verbal communication through the clients </a:t>
            </a:r>
            <a:r>
              <a:rPr lang="en-US" sz="1100" dirty="0">
                <a:cs typeface="Adobe Caslon Pro"/>
              </a:rPr>
              <a:t>in consultation with James Hogg ( Director, White Top Research Group ) and Bob </a:t>
            </a:r>
            <a:r>
              <a:rPr lang="en-US" sz="1100" dirty="0" err="1" smtClean="0">
                <a:cs typeface="Adobe Caslon Pro"/>
              </a:rPr>
              <a:t>Walley</a:t>
            </a:r>
            <a:r>
              <a:rPr lang="en-US" sz="1100" dirty="0" smtClean="0">
                <a:cs typeface="Adobe Caslon Pro"/>
              </a:rPr>
              <a:t>,  </a:t>
            </a:r>
            <a:r>
              <a:rPr lang="en-US" sz="1100" dirty="0">
                <a:cs typeface="Adobe Caslon Pro"/>
              </a:rPr>
              <a:t>a </a:t>
            </a:r>
            <a:r>
              <a:rPr lang="en-US" sz="1100" dirty="0" smtClean="0">
                <a:cs typeface="Adobe Caslon Pro"/>
              </a:rPr>
              <a:t>psychologist </a:t>
            </a:r>
            <a:r>
              <a:rPr lang="en-US" sz="1100" dirty="0">
                <a:cs typeface="Adobe Caslon Pro"/>
              </a:rPr>
              <a:t>interested in autism who worked with the clients.  It also tied in with my interest in the non-visual </a:t>
            </a:r>
            <a:r>
              <a:rPr lang="en-US" sz="1100" dirty="0" smtClean="0">
                <a:cs typeface="Adobe Caslon Pro"/>
              </a:rPr>
              <a:t>senses</a:t>
            </a:r>
            <a:r>
              <a:rPr lang="en-US" sz="1100" dirty="0">
                <a:cs typeface="Adobe Caslon Pro"/>
              </a:rPr>
              <a:t>, specifically </a:t>
            </a:r>
            <a:r>
              <a:rPr lang="en-US" sz="1100" dirty="0" smtClean="0">
                <a:cs typeface="Adobe Caslon Pro"/>
              </a:rPr>
              <a:t>smell.</a:t>
            </a:r>
            <a:endParaRPr lang="en-US" sz="1100" dirty="0">
              <a:cs typeface="Adobe Caslon Pro"/>
            </a:endParaRPr>
          </a:p>
          <a:p>
            <a:endParaRPr lang="en-US" sz="1100" b="1" dirty="0">
              <a:cs typeface="Adobe Caslon Pro"/>
            </a:endParaRPr>
          </a:p>
          <a:p>
            <a:r>
              <a:rPr lang="en-US" sz="1100" b="1" dirty="0">
                <a:cs typeface="Adobe Caslon Pro"/>
              </a:rPr>
              <a:t>Social Context: </a:t>
            </a:r>
          </a:p>
          <a:p>
            <a:r>
              <a:rPr lang="en-GB" sz="1100" dirty="0"/>
              <a:t>The two individuals who live in residential housing had</a:t>
            </a:r>
            <a:r>
              <a:rPr lang="en-GB" sz="1100" dirty="0" smtClean="0"/>
              <a:t>:</a:t>
            </a:r>
          </a:p>
          <a:p>
            <a:endParaRPr lang="en-GB" sz="1100" dirty="0"/>
          </a:p>
          <a:p>
            <a:pPr marL="171450" lvl="0" indent="-171450">
              <a:buFont typeface="Arial"/>
              <a:buChar char="•"/>
            </a:pPr>
            <a:r>
              <a:rPr lang="en-GB" sz="1100" dirty="0"/>
              <a:t>Long periods of ‘non involvement’ as a result of their disability</a:t>
            </a:r>
          </a:p>
          <a:p>
            <a:pPr marL="171450" lvl="0" indent="-171450">
              <a:buFont typeface="Arial"/>
              <a:buChar char="•"/>
            </a:pPr>
            <a:r>
              <a:rPr lang="en-GB" sz="1100" dirty="0"/>
              <a:t>Needed high levels of ‘comfort’ in order to feel safe within environments</a:t>
            </a:r>
          </a:p>
          <a:p>
            <a:pPr marL="171450" lvl="0" indent="-171450">
              <a:buFont typeface="Arial"/>
              <a:buChar char="•"/>
            </a:pPr>
            <a:r>
              <a:rPr lang="en-GB" sz="1100" dirty="0"/>
              <a:t>Challenging behaviour in relation to inability or reluctance to get </a:t>
            </a:r>
            <a:r>
              <a:rPr lang="en-GB" sz="1100" dirty="0" smtClean="0"/>
              <a:t>involved</a:t>
            </a:r>
          </a:p>
          <a:p>
            <a:pPr marL="171450" lvl="0" indent="-171450">
              <a:buFont typeface="Arial"/>
              <a:buChar char="•"/>
            </a:pPr>
            <a:endParaRPr lang="en-GB" sz="1100" dirty="0"/>
          </a:p>
          <a:p>
            <a:pPr lvl="0"/>
            <a:r>
              <a:rPr lang="en-GB" sz="1100" dirty="0"/>
              <a:t>There was a need for creative responses to encourage greater interaction with </a:t>
            </a:r>
            <a:r>
              <a:rPr lang="en-GB" sz="1100" dirty="0"/>
              <a:t>the immediate and external environments.  To illustrate this further, in such situations, the flutter of an eyelid, the rocking movement of a body, a gesture of the hand combined with a howl or a laugh, can all have </a:t>
            </a:r>
            <a:r>
              <a:rPr lang="en-GB" sz="1100" dirty="0" smtClean="0"/>
              <a:t>communicative</a:t>
            </a:r>
            <a:endParaRPr lang="en-US" sz="1400" dirty="0">
              <a:latin typeface="Adobe Caslon Pro"/>
              <a:cs typeface="Adobe Caslon Pro"/>
            </a:endParaRPr>
          </a:p>
        </p:txBody>
      </p:sp>
      <p:sp>
        <p:nvSpPr>
          <p:cNvPr id="6" name="Rectangle 5"/>
          <p:cNvSpPr/>
          <p:nvPr/>
        </p:nvSpPr>
        <p:spPr>
          <a:xfrm>
            <a:off x="3413849" y="1874732"/>
            <a:ext cx="2892386" cy="261610"/>
          </a:xfrm>
          <a:prstGeom prst="rect">
            <a:avLst/>
          </a:prstGeom>
        </p:spPr>
        <p:txBody>
          <a:bodyPr wrap="square">
            <a:spAutoFit/>
          </a:bodyPr>
          <a:lstStyle/>
          <a:p>
            <a:endParaRPr lang="en-US" sz="1100" dirty="0">
              <a:latin typeface="Adobe Caslon Pro"/>
              <a:cs typeface="Adobe Caslon Pro"/>
            </a:endParaRPr>
          </a:p>
        </p:txBody>
      </p:sp>
      <p:sp>
        <p:nvSpPr>
          <p:cNvPr id="7" name="Rectangle 6"/>
          <p:cNvSpPr/>
          <p:nvPr/>
        </p:nvSpPr>
        <p:spPr>
          <a:xfrm>
            <a:off x="646455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11 Rue </a:t>
            </a:r>
            <a:r>
              <a:rPr lang="en-US" sz="900" i="1" dirty="0" err="1" smtClean="0">
                <a:solidFill>
                  <a:srgbClr val="FFFFFF"/>
                </a:solidFill>
                <a:latin typeface="Adobe Caslon Pro"/>
                <a:cs typeface="Adobe Caslon Pro"/>
              </a:rPr>
              <a:t>Larrey</a:t>
            </a:r>
            <a:r>
              <a:rPr lang="en-US" sz="900" i="1" dirty="0" smtClean="0">
                <a:solidFill>
                  <a:srgbClr val="FFFFFF"/>
                </a:solidFill>
                <a:latin typeface="Adobe Caslon Pro"/>
                <a:cs typeface="Adobe Caslon Pro"/>
              </a:rPr>
              <a:t>, </a:t>
            </a:r>
            <a:r>
              <a:rPr lang="en-US" sz="900" dirty="0" smtClean="0">
                <a:solidFill>
                  <a:srgbClr val="FFFFFF"/>
                </a:solidFill>
                <a:latin typeface="Adobe Caslon Pro"/>
                <a:cs typeface="Adobe Caslon Pro"/>
              </a:rPr>
              <a:t>1927, Marcel Duchamp</a:t>
            </a:r>
            <a:endParaRPr lang="en-US" sz="900" i="1" dirty="0">
              <a:solidFill>
                <a:srgbClr val="FFFFFF"/>
              </a:solidFill>
              <a:latin typeface="Adobe Caslon Pro"/>
              <a:cs typeface="Adobe Caslon Pro"/>
            </a:endParaRPr>
          </a:p>
        </p:txBody>
      </p:sp>
      <p:sp>
        <p:nvSpPr>
          <p:cNvPr id="2" name="Rectangle 1"/>
          <p:cNvSpPr/>
          <p:nvPr/>
        </p:nvSpPr>
        <p:spPr>
          <a:xfrm>
            <a:off x="3268131" y="1407541"/>
            <a:ext cx="3217321" cy="3185487"/>
          </a:xfrm>
          <a:prstGeom prst="rect">
            <a:avLst/>
          </a:prstGeom>
        </p:spPr>
        <p:txBody>
          <a:bodyPr wrap="square">
            <a:spAutoFit/>
          </a:bodyPr>
          <a:lstStyle/>
          <a:p>
            <a:r>
              <a:rPr lang="en-GB" sz="1100" dirty="0"/>
              <a:t>significance that needs to be interpreted. It can also be misinterpreted, with </a:t>
            </a:r>
            <a:r>
              <a:rPr lang="en-GB" sz="1100" dirty="0" smtClean="0"/>
              <a:t>dramatic</a:t>
            </a:r>
            <a:r>
              <a:rPr lang="en-US" sz="1400" dirty="0" smtClean="0">
                <a:latin typeface="Adobe Caslon Pro"/>
                <a:cs typeface="Adobe Caslon Pro"/>
              </a:rPr>
              <a:t> </a:t>
            </a:r>
            <a:r>
              <a:rPr lang="en-GB" sz="1100" dirty="0" smtClean="0"/>
              <a:t>consequences </a:t>
            </a:r>
            <a:r>
              <a:rPr lang="en-GB" sz="1100" dirty="0"/>
              <a:t>for someone lacking verbal communication in care.  </a:t>
            </a:r>
          </a:p>
          <a:p>
            <a:r>
              <a:rPr lang="en-GB" sz="1100" dirty="0"/>
              <a:t> </a:t>
            </a:r>
            <a:endParaRPr lang="en-US" sz="1400" dirty="0">
              <a:latin typeface="Adobe Caslon Pro"/>
              <a:cs typeface="Adobe Caslon Pro"/>
            </a:endParaRPr>
          </a:p>
          <a:p>
            <a:pPr lvl="0"/>
            <a:r>
              <a:rPr lang="en-GB" sz="1100" dirty="0" smtClean="0"/>
              <a:t>Paying </a:t>
            </a:r>
            <a:r>
              <a:rPr lang="en-GB" sz="1100" dirty="0" smtClean="0"/>
              <a:t>close attention to what someone who cannot speak might be </a:t>
            </a:r>
            <a:r>
              <a:rPr lang="en-GB" sz="1100" dirty="0" smtClean="0"/>
              <a:t>trying to communicate</a:t>
            </a:r>
            <a:r>
              <a:rPr lang="en-GB" sz="1100" dirty="0" smtClean="0"/>
              <a:t> </a:t>
            </a:r>
            <a:r>
              <a:rPr lang="en-GB" sz="1100" dirty="0" smtClean="0"/>
              <a:t>was necessarily paramount.</a:t>
            </a:r>
            <a:endParaRPr lang="en-GB" sz="1100" dirty="0"/>
          </a:p>
          <a:p>
            <a:endParaRPr lang="en-GB" sz="1100" dirty="0" smtClean="0"/>
          </a:p>
          <a:p>
            <a:r>
              <a:rPr lang="en-GB" sz="1100" dirty="0" smtClean="0"/>
              <a:t>I </a:t>
            </a:r>
            <a:r>
              <a:rPr lang="en-GB" sz="1100" dirty="0"/>
              <a:t>consulted James Hogg, director of the White Top Research </a:t>
            </a:r>
            <a:r>
              <a:rPr lang="en-GB" sz="1100" dirty="0" smtClean="0"/>
              <a:t>Group, </a:t>
            </a:r>
            <a:r>
              <a:rPr lang="en-GB" sz="1100" dirty="0" smtClean="0"/>
              <a:t>Department </a:t>
            </a:r>
            <a:r>
              <a:rPr lang="en-GB" sz="1100" dirty="0" smtClean="0"/>
              <a:t>of </a:t>
            </a:r>
            <a:r>
              <a:rPr lang="en-GB" sz="1100" dirty="0" smtClean="0"/>
              <a:t>Sociology </a:t>
            </a:r>
            <a:r>
              <a:rPr lang="en-GB" sz="1100" dirty="0"/>
              <a:t>at University of Dundee, where research is focused on learning disability with a special interest in </a:t>
            </a:r>
            <a:r>
              <a:rPr lang="en-US" sz="1100" dirty="0"/>
              <a:t>profound and multiple disability.  Both he, and Bob </a:t>
            </a:r>
            <a:r>
              <a:rPr lang="en-US" sz="1100" dirty="0" err="1"/>
              <a:t>Walley</a:t>
            </a:r>
            <a:r>
              <a:rPr lang="en-US" sz="1100" dirty="0"/>
              <a:t>, a psychologist on the Ideas Team</a:t>
            </a:r>
            <a:r>
              <a:rPr lang="en-GB" sz="1100" dirty="0"/>
              <a:t>, cited that  work with scent and disability was practically non-existent and were excited about the project and its future potential for further research in their respective </a:t>
            </a:r>
            <a:r>
              <a:rPr lang="en-GB" sz="1100" dirty="0" smtClean="0"/>
              <a:t>fields.  </a:t>
            </a:r>
            <a:endParaRPr lang="en-US" sz="1100" dirty="0">
              <a:cs typeface="Adobe Caslon Pro"/>
            </a:endParaRPr>
          </a:p>
        </p:txBody>
      </p:sp>
      <p:pic>
        <p:nvPicPr>
          <p:cNvPr id="3" name="Picture 2" descr="Marcel Duchamp, ‘Door, 11 Rue Larrey’, 192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7626" y="1619275"/>
            <a:ext cx="3141398" cy="359999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874732"/>
            <a:ext cx="2892386" cy="4493538"/>
          </a:xfrm>
          <a:prstGeom prst="rect">
            <a:avLst/>
          </a:prstGeom>
        </p:spPr>
        <p:txBody>
          <a:bodyPr wrap="square">
            <a:spAutoFit/>
          </a:bodyPr>
          <a:lstStyle/>
          <a:p>
            <a:r>
              <a:rPr lang="en-GB" sz="1100" dirty="0"/>
              <a:t>As both clients had limited language, methods used in sociology to interpret non-verbal communication were </a:t>
            </a:r>
            <a:r>
              <a:rPr lang="en-GB" sz="1100" dirty="0" smtClean="0"/>
              <a:t>used to develop the artwork. </a:t>
            </a:r>
            <a:r>
              <a:rPr lang="en-GB" sz="1100" dirty="0"/>
              <a:t>James Hogg </a:t>
            </a:r>
            <a:r>
              <a:rPr lang="en-GB" sz="1100" dirty="0" smtClean="0"/>
              <a:t>advised </a:t>
            </a:r>
            <a:r>
              <a:rPr lang="en-GB" sz="1100" dirty="0"/>
              <a:t>on the ethics and method of this.  The aim was to find a consensus from the staff/family in the interpretation of the non-verbal response to the scents tested.  A questionnaire and a method were developed especially for this task with the advice of the client’s psychologist Bob </a:t>
            </a:r>
            <a:r>
              <a:rPr lang="en-GB" sz="1100" dirty="0" err="1" smtClean="0"/>
              <a:t>Walley</a:t>
            </a:r>
            <a:r>
              <a:rPr lang="en-GB" sz="1100" dirty="0" smtClean="0"/>
              <a:t> </a:t>
            </a:r>
            <a:r>
              <a:rPr lang="en-GB" sz="1100" dirty="0"/>
              <a:t>and James Hogg, and in consultation with the staff.  These were used with the fragrances that were tested over a </a:t>
            </a:r>
            <a:r>
              <a:rPr lang="en-GB" sz="1100" dirty="0" smtClean="0"/>
              <a:t>year and a half </a:t>
            </a:r>
            <a:r>
              <a:rPr lang="en-GB" sz="1100" dirty="0"/>
              <a:t>period.  The fragrances chosen for testing were based on observations of the clients daily life and interviews with the client’s families to find out more about their personal history, in order to imagine what scents they might have encountered in their past.  ( </a:t>
            </a:r>
            <a:r>
              <a:rPr lang="en-GB" sz="1100" dirty="0" err="1"/>
              <a:t>eg</a:t>
            </a:r>
            <a:r>
              <a:rPr lang="en-GB" sz="1100" dirty="0"/>
              <a:t>: vinyl, saddle, popcorn, horses stable, frankincense etc…) </a:t>
            </a:r>
            <a:r>
              <a:rPr lang="en-GB" sz="1100" dirty="0" smtClean="0"/>
              <a:t>. So, an of olfactory diary or history was made for each client, in order to  start the process of which fragrances to test.  Client M, for example, although blind, autistic, confined to a chair with limited hearing and movement, </a:t>
            </a:r>
            <a:endParaRPr lang="en-GB" sz="1100" dirty="0"/>
          </a:p>
        </p:txBody>
      </p:sp>
      <p:sp>
        <p:nvSpPr>
          <p:cNvPr id="6" name="Rectangle 5"/>
          <p:cNvSpPr/>
          <p:nvPr/>
        </p:nvSpPr>
        <p:spPr>
          <a:xfrm>
            <a:off x="3413849" y="1874732"/>
            <a:ext cx="2892386" cy="3308598"/>
          </a:xfrm>
          <a:prstGeom prst="rect">
            <a:avLst/>
          </a:prstGeom>
        </p:spPr>
        <p:txBody>
          <a:bodyPr wrap="square">
            <a:spAutoFit/>
          </a:bodyPr>
          <a:lstStyle/>
          <a:p>
            <a:r>
              <a:rPr lang="en-US" sz="1100" dirty="0" smtClean="0">
                <a:cs typeface="Adobe Caslon Pro"/>
              </a:rPr>
              <a:t>was active and enjoyed swimming in addition to high risk activities such as horseback riding and bungee jumping.  These activities, as well as his everyday life within the residential home, were all considered when trying to imagine </a:t>
            </a:r>
            <a:r>
              <a:rPr lang="en-US" sz="1100" dirty="0" err="1" smtClean="0">
                <a:cs typeface="Adobe Caslon Pro"/>
              </a:rPr>
              <a:t>odours</a:t>
            </a:r>
            <a:r>
              <a:rPr lang="en-US" sz="1100" dirty="0" smtClean="0">
                <a:cs typeface="Adobe Caslon Pro"/>
              </a:rPr>
              <a:t> to test for a reaction.</a:t>
            </a:r>
          </a:p>
          <a:p>
            <a:endParaRPr lang="en-US" sz="1100" dirty="0">
              <a:cs typeface="Adobe Caslon Pro"/>
            </a:endParaRPr>
          </a:p>
          <a:p>
            <a:r>
              <a:rPr lang="en-US" sz="1100" dirty="0" smtClean="0">
                <a:cs typeface="Adobe Caslon Pro"/>
              </a:rPr>
              <a:t>It was also brought to my attention form the psychologists that the aim should not just be to “pacify” the clients, but to challenge them as well, as long as they had a choice in the matter.  As such, rather than testing the fragrances in the room where they could not get away because of limited mobility, the fragrances were tested on scent strips, allowing them to be sniffed and removed should they be disturbing, and then repeated in case the disturbance was stimulating rather than negative</a:t>
            </a:r>
            <a:endParaRPr lang="en-US" sz="1100" dirty="0">
              <a:cs typeface="Adobe Caslon Pro"/>
            </a:endParaRPr>
          </a:p>
        </p:txBody>
      </p:sp>
      <p:sp>
        <p:nvSpPr>
          <p:cNvPr id="7" name="Rectangle 6"/>
          <p:cNvSpPr/>
          <p:nvPr/>
        </p:nvSpPr>
        <p:spPr>
          <a:xfrm>
            <a:off x="6498427" y="5183762"/>
            <a:ext cx="2397799" cy="646331"/>
          </a:xfrm>
          <a:prstGeom prst="rect">
            <a:avLst/>
          </a:prstGeom>
          <a:solidFill>
            <a:schemeClr val="bg1"/>
          </a:solidFill>
        </p:spPr>
        <p:txBody>
          <a:bodyPr wrap="square">
            <a:spAutoFit/>
          </a:bodyPr>
          <a:lstStyle/>
          <a:p>
            <a:r>
              <a:rPr lang="en-US" sz="900" i="1" dirty="0" smtClean="0">
                <a:solidFill>
                  <a:srgbClr val="800000"/>
                </a:solidFill>
                <a:latin typeface="Adobe Caslon Pro"/>
                <a:cs typeface="Adobe Caslon Pro"/>
              </a:rPr>
              <a:t>Fig.5 </a:t>
            </a:r>
            <a:r>
              <a:rPr lang="en-US" sz="900" dirty="0" smtClean="0">
                <a:solidFill>
                  <a:srgbClr val="800000"/>
                </a:solidFill>
                <a:latin typeface="Adobe Caslon Pro"/>
                <a:cs typeface="Adobe Caslon Pro"/>
              </a:rPr>
              <a:t>Questionnaire used weekly over a period of a year and a half to test smell preferences reading non-verbal communication of audience/clients</a:t>
            </a:r>
            <a:endParaRPr lang="en-US" sz="900" dirty="0">
              <a:solidFill>
                <a:srgbClr val="800000"/>
              </a:solidFill>
              <a:latin typeface="Adobe Caslon Pro"/>
              <a:cs typeface="Adobe Caslon Pro"/>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221015618"/>
              </p:ext>
            </p:extLst>
          </p:nvPr>
        </p:nvGraphicFramePr>
        <p:xfrm>
          <a:off x="6545321" y="1820360"/>
          <a:ext cx="1777412" cy="4681250"/>
        </p:xfrm>
        <a:graphic>
          <a:graphicData uri="http://schemas.openxmlformats.org/presentationml/2006/ole">
            <mc:AlternateContent xmlns:mc="http://schemas.openxmlformats.org/markup-compatibility/2006">
              <mc:Choice xmlns:v="urn:schemas-microsoft-com:vml" Requires="v">
                <p:oleObj spid="_x0000_s1034" name="Worksheet" r:id="rId4" imgW="4140200" imgH="10909300" progId="Excel.Sheet.8">
                  <p:embed/>
                </p:oleObj>
              </mc:Choice>
              <mc:Fallback>
                <p:oleObj name="Worksheet" r:id="rId4" imgW="4140200" imgH="10909300" progId="Excel.Sheet.8">
                  <p:embed/>
                  <p:pic>
                    <p:nvPicPr>
                      <p:cNvPr id="0" name=""/>
                      <p:cNvPicPr/>
                      <p:nvPr/>
                    </p:nvPicPr>
                    <p:blipFill>
                      <a:blip r:embed="rId5"/>
                      <a:stretch>
                        <a:fillRect/>
                      </a:stretch>
                    </p:blipFill>
                    <p:spPr>
                      <a:xfrm>
                        <a:off x="6545321" y="1820360"/>
                        <a:ext cx="1777412" cy="4681250"/>
                      </a:xfrm>
                      <a:prstGeom prst="rect">
                        <a:avLst/>
                      </a:prstGeom>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888387"/>
            <a:ext cx="2892386" cy="2123658"/>
          </a:xfrm>
          <a:prstGeom prst="rect">
            <a:avLst/>
          </a:prstGeom>
        </p:spPr>
        <p:txBody>
          <a:bodyPr wrap="square">
            <a:spAutoFit/>
          </a:bodyPr>
          <a:lstStyle/>
          <a:p>
            <a:r>
              <a:rPr lang="en-US" sz="1100" dirty="0" smtClean="0">
                <a:cs typeface="Adobe Caslon Pro"/>
              </a:rPr>
              <a:t>The </a:t>
            </a:r>
            <a:r>
              <a:rPr lang="en-US" sz="1100" dirty="0">
                <a:cs typeface="Adobe Caslon Pro"/>
              </a:rPr>
              <a:t>scent strips were numbered, so that I knew what they contained, but the care staff did not.  This meant that there was less of a chance of staff preferences </a:t>
            </a:r>
            <a:r>
              <a:rPr lang="en-US" sz="1100" dirty="0" err="1">
                <a:cs typeface="Adobe Caslon Pro"/>
              </a:rPr>
              <a:t>colouring</a:t>
            </a:r>
            <a:r>
              <a:rPr lang="en-US" sz="1100" dirty="0">
                <a:cs typeface="Adobe Caslon Pro"/>
              </a:rPr>
              <a:t> their interpretation of the non-verbal reaction to the scent</a:t>
            </a:r>
            <a:r>
              <a:rPr lang="en-US" sz="1100" dirty="0" smtClean="0">
                <a:cs typeface="Adobe Caslon Pro"/>
              </a:rPr>
              <a:t>.  They were repeated in different order, different times of the weak, until we narrowed down which four  fragrances we would work with.  The decision was made in consultation with the care staff and Bob </a:t>
            </a:r>
            <a:r>
              <a:rPr lang="en-US" sz="1100" dirty="0" err="1" smtClean="0">
                <a:cs typeface="Adobe Caslon Pro"/>
              </a:rPr>
              <a:t>Walley</a:t>
            </a:r>
            <a:r>
              <a:rPr lang="en-US" sz="1100" dirty="0" smtClean="0">
                <a:cs typeface="Adobe Caslon Pro"/>
              </a:rPr>
              <a:t>, over several meetings of the Ideas Team.</a:t>
            </a:r>
            <a:endParaRPr lang="en-US" sz="1100" dirty="0">
              <a:cs typeface="Adobe Caslon Pro"/>
            </a:endParaRPr>
          </a:p>
          <a:p>
            <a:endParaRPr lang="en-US" sz="1100" dirty="0" smtClean="0">
              <a:latin typeface="Adobe Caslon Pro"/>
              <a:cs typeface="Adobe Caslon Pro"/>
            </a:endParaRPr>
          </a:p>
        </p:txBody>
      </p:sp>
      <p:sp>
        <p:nvSpPr>
          <p:cNvPr id="6" name="Rectangle 5"/>
          <p:cNvSpPr/>
          <p:nvPr/>
        </p:nvSpPr>
        <p:spPr>
          <a:xfrm>
            <a:off x="3583269" y="5197417"/>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Numbered scent strips for testing</a:t>
            </a:r>
            <a:endParaRPr lang="en-US" sz="900" i="1" dirty="0">
              <a:solidFill>
                <a:srgbClr val="FFFFFF"/>
              </a:solidFill>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6" name="Rectangle 5"/>
          <p:cNvSpPr/>
          <p:nvPr/>
        </p:nvSpPr>
        <p:spPr>
          <a:xfrm>
            <a:off x="439533" y="1874732"/>
            <a:ext cx="2892386" cy="4455067"/>
          </a:xfrm>
          <a:prstGeom prst="rect">
            <a:avLst/>
          </a:prstGeom>
        </p:spPr>
        <p:txBody>
          <a:bodyPr wrap="square">
            <a:spAutoFit/>
          </a:bodyPr>
          <a:lstStyle/>
          <a:p>
            <a:r>
              <a:rPr lang="en-GB" sz="1100" dirty="0"/>
              <a:t>Alison Stirling ( </a:t>
            </a:r>
            <a:r>
              <a:rPr lang="en-GB" sz="1100" dirty="0" err="1"/>
              <a:t>Artlink</a:t>
            </a:r>
            <a:r>
              <a:rPr lang="en-GB" sz="1100" dirty="0"/>
              <a:t> ) has been invited to talk about the commission at various conferences around the world as exemplary and innovative. </a:t>
            </a:r>
          </a:p>
          <a:p>
            <a:r>
              <a:rPr lang="en-GB" sz="1100" dirty="0" smtClean="0"/>
              <a:t>Video documentation of one such conference, </a:t>
            </a:r>
            <a:r>
              <a:rPr lang="en-GB" sz="1100" i="1" dirty="0"/>
              <a:t>Connected and </a:t>
            </a:r>
            <a:r>
              <a:rPr lang="en-GB" sz="1100" i="1" dirty="0" smtClean="0"/>
              <a:t>Consequential: A </a:t>
            </a:r>
            <a:r>
              <a:rPr lang="en-GB" sz="1100" i="1" dirty="0"/>
              <a:t>Conference for Artists, Activists, Academics and Civic Leaders</a:t>
            </a:r>
            <a:br>
              <a:rPr lang="en-GB" sz="1100" i="1" dirty="0"/>
            </a:br>
            <a:r>
              <a:rPr lang="en-GB" sz="1100" i="1" dirty="0"/>
              <a:t>June 10-12, </a:t>
            </a:r>
            <a:r>
              <a:rPr lang="en-GB" sz="1100" i="1" dirty="0" smtClean="0"/>
              <a:t>2011, Boston</a:t>
            </a:r>
            <a:r>
              <a:rPr lang="en-GB" sz="1100" i="1" dirty="0"/>
              <a:t>, </a:t>
            </a:r>
            <a:r>
              <a:rPr lang="en-GB" sz="1100" i="1" dirty="0" smtClean="0"/>
              <a:t>MA, </a:t>
            </a:r>
            <a:r>
              <a:rPr lang="en-GB" sz="1100" dirty="0" smtClean="0"/>
              <a:t> can be found on the A</a:t>
            </a:r>
            <a:r>
              <a:rPr lang="en-US" sz="1100" dirty="0" smtClean="0"/>
              <a:t>r</a:t>
            </a:r>
            <a:r>
              <a:rPr lang="en-GB" sz="1100" dirty="0" err="1" smtClean="0"/>
              <a:t>tists</a:t>
            </a:r>
            <a:r>
              <a:rPr lang="en-GB" sz="1100" dirty="0" smtClean="0"/>
              <a:t> in Context website, considered a key resource for discourse around context specific practice:</a:t>
            </a:r>
          </a:p>
          <a:p>
            <a:r>
              <a:rPr lang="en-GB" sz="1050" u="sng" dirty="0">
                <a:hlinkClick r:id="rId3"/>
              </a:rPr>
              <a:t>http://www.artistsincontext.org/index.php/component/content/article/74-about/193-greater-boston-</a:t>
            </a:r>
            <a:r>
              <a:rPr lang="en-GB" sz="1050" u="sng" dirty="0" smtClean="0">
                <a:hlinkClick r:id="rId3"/>
              </a:rPr>
              <a:t>videos.html</a:t>
            </a:r>
            <a:endParaRPr lang="en-GB" sz="1050" dirty="0"/>
          </a:p>
          <a:p>
            <a:endParaRPr lang="en-GB" sz="1100" dirty="0" smtClean="0">
              <a:solidFill>
                <a:srgbClr val="FF0000"/>
              </a:solidFill>
            </a:endParaRPr>
          </a:p>
          <a:p>
            <a:r>
              <a:rPr lang="en-GB" sz="1100" dirty="0" smtClean="0">
                <a:solidFill>
                  <a:srgbClr val="FF0000"/>
                </a:solidFill>
              </a:rPr>
              <a:t>( </a:t>
            </a:r>
            <a:r>
              <a:rPr lang="en-GB" sz="1100" dirty="0">
                <a:solidFill>
                  <a:srgbClr val="FF0000"/>
                </a:solidFill>
              </a:rPr>
              <a:t>do I need to add the time that she mentions my work?? )</a:t>
            </a:r>
          </a:p>
          <a:p>
            <a:endParaRPr lang="en-GB" sz="1100" u="sng" dirty="0"/>
          </a:p>
          <a:p>
            <a:r>
              <a:rPr lang="en-GB" sz="1100" dirty="0" smtClean="0"/>
              <a:t>More information on the </a:t>
            </a:r>
            <a:r>
              <a:rPr lang="en-GB" sz="1100" dirty="0" err="1" smtClean="0"/>
              <a:t>confrence</a:t>
            </a:r>
            <a:r>
              <a:rPr lang="en-GB" sz="1100" dirty="0" smtClean="0"/>
              <a:t>:</a:t>
            </a:r>
          </a:p>
          <a:p>
            <a:r>
              <a:rPr lang="en-US" sz="1050" dirty="0">
                <a:hlinkClick r:id="rId4"/>
              </a:rPr>
              <a:t>http://www.artistsincontext.org/index.php/connected-a-consequential/greater-</a:t>
            </a:r>
            <a:r>
              <a:rPr lang="en-US" sz="1050" dirty="0" smtClean="0">
                <a:hlinkClick r:id="rId4"/>
              </a:rPr>
              <a:t>boston.html</a:t>
            </a:r>
            <a:endParaRPr lang="en-US" sz="1050" dirty="0" smtClean="0"/>
          </a:p>
          <a:p>
            <a:endParaRPr lang="en-GB" sz="1100" dirty="0" smtClean="0"/>
          </a:p>
          <a:p>
            <a:r>
              <a:rPr lang="en-GB" sz="1100" dirty="0" smtClean="0"/>
              <a:t>There is </a:t>
            </a:r>
            <a:r>
              <a:rPr lang="en-GB" sz="1100" dirty="0"/>
              <a:t>publications </a:t>
            </a:r>
            <a:r>
              <a:rPr lang="en-GB" sz="1100" dirty="0" smtClean="0"/>
              <a:t>of the ideas team projects.  </a:t>
            </a:r>
            <a:r>
              <a:rPr lang="en-GB" sz="1100" dirty="0"/>
              <a:t>I’ve also given a seminar on the commission to </a:t>
            </a:r>
            <a:r>
              <a:rPr lang="en-GB" sz="1100" dirty="0" err="1"/>
              <a:t>MRes</a:t>
            </a:r>
            <a:r>
              <a:rPr lang="en-GB" sz="1100" dirty="0"/>
              <a:t> </a:t>
            </a:r>
            <a:r>
              <a:rPr lang="en-GB" sz="1100" dirty="0" smtClean="0"/>
              <a:t>students at Glasgow School of Art, </a:t>
            </a:r>
            <a:r>
              <a:rPr lang="en-GB" sz="1100" dirty="0"/>
              <a:t>2010.</a:t>
            </a:r>
          </a:p>
          <a:p>
            <a:endParaRPr lang="en-US" sz="1100" dirty="0" smtClean="0">
              <a:latin typeface="Adobe Caslon Pro"/>
              <a:cs typeface="Adobe Caslon Pro"/>
            </a:endParaRPr>
          </a:p>
        </p:txBody>
      </p:sp>
      <p:sp>
        <p:nvSpPr>
          <p:cNvPr id="7" name="Rectangle 6"/>
          <p:cNvSpPr/>
          <p:nvPr/>
        </p:nvSpPr>
        <p:spPr>
          <a:xfrm>
            <a:off x="3573300" y="5183762"/>
            <a:ext cx="2397799" cy="784830"/>
          </a:xfrm>
          <a:prstGeom prst="rect">
            <a:avLst/>
          </a:prstGeom>
          <a:solidFill>
            <a:srgbClr val="C0504D"/>
          </a:solidFill>
        </p:spPr>
        <p:txBody>
          <a:bodyPr wrap="square">
            <a:spAutoFit/>
          </a:bodyPr>
          <a:lstStyle/>
          <a:p>
            <a:r>
              <a:rPr lang="en-US" sz="900" dirty="0" smtClean="0">
                <a:solidFill>
                  <a:srgbClr val="FFFFFF"/>
                </a:solidFill>
                <a:latin typeface="Adobe Caslon Pro"/>
                <a:cs typeface="Adobe Caslon Pro"/>
              </a:rPr>
              <a:t>Excerpt  from the </a:t>
            </a:r>
            <a:r>
              <a:rPr lang="en-US" sz="900" i="1" dirty="0" smtClean="0">
                <a:solidFill>
                  <a:srgbClr val="FFFFFF"/>
                </a:solidFill>
                <a:latin typeface="Adobe Caslon Pro"/>
                <a:cs typeface="Adobe Caslon Pro"/>
              </a:rPr>
              <a:t>Connected and Consequential </a:t>
            </a:r>
            <a:r>
              <a:rPr lang="en-US" sz="900" i="1" dirty="0" err="1" smtClean="0">
                <a:solidFill>
                  <a:srgbClr val="FFFFFF"/>
                </a:solidFill>
                <a:latin typeface="Adobe Caslon Pro"/>
                <a:cs typeface="Adobe Caslon Pro"/>
              </a:rPr>
              <a:t>confernece</a:t>
            </a:r>
            <a:r>
              <a:rPr lang="en-US" sz="900" i="1" dirty="0" smtClean="0">
                <a:solidFill>
                  <a:srgbClr val="FFFFFF"/>
                </a:solidFill>
                <a:latin typeface="Adobe Caslon Pro"/>
                <a:cs typeface="Adobe Caslon Pro"/>
              </a:rPr>
              <a:t>, </a:t>
            </a:r>
            <a:r>
              <a:rPr lang="en-US" sz="900" dirty="0" smtClean="0">
                <a:solidFill>
                  <a:srgbClr val="FFFFFF"/>
                </a:solidFill>
                <a:latin typeface="Adobe Caslon Pro"/>
                <a:cs typeface="Adobe Caslon Pro"/>
              </a:rPr>
              <a:t>Boston </a:t>
            </a:r>
            <a:r>
              <a:rPr lang="en-US" sz="900" dirty="0" smtClean="0">
                <a:solidFill>
                  <a:srgbClr val="FFFFFF"/>
                </a:solidFill>
                <a:latin typeface="Adobe Caslon Pro"/>
                <a:cs typeface="Adobe Caslon Pro"/>
              </a:rPr>
              <a:t>on the </a:t>
            </a:r>
            <a:r>
              <a:rPr lang="en-US" sz="900" i="1" dirty="0" smtClean="0">
                <a:solidFill>
                  <a:srgbClr val="FFFFFF"/>
                </a:solidFill>
                <a:latin typeface="Adobe Caslon Pro"/>
                <a:cs typeface="Adobe Caslon Pro"/>
              </a:rPr>
              <a:t>Art and Context website.   </a:t>
            </a:r>
            <a:r>
              <a:rPr lang="en-US" sz="900" dirty="0" smtClean="0">
                <a:solidFill>
                  <a:srgbClr val="FFFFFF"/>
                </a:solidFill>
                <a:latin typeface="Adobe Caslon Pro"/>
                <a:cs typeface="Adobe Caslon Pro"/>
              </a:rPr>
              <a:t>Alison </a:t>
            </a:r>
            <a:r>
              <a:rPr lang="en-US" sz="900" dirty="0" err="1" smtClean="0">
                <a:solidFill>
                  <a:srgbClr val="FFFFFF"/>
                </a:solidFill>
                <a:latin typeface="Adobe Caslon Pro"/>
                <a:cs typeface="Adobe Caslon Pro"/>
              </a:rPr>
              <a:t>Stirling</a:t>
            </a:r>
            <a:r>
              <a:rPr lang="en-US" sz="900" dirty="0" smtClean="0">
                <a:solidFill>
                  <a:srgbClr val="FFFFFF"/>
                </a:solidFill>
                <a:latin typeface="Adobe Caslon Pro"/>
                <a:cs typeface="Adobe Caslon Pro"/>
              </a:rPr>
              <a:t> discusses the Ideas Team project, including my commission.  See video link.</a:t>
            </a:r>
            <a:endParaRPr lang="en-US" sz="900" dirty="0">
              <a:solidFill>
                <a:srgbClr val="FFFFFF"/>
              </a:solidFill>
              <a:latin typeface="Adobe Caslon Pro"/>
              <a:cs typeface="Adobe Caslon Pro"/>
            </a:endParaRPr>
          </a:p>
        </p:txBody>
      </p:sp>
      <p:sp>
        <p:nvSpPr>
          <p:cNvPr id="2" name="Rectangle 1"/>
          <p:cNvSpPr/>
          <p:nvPr/>
        </p:nvSpPr>
        <p:spPr>
          <a:xfrm>
            <a:off x="3573300" y="2072742"/>
            <a:ext cx="5570700" cy="2893100"/>
          </a:xfrm>
          <a:prstGeom prst="rect">
            <a:avLst/>
          </a:prstGeom>
        </p:spPr>
        <p:txBody>
          <a:bodyPr wrap="square">
            <a:spAutoFit/>
          </a:bodyPr>
          <a:lstStyle/>
          <a:p>
            <a:r>
              <a:rPr lang="en-US" sz="1400" dirty="0"/>
              <a:t>10:35 – 11:35 a.m. Case Study: Ideas Team with Artistic Director of </a:t>
            </a:r>
            <a:r>
              <a:rPr lang="en-US" sz="1400" dirty="0" err="1"/>
              <a:t>Artlink</a:t>
            </a:r>
            <a:r>
              <a:rPr lang="en-US" sz="1400" dirty="0"/>
              <a:t>, Edinburgh, Alison </a:t>
            </a:r>
            <a:r>
              <a:rPr lang="en-US" sz="1400" dirty="0" err="1"/>
              <a:t>Stirling</a:t>
            </a:r>
            <a:r>
              <a:rPr lang="en-US" sz="1400" dirty="0"/>
              <a:t>, and artists Kelly Dobson, Steve Hollingsworth and Wendy Jacob</a:t>
            </a:r>
          </a:p>
          <a:p>
            <a:endParaRPr lang="en-US" sz="1400" dirty="0"/>
          </a:p>
          <a:p>
            <a:r>
              <a:rPr lang="en-US" sz="1400" dirty="0"/>
              <a:t>How can people with profound developmental disabilities inform an artistic process? How do you bring people together to further inform  and </a:t>
            </a:r>
            <a:r>
              <a:rPr lang="en-US" sz="1400" dirty="0" err="1"/>
              <a:t>realise</a:t>
            </a:r>
            <a:r>
              <a:rPr lang="en-US" sz="1400" dirty="0"/>
              <a:t> these ideas? In February, a group of artists, engineers, arts administrators and care workers met in Edinburgh to discuss the creation of a center -- part ideas laboratory, part university and part day center -- where individuals from across a range of abilities and disciplines could collaborate on creative projects that challenge normative ways of communication and being in the world. The aim of the center is to use the most cutting edge ideas for the most disadvantaged people.</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7289"/>
            <a:ext cx="9144000" cy="6477000"/>
          </a:xfrm>
          <a:prstGeom prst="rect">
            <a:avLst/>
          </a:prstGeom>
        </p:spPr>
      </p:pic>
      <p:sp>
        <p:nvSpPr>
          <p:cNvPr id="5" name="Rectangle 4"/>
          <p:cNvSpPr/>
          <p:nvPr/>
        </p:nvSpPr>
        <p:spPr>
          <a:xfrm>
            <a:off x="439533" y="1874732"/>
            <a:ext cx="2892386" cy="4154984"/>
          </a:xfrm>
          <a:prstGeom prst="rect">
            <a:avLst/>
          </a:prstGeom>
        </p:spPr>
        <p:txBody>
          <a:bodyPr wrap="square">
            <a:spAutoFit/>
          </a:bodyPr>
          <a:lstStyle/>
          <a:p>
            <a:r>
              <a:rPr lang="en-US" sz="1100" dirty="0" err="1" smtClean="0">
                <a:solidFill>
                  <a:srgbClr val="FF0000"/>
                </a:solidFill>
                <a:latin typeface="Adobe Caslon Pro"/>
                <a:cs typeface="Adobe Caslon Pro"/>
              </a:rPr>
              <a:t>Artlink</a:t>
            </a:r>
            <a:r>
              <a:rPr lang="en-US" sz="1100" dirty="0" smtClean="0">
                <a:solidFill>
                  <a:srgbClr val="FF0000"/>
                </a:solidFill>
                <a:latin typeface="Adobe Caslon Pro"/>
                <a:cs typeface="Adobe Caslon Pro"/>
              </a:rPr>
              <a:t> publication image??  </a:t>
            </a:r>
            <a:endParaRPr lang="en-US" sz="1100" dirty="0" smtClean="0">
              <a:latin typeface="Adobe Caslon Pro"/>
              <a:cs typeface="Adobe Caslon Pro"/>
            </a:endParaRPr>
          </a:p>
          <a:p>
            <a:endParaRPr lang="en-US" sz="1100" dirty="0">
              <a:solidFill>
                <a:srgbClr val="FF0000"/>
              </a:solidFill>
              <a:latin typeface="Adobe Caslon Pro"/>
              <a:cs typeface="Adobe Caslon Pro"/>
            </a:endParaRPr>
          </a:p>
          <a:p>
            <a:r>
              <a:rPr lang="en-US" sz="1100" dirty="0"/>
              <a:t>As </a:t>
            </a:r>
            <a:r>
              <a:rPr lang="en-US" sz="1100" i="1" dirty="0" err="1"/>
              <a:t>Artlink</a:t>
            </a:r>
            <a:r>
              <a:rPr lang="en-US" sz="1100" dirty="0"/>
              <a:t> consider the result and method of this commission to be exemplary, they  have invited me to act as a consultant for other artists who have been commissioned to work with people with limited or no verbal communication.  As a result, most recently I have been helping artist Wendy Jacobs, Research Fellow  at MIT and founder of the </a:t>
            </a:r>
            <a:r>
              <a:rPr lang="en-US" sz="1100" i="1" dirty="0"/>
              <a:t>Autism Studio</a:t>
            </a:r>
            <a:r>
              <a:rPr lang="en-US" sz="1100" dirty="0"/>
              <a:t>, advising her on methodologies for developing new work.  I have shared my research with her, including the form on the past page ( fig.5?) which she is going to adapt using touch rather than smell, for a project using vibration.  She will use the same method I  developed to try and </a:t>
            </a:r>
            <a:r>
              <a:rPr lang="en-US" sz="1100" dirty="0" err="1"/>
              <a:t>analyse</a:t>
            </a:r>
            <a:r>
              <a:rPr lang="en-US" sz="1100" dirty="0"/>
              <a:t> the non-verbal communication of the clients in collaboration with the care staff with a view to making work specifically for the clients.</a:t>
            </a:r>
            <a:endParaRPr lang="en-GB" sz="1100" dirty="0"/>
          </a:p>
          <a:p>
            <a:endParaRPr lang="en-US" sz="1100" dirty="0">
              <a:cs typeface="Adobe Caslon Pro"/>
            </a:endParaRPr>
          </a:p>
          <a:p>
            <a:r>
              <a:rPr lang="en-US" sz="1100" dirty="0" smtClean="0">
                <a:solidFill>
                  <a:srgbClr val="FF0000"/>
                </a:solidFill>
                <a:cs typeface="Adobe Caslon Pro"/>
              </a:rPr>
              <a:t>Maybe something </a:t>
            </a:r>
            <a:r>
              <a:rPr lang="en-US" sz="1100" dirty="0" smtClean="0">
                <a:solidFill>
                  <a:srgbClr val="FF0000"/>
                </a:solidFill>
                <a:cs typeface="Adobe Caslon Pro"/>
              </a:rPr>
              <a:t>about exhibition for </a:t>
            </a:r>
            <a:r>
              <a:rPr lang="en-US" sz="1100" i="1" dirty="0" smtClean="0">
                <a:solidFill>
                  <a:srgbClr val="FF0000"/>
                </a:solidFill>
                <a:cs typeface="Adobe Caslon Pro"/>
              </a:rPr>
              <a:t> </a:t>
            </a:r>
            <a:r>
              <a:rPr lang="en-US" sz="1100" i="1" dirty="0" err="1" smtClean="0">
                <a:solidFill>
                  <a:srgbClr val="FF0000"/>
                </a:solidFill>
                <a:cs typeface="Adobe Caslon Pro"/>
              </a:rPr>
              <a:t>Artlink</a:t>
            </a:r>
            <a:r>
              <a:rPr lang="en-US" sz="1100" i="1" dirty="0" smtClean="0">
                <a:solidFill>
                  <a:srgbClr val="FF0000"/>
                </a:solidFill>
                <a:cs typeface="Adobe Caslon Pro"/>
              </a:rPr>
              <a:t> </a:t>
            </a:r>
            <a:r>
              <a:rPr lang="en-US" sz="1100" dirty="0" smtClean="0">
                <a:solidFill>
                  <a:srgbClr val="FF0000"/>
                </a:solidFill>
                <a:cs typeface="Adobe Caslon Pro"/>
              </a:rPr>
              <a:t>AGM presentation – work exhibited and also did a talk</a:t>
            </a:r>
            <a:endParaRPr lang="en-US" sz="1100" dirty="0">
              <a:solidFill>
                <a:srgbClr val="FF0000"/>
              </a:solidFill>
              <a:cs typeface="Adobe Caslon Pro"/>
            </a:endParaRPr>
          </a:p>
        </p:txBody>
      </p:sp>
      <p:sp>
        <p:nvSpPr>
          <p:cNvPr id="7" name="Rectangle 6"/>
          <p:cNvSpPr/>
          <p:nvPr/>
        </p:nvSpPr>
        <p:spPr>
          <a:xfrm>
            <a:off x="6464559" y="5183762"/>
            <a:ext cx="2397799" cy="507831"/>
          </a:xfrm>
          <a:prstGeom prst="rect">
            <a:avLst/>
          </a:prstGeom>
        </p:spPr>
        <p:txBody>
          <a:bodyPr wrap="square">
            <a:spAutoFit/>
          </a:bodyPr>
          <a:lstStyle/>
          <a:p>
            <a:endParaRPr lang="en-US" sz="900" i="1" dirty="0" smtClean="0">
              <a:solidFill>
                <a:srgbClr val="FFFFFF"/>
              </a:solidFill>
              <a:latin typeface="Adobe Caslon Pro"/>
              <a:cs typeface="Adobe Caslon Pro"/>
            </a:endParaRPr>
          </a:p>
          <a:p>
            <a:r>
              <a:rPr lang="en-US" sz="900" i="1" dirty="0" smtClean="0">
                <a:solidFill>
                  <a:srgbClr val="FFFFFF"/>
                </a:solidFill>
                <a:latin typeface="Adobe Caslon Pro"/>
                <a:cs typeface="Adobe Caslon Pro"/>
              </a:rPr>
              <a:t>Image </a:t>
            </a:r>
            <a:r>
              <a:rPr lang="en-US" sz="900" i="1" dirty="0" smtClean="0">
                <a:solidFill>
                  <a:srgbClr val="FFFFFF"/>
                </a:solidFill>
                <a:latin typeface="Adobe Caslon Pro"/>
                <a:cs typeface="Adobe Caslon Pro"/>
              </a:rPr>
              <a:t>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9.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601632"/>
            <a:ext cx="2892386" cy="938719"/>
          </a:xfrm>
          <a:prstGeom prst="rect">
            <a:avLst/>
          </a:prstGeom>
        </p:spPr>
        <p:txBody>
          <a:bodyPr wrap="square">
            <a:spAutoFit/>
          </a:bodyPr>
          <a:lstStyle/>
          <a:p>
            <a:pPr marL="171450" indent="-171450">
              <a:buFont typeface="Arial"/>
              <a:buChar char="•"/>
            </a:pPr>
            <a:r>
              <a:rPr lang="en-US" sz="1100" dirty="0" smtClean="0">
                <a:latin typeface="Adobe Caslon Pro"/>
                <a:cs typeface="Adobe Caslon Pro"/>
              </a:rPr>
              <a:t>A smell??</a:t>
            </a:r>
          </a:p>
          <a:p>
            <a:pPr marL="171450" indent="-171450">
              <a:buFont typeface="Arial"/>
              <a:buChar char="•"/>
            </a:pPr>
            <a:r>
              <a:rPr lang="en-US" sz="1100" dirty="0" err="1" smtClean="0">
                <a:latin typeface="Adobe Caslon Pro"/>
                <a:cs typeface="Adobe Caslon Pro"/>
              </a:rPr>
              <a:t>Artlink</a:t>
            </a:r>
            <a:r>
              <a:rPr lang="en-US" sz="1100" dirty="0" smtClean="0">
                <a:latin typeface="Adobe Caslon Pro"/>
                <a:cs typeface="Adobe Caslon Pro"/>
              </a:rPr>
              <a:t> publication for </a:t>
            </a:r>
            <a:r>
              <a:rPr lang="en-US" sz="1100" dirty="0" smtClean="0">
                <a:latin typeface="Adobe Caslon Pro"/>
                <a:cs typeface="Adobe Caslon Pro"/>
              </a:rPr>
              <a:t>conferences, with the work from ideas Team </a:t>
            </a:r>
            <a:endParaRPr lang="en-US" sz="1100" dirty="0" smtClean="0">
              <a:latin typeface="Adobe Caslon Pro"/>
              <a:cs typeface="Adobe Caslon Pro"/>
            </a:endParaRPr>
          </a:p>
          <a:p>
            <a:pPr marL="171450" indent="-171450">
              <a:buFont typeface="Arial"/>
              <a:buChar char="•"/>
            </a:pPr>
            <a:r>
              <a:rPr lang="en-US" sz="1100" dirty="0" smtClean="0">
                <a:latin typeface="Adobe Caslon Pro"/>
                <a:cs typeface="Adobe Caslon Pro"/>
              </a:rPr>
              <a:t>Any conference material</a:t>
            </a:r>
          </a:p>
          <a:p>
            <a:pPr marL="171450" indent="-171450">
              <a:buFont typeface="Arial"/>
              <a:buChar char="•"/>
            </a:pPr>
            <a:r>
              <a:rPr lang="en-US" sz="1100" dirty="0" smtClean="0">
                <a:latin typeface="Adobe Caslon Pro"/>
                <a:cs typeface="Adobe Caslon Pro"/>
              </a:rPr>
              <a:t>The form from Fig 5??</a:t>
            </a:r>
            <a:endParaRPr lang="en-US" sz="1100" dirty="0">
              <a:latin typeface="Adobe Caslon Pro"/>
              <a:cs typeface="Adobe Caslon Pro"/>
            </a:endParaRPr>
          </a:p>
        </p:txBody>
      </p:sp>
      <p:sp>
        <p:nvSpPr>
          <p:cNvPr id="7" name="TextBox 6"/>
          <p:cNvSpPr txBox="1"/>
          <p:nvPr/>
        </p:nvSpPr>
        <p:spPr>
          <a:xfrm>
            <a:off x="-573527" y="2512438"/>
            <a:ext cx="184666" cy="369332"/>
          </a:xfrm>
          <a:prstGeom prst="rect">
            <a:avLst/>
          </a:prstGeom>
          <a:noFill/>
        </p:spPr>
        <p:txBody>
          <a:bodyPr wrap="none" rtlCol="0">
            <a:spAutoFit/>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488</TotalTime>
  <Words>1518</Words>
  <Application>Microsoft Macintosh PowerPoint</Application>
  <PresentationFormat>On-screen Show (4:3)</PresentationFormat>
  <Paragraphs>72</Paragraphs>
  <Slides>9</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1" baseType="lpstr">
      <vt:lpstr>Office Theme</vt:lpstr>
      <vt:lpstr>Microsoft Excel 97 - 2004 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GSA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Clara Ursitti</cp:lastModifiedBy>
  <cp:revision>49</cp:revision>
  <dcterms:created xsi:type="dcterms:W3CDTF">2013-05-28T12:18:21Z</dcterms:created>
  <dcterms:modified xsi:type="dcterms:W3CDTF">2013-07-26T14:34:56Z</dcterms:modified>
</cp:coreProperties>
</file>