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2" r:id="rId5"/>
    <p:sldId id="265" r:id="rId6"/>
    <p:sldId id="267" r:id="rId7"/>
    <p:sldId id="259" r:id="rId8"/>
    <p:sldId id="260" r:id="rId9"/>
    <p:sldId id="266" r:id="rId10"/>
    <p:sldId id="26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776"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18/11/2013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2031325"/>
          </a:xfrm>
          <a:prstGeom prst="rect">
            <a:avLst/>
          </a:prstGeom>
        </p:spPr>
        <p:txBody>
          <a:bodyPr wrap="square">
            <a:spAutoFit/>
          </a:bodyPr>
          <a:lstStyle/>
          <a:p>
            <a:r>
              <a:rPr lang="en-US" b="1" dirty="0">
                <a:solidFill>
                  <a:srgbClr val="C40812"/>
                </a:solidFill>
                <a:latin typeface="Hypatia Sans Pro"/>
                <a:cs typeface="Hypatia Sans Pro"/>
              </a:rPr>
              <a:t>The </a:t>
            </a:r>
            <a:r>
              <a:rPr lang="en-US" b="1" dirty="0" smtClean="0">
                <a:solidFill>
                  <a:srgbClr val="C40812"/>
                </a:solidFill>
                <a:latin typeface="Hypatia Sans Pro"/>
                <a:cs typeface="Hypatia Sans Pro"/>
              </a:rPr>
              <a:t>Scent </a:t>
            </a:r>
            <a:r>
              <a:rPr lang="en-US" b="1" dirty="0">
                <a:solidFill>
                  <a:srgbClr val="C40812"/>
                </a:solidFill>
                <a:latin typeface="Hypatia Sans Pro"/>
                <a:cs typeface="Hypatia Sans Pro"/>
              </a:rPr>
              <a:t>of Grinding Bones</a:t>
            </a:r>
            <a:r>
              <a:rPr lang="en-US" b="1" dirty="0" smtClean="0">
                <a:solidFill>
                  <a:srgbClr val="C40812"/>
                </a:solidFill>
                <a:latin typeface="Hypatia Sans Pro"/>
                <a:cs typeface="Hypatia Sans Pro"/>
              </a:rPr>
              <a:t>: </a:t>
            </a:r>
            <a:r>
              <a:rPr lang="en-US" b="1" dirty="0" smtClean="0">
                <a:solidFill>
                  <a:srgbClr val="C40812"/>
                </a:solidFill>
                <a:latin typeface="Hypatia Sans Pro"/>
                <a:cs typeface="Hypatia Sans Pro"/>
              </a:rPr>
              <a:t>a </a:t>
            </a:r>
            <a:r>
              <a:rPr lang="en-US" b="1" dirty="0">
                <a:solidFill>
                  <a:srgbClr val="C40812"/>
                </a:solidFill>
                <a:latin typeface="Hypatia Sans Pro"/>
                <a:cs typeface="Hypatia Sans Pro"/>
              </a:rPr>
              <a:t>body of work </a:t>
            </a:r>
            <a:r>
              <a:rPr lang="en-US" b="1" dirty="0" smtClean="0">
                <a:solidFill>
                  <a:srgbClr val="C40812"/>
                </a:solidFill>
                <a:latin typeface="Hypatia Sans Pro"/>
                <a:cs typeface="Hypatia Sans Pro"/>
              </a:rPr>
              <a:t>for exhibitions </a:t>
            </a:r>
            <a:r>
              <a:rPr lang="en-US" b="1" dirty="0">
                <a:solidFill>
                  <a:srgbClr val="C40812"/>
                </a:solidFill>
                <a:latin typeface="Hypatia Sans Pro"/>
                <a:cs typeface="Hypatia Sans Pro"/>
              </a:rPr>
              <a:t>over 2013 - 2014 and an experiment in the Dalton Lab, Monell Chemical Senses Centre, Philadelphia</a:t>
            </a:r>
          </a:p>
        </p:txBody>
      </p:sp>
      <p:sp>
        <p:nvSpPr>
          <p:cNvPr id="6" name="Rectangle 5"/>
          <p:cNvSpPr/>
          <p:nvPr/>
        </p:nvSpPr>
        <p:spPr>
          <a:xfrm>
            <a:off x="160868" y="4536995"/>
            <a:ext cx="4233332" cy="1938992"/>
          </a:xfrm>
          <a:prstGeom prst="rect">
            <a:avLst/>
          </a:prstGeom>
        </p:spPr>
        <p:txBody>
          <a:bodyPr wrap="square">
            <a:spAutoFit/>
          </a:bodyPr>
          <a:lstStyle/>
          <a:p>
            <a:r>
              <a:rPr lang="en-US" sz="1200" dirty="0" smtClean="0"/>
              <a:t>A </a:t>
            </a:r>
            <a:r>
              <a:rPr lang="en-US" sz="1200" dirty="0"/>
              <a:t>two </a:t>
            </a:r>
            <a:r>
              <a:rPr lang="en-US" sz="1200" dirty="0" smtClean="0"/>
              <a:t>year </a:t>
            </a:r>
            <a:r>
              <a:rPr lang="en-US" sz="1200" dirty="0"/>
              <a:t>research and production period at </a:t>
            </a:r>
            <a:r>
              <a:rPr lang="en-US" sz="1200" i="1" dirty="0"/>
              <a:t>Monell Chemical Senses Centre</a:t>
            </a:r>
            <a:r>
              <a:rPr lang="en-US" sz="1200" dirty="0"/>
              <a:t> </a:t>
            </a:r>
            <a:r>
              <a:rPr lang="en-US" sz="1200" dirty="0" smtClean="0"/>
              <a:t>and </a:t>
            </a:r>
            <a:r>
              <a:rPr lang="en-US" sz="1200" i="1" dirty="0"/>
              <a:t>NextFab</a:t>
            </a:r>
            <a:r>
              <a:rPr lang="en-US" sz="1200" dirty="0"/>
              <a:t>, Philadelphia through a Canada </a:t>
            </a:r>
            <a:r>
              <a:rPr lang="en-US" sz="1200" dirty="0" smtClean="0"/>
              <a:t>Council Artist  Award, Long </a:t>
            </a:r>
            <a:r>
              <a:rPr lang="en-US" sz="1200" dirty="0"/>
              <a:t>Term Grant, 2012 - 2014, as artist in residence</a:t>
            </a:r>
            <a:r>
              <a:rPr lang="en-US" sz="1200" dirty="0" smtClean="0"/>
              <a:t>.  The award is for the research, creation and exhibition of a </a:t>
            </a:r>
            <a:r>
              <a:rPr lang="en-GB" sz="1200" dirty="0" smtClean="0"/>
              <a:t>a new body of work for public presentation.  The research is being conducted at the Monell Chemical Senses Centre, Philadelphia, a multi-disciplinary and world leading centre for the study of taste and smell.</a:t>
            </a:r>
            <a:endParaRPr lang="en-GB" sz="1200" dirty="0"/>
          </a:p>
          <a:p>
            <a:r>
              <a:rPr lang="en-GB" sz="1200" dirty="0"/>
              <a:t> </a:t>
            </a:r>
          </a:p>
          <a:p>
            <a:endParaRPr lang="en-US" sz="1200" i="1" dirty="0">
              <a:solidFill>
                <a:srgbClr val="C40812"/>
              </a:solidFill>
              <a:latin typeface="Adobe Caslon Pro SmBd"/>
              <a:cs typeface="Adobe Caslon Pro SmBd"/>
            </a:endParaRPr>
          </a:p>
        </p:txBody>
      </p:sp>
      <p:sp>
        <p:nvSpPr>
          <p:cNvPr id="7" name="Rectangle 6"/>
          <p:cNvSpPr/>
          <p:nvPr/>
        </p:nvSpPr>
        <p:spPr>
          <a:xfrm>
            <a:off x="715628" y="6152480"/>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Clara Ursitti</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3" name="Picture 2" descr="mone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1651" y="2215264"/>
            <a:ext cx="5668902" cy="415719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56382"/>
            <a:ext cx="3607534" cy="5386091"/>
          </a:xfrm>
          <a:prstGeom prst="rect">
            <a:avLst/>
          </a:prstGeom>
        </p:spPr>
        <p:txBody>
          <a:bodyPr wrap="square">
            <a:spAutoFit/>
          </a:bodyPr>
          <a:lstStyle/>
          <a:p>
            <a:r>
              <a:rPr lang="en-US" sz="1050" dirty="0"/>
              <a:t>A new body of work researched and developed at  Monell Chemical Senses Centre, Philadelphia, Penn University for different exhibitions from  2012 – 2014</a:t>
            </a:r>
            <a:r>
              <a:rPr lang="en-US" sz="1050" dirty="0" smtClean="0"/>
              <a:t>.</a:t>
            </a:r>
          </a:p>
          <a:p>
            <a:endParaRPr lang="en-GB" sz="1050" dirty="0"/>
          </a:p>
          <a:p>
            <a:r>
              <a:rPr lang="en-US" sz="1050" dirty="0"/>
              <a:t>The Monell Chemical Senses Centre in Philadelphia is a world leading  interdisciplinary non-profit organisation with scientific expertise in the area of smell and taste.  </a:t>
            </a:r>
            <a:r>
              <a:rPr lang="en-US" sz="1050" dirty="0" smtClean="0"/>
              <a:t>In addition to using Monell to develop </a:t>
            </a:r>
            <a:r>
              <a:rPr lang="en-US" sz="1050" dirty="0"/>
              <a:t>the work, I </a:t>
            </a:r>
            <a:r>
              <a:rPr lang="en-US" sz="1050" dirty="0" smtClean="0"/>
              <a:t>am </a:t>
            </a:r>
            <a:r>
              <a:rPr lang="en-US" sz="1050" dirty="0"/>
              <a:t>using </a:t>
            </a:r>
            <a:r>
              <a:rPr lang="en-US" sz="1050" dirty="0" smtClean="0"/>
              <a:t>Bread </a:t>
            </a:r>
            <a:r>
              <a:rPr lang="en-US" sz="1050" dirty="0"/>
              <a:t>Board/NextFab </a:t>
            </a:r>
            <a:r>
              <a:rPr lang="en-US" sz="1050" dirty="0" smtClean="0"/>
              <a:t>Studios within  the </a:t>
            </a:r>
            <a:r>
              <a:rPr lang="en-US" sz="1050" dirty="0"/>
              <a:t>University City Science </a:t>
            </a:r>
            <a:r>
              <a:rPr lang="en-US" sz="1050" dirty="0" smtClean="0"/>
              <a:t>Center, a studio complex </a:t>
            </a:r>
            <a:r>
              <a:rPr lang="en-US" sz="1050" dirty="0"/>
              <a:t>that facilitates cross-disciplinary art exhibits with a focus on the creative application of new generation  fabrication </a:t>
            </a:r>
            <a:r>
              <a:rPr lang="en-US" sz="1050" dirty="0" smtClean="0"/>
              <a:t>technology.</a:t>
            </a:r>
          </a:p>
          <a:p>
            <a:endParaRPr lang="en-US" sz="1050" dirty="0" smtClean="0"/>
          </a:p>
          <a:p>
            <a:r>
              <a:rPr lang="en-US" sz="1050" dirty="0" smtClean="0"/>
              <a:t>Key Work </a:t>
            </a:r>
            <a:r>
              <a:rPr lang="en-US" sz="1050" dirty="0"/>
              <a:t>so far</a:t>
            </a:r>
            <a:r>
              <a:rPr lang="en-US" sz="1050" dirty="0" smtClean="0"/>
              <a:t>:</a:t>
            </a:r>
            <a:endParaRPr lang="en-US" sz="1050" i="1" dirty="0" smtClean="0"/>
          </a:p>
          <a:p>
            <a:pPr marL="171450" indent="-171450">
              <a:buFont typeface="Arial"/>
              <a:buChar char="•"/>
            </a:pPr>
            <a:r>
              <a:rPr lang="en-US" sz="1050" i="1" dirty="0" smtClean="0"/>
              <a:t>Self </a:t>
            </a:r>
            <a:r>
              <a:rPr lang="en-US" sz="1050" i="1" dirty="0"/>
              <a:t>Portrait in Scent Sketch no.  </a:t>
            </a:r>
            <a:r>
              <a:rPr lang="en-US" sz="1050" i="1" dirty="0" smtClean="0"/>
              <a:t>6</a:t>
            </a:r>
            <a:endParaRPr lang="en-GB" sz="1050" i="1" dirty="0"/>
          </a:p>
          <a:p>
            <a:pPr marL="171450" indent="-171450">
              <a:buFont typeface="Arial"/>
              <a:buChar char="•"/>
            </a:pPr>
            <a:r>
              <a:rPr lang="en-US" sz="1050" dirty="0" smtClean="0"/>
              <a:t>Solo </a:t>
            </a:r>
            <a:r>
              <a:rPr lang="en-US" sz="1050" dirty="0"/>
              <a:t>exhibition of new work created in the lab in Philadelphia at </a:t>
            </a:r>
            <a:r>
              <a:rPr lang="en-US" sz="1050" dirty="0" smtClean="0"/>
              <a:t>EKG  Gallery, Philadelphia</a:t>
            </a:r>
            <a:r>
              <a:rPr lang="en-GB" sz="1050" dirty="0" smtClean="0"/>
              <a:t>, </a:t>
            </a:r>
            <a:r>
              <a:rPr lang="en-US" sz="1050" dirty="0" smtClean="0"/>
              <a:t>November </a:t>
            </a:r>
            <a:r>
              <a:rPr lang="en-US" sz="1050" dirty="0"/>
              <a:t>– December 2013  </a:t>
            </a:r>
            <a:endParaRPr lang="en-US" sz="1050" i="1" dirty="0" smtClean="0"/>
          </a:p>
          <a:p>
            <a:pPr marL="171450" indent="-171450">
              <a:buFont typeface="Arial"/>
              <a:buChar char="•"/>
            </a:pPr>
            <a:r>
              <a:rPr lang="en-US" sz="1050" i="1" dirty="0" smtClean="0"/>
              <a:t>Poison </a:t>
            </a:r>
            <a:r>
              <a:rPr lang="en-US" sz="1050" i="1" dirty="0"/>
              <a:t>Ladies, </a:t>
            </a:r>
            <a:r>
              <a:rPr lang="en-US" sz="1050" dirty="0"/>
              <a:t> new performance/intervention for event at </a:t>
            </a:r>
            <a:r>
              <a:rPr lang="en-US" sz="1050" i="1" dirty="0" smtClean="0"/>
              <a:t>Nite Flights</a:t>
            </a:r>
            <a:r>
              <a:rPr lang="en-US" sz="1050" dirty="0"/>
              <a:t>,  The Old Hairdressers Gallery, </a:t>
            </a:r>
            <a:r>
              <a:rPr lang="en-US" sz="1050" dirty="0" smtClean="0"/>
              <a:t>Glasgow ( February 6, 2013 ).</a:t>
            </a:r>
            <a:endParaRPr lang="en-GB" sz="1050" dirty="0"/>
          </a:p>
          <a:p>
            <a:pPr marL="171450" indent="-171450">
              <a:buFont typeface="Arial"/>
              <a:buChar char="•"/>
            </a:pPr>
            <a:r>
              <a:rPr lang="en-US" sz="1050" dirty="0"/>
              <a:t> </a:t>
            </a:r>
            <a:r>
              <a:rPr lang="en-US" sz="1050" i="1" dirty="0" smtClean="0"/>
              <a:t>Whisper Game, </a:t>
            </a:r>
            <a:r>
              <a:rPr lang="en-US" sz="1050" dirty="0" smtClean="0"/>
              <a:t>Rotor Galleri, Gothenburg, Sweden</a:t>
            </a:r>
            <a:r>
              <a:rPr lang="en-US" sz="1050" i="1" dirty="0" smtClean="0"/>
              <a:t>, </a:t>
            </a:r>
            <a:r>
              <a:rPr lang="en-US" sz="1050" dirty="0" smtClean="0"/>
              <a:t>( August 2012)</a:t>
            </a:r>
            <a:endParaRPr lang="en-GB" sz="1050" dirty="0"/>
          </a:p>
          <a:p>
            <a:pPr marL="171450" indent="-171450">
              <a:buFont typeface="Arial"/>
              <a:buChar char="•"/>
            </a:pPr>
            <a:r>
              <a:rPr lang="en-US" sz="1050" dirty="0"/>
              <a:t> </a:t>
            </a:r>
            <a:r>
              <a:rPr lang="en-US" sz="1050" i="1" dirty="0" smtClean="0"/>
              <a:t>Jeux </a:t>
            </a:r>
            <a:r>
              <a:rPr lang="en-US" sz="1050" i="1" dirty="0"/>
              <a:t>de </a:t>
            </a:r>
            <a:r>
              <a:rPr lang="en-US" sz="1050" i="1" dirty="0" smtClean="0"/>
              <a:t>Peau, </a:t>
            </a:r>
            <a:r>
              <a:rPr lang="en-GB" sz="1050" dirty="0" smtClean="0"/>
              <a:t>in exhibition </a:t>
            </a:r>
            <a:r>
              <a:rPr lang="en-US" sz="1050" i="1" dirty="0"/>
              <a:t>Intersections, </a:t>
            </a:r>
            <a:r>
              <a:rPr lang="en-US" sz="1050" dirty="0"/>
              <a:t>Weizmann Institute, Tel Aviv, Israel, through the Contemporary Art </a:t>
            </a:r>
            <a:r>
              <a:rPr lang="en-US" sz="1050" dirty="0" smtClean="0"/>
              <a:t>Society</a:t>
            </a:r>
            <a:r>
              <a:rPr lang="en-US" sz="1050" dirty="0"/>
              <a:t>, London </a:t>
            </a:r>
            <a:endParaRPr lang="en-GB" sz="1050" dirty="0"/>
          </a:p>
          <a:p>
            <a:pPr marL="171450" indent="-171450">
              <a:buFont typeface="Arial"/>
              <a:buChar char="•"/>
            </a:pPr>
            <a:r>
              <a:rPr lang="en-US" sz="1050" dirty="0"/>
              <a:t> </a:t>
            </a:r>
            <a:r>
              <a:rPr lang="en-US" sz="1050" dirty="0" smtClean="0"/>
              <a:t>Pist </a:t>
            </a:r>
            <a:r>
              <a:rPr lang="en-US" sz="1050" dirty="0"/>
              <a:t>Protta </a:t>
            </a:r>
            <a:r>
              <a:rPr lang="en-US" sz="1050" i="1" dirty="0"/>
              <a:t>Tit ünd </a:t>
            </a:r>
            <a:r>
              <a:rPr lang="en-US" sz="1050" i="1" dirty="0" smtClean="0"/>
              <a:t>fire </a:t>
            </a:r>
            <a:r>
              <a:rPr lang="en-US" sz="1050" dirty="0" smtClean="0"/>
              <a:t>(limited edition  publication,  Autumn 2012 )</a:t>
            </a:r>
            <a:endParaRPr lang="en-GB" sz="1050" dirty="0"/>
          </a:p>
          <a:p>
            <a:endParaRPr lang="en-US" sz="1000" dirty="0" smtClean="0"/>
          </a:p>
          <a:p>
            <a:endParaRPr lang="en-US" sz="1000" dirty="0"/>
          </a:p>
          <a:p>
            <a:endParaRPr lang="en-GB" sz="1000" dirty="0"/>
          </a:p>
          <a:p>
            <a:endParaRPr lang="en-US" sz="1000" dirty="0">
              <a:latin typeface="Adobe Caslon Pro"/>
              <a:cs typeface="Adobe Caslon Pro"/>
            </a:endParaRPr>
          </a:p>
          <a:p>
            <a:r>
              <a:rPr lang="en-US" sz="1000" dirty="0" smtClean="0">
                <a:latin typeface="Adobe Caslon Pro"/>
                <a:cs typeface="Adobe Caslon Pro"/>
              </a:rPr>
              <a:t>.</a:t>
            </a:r>
            <a:endParaRPr lang="en-US" sz="1000" dirty="0">
              <a:latin typeface="Adobe Caslon Pro"/>
              <a:cs typeface="Adobe Caslon Pro"/>
            </a:endParaRPr>
          </a:p>
        </p:txBody>
      </p:sp>
      <p:sp>
        <p:nvSpPr>
          <p:cNvPr id="7" name="TextBox 6"/>
          <p:cNvSpPr txBox="1"/>
          <p:nvPr/>
        </p:nvSpPr>
        <p:spPr>
          <a:xfrm>
            <a:off x="6158587" y="1256216"/>
            <a:ext cx="2703768" cy="553998"/>
          </a:xfrm>
          <a:prstGeom prst="rect">
            <a:avLst/>
          </a:prstGeom>
          <a:noFill/>
        </p:spPr>
        <p:txBody>
          <a:bodyPr wrap="square" rtlCol="0">
            <a:spAutoFit/>
          </a:bodyPr>
          <a:lstStyle/>
          <a:p>
            <a:pPr algn="r"/>
            <a:r>
              <a:rPr lang="en-US" sz="1000" dirty="0" smtClean="0">
                <a:latin typeface="Adobe Caslon Pro Bold Italic"/>
                <a:cs typeface="Adobe Caslon Pro Bold Italic"/>
              </a:rPr>
              <a:t>A new body of work researched and developed at  Monell Chemical Senses Centre, Philadelphia, Penn University.</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3</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Clara Ursitti</a:t>
            </a:r>
            <a:endParaRPr lang="en-US" sz="1000" dirty="0">
              <a:latin typeface="Adobe Caslon Pro Bold Italic"/>
              <a:cs typeface="Adobe Caslon Pro Bold Italic"/>
            </a:endParaRPr>
          </a:p>
        </p:txBody>
      </p:sp>
      <p:sp>
        <p:nvSpPr>
          <p:cNvPr id="3" name="TextBox 2"/>
          <p:cNvSpPr txBox="1"/>
          <p:nvPr/>
        </p:nvSpPr>
        <p:spPr>
          <a:xfrm>
            <a:off x="3331919" y="3351320"/>
            <a:ext cx="7095291" cy="2862323"/>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 name="Picture 1" descr="NextFab-Studio-520x3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566" y="2746022"/>
            <a:ext cx="4499434" cy="2915980"/>
          </a:xfrm>
          <a:prstGeom prst="rect">
            <a:avLst/>
          </a:prstGeom>
        </p:spPr>
      </p:pic>
      <p:sp>
        <p:nvSpPr>
          <p:cNvPr id="6" name="Rectangle 5"/>
          <p:cNvSpPr/>
          <p:nvPr/>
        </p:nvSpPr>
        <p:spPr>
          <a:xfrm>
            <a:off x="6746201" y="5662002"/>
            <a:ext cx="2397799" cy="369332"/>
          </a:xfrm>
          <a:prstGeom prst="rect">
            <a:avLst/>
          </a:prstGeom>
          <a:solidFill>
            <a:srgbClr val="C40812"/>
          </a:solidFill>
        </p:spPr>
        <p:txBody>
          <a:bodyPr wrap="square">
            <a:spAutoFit/>
          </a:bodyPr>
          <a:lstStyle/>
          <a:p>
            <a:r>
              <a:rPr lang="en-US" sz="900" i="1" dirty="0" smtClean="0">
                <a:solidFill>
                  <a:srgbClr val="FFFFFF"/>
                </a:solidFill>
                <a:latin typeface="Adobe Caslon Pro"/>
                <a:cs typeface="Adobe Caslon Pro"/>
              </a:rPr>
              <a:t>Breadboard/Next Fab Studios, where I am producing the work, a “gymnasium for </a:t>
            </a:r>
            <a:r>
              <a:rPr lang="en-US" sz="900" i="1" dirty="0" smtClean="0">
                <a:solidFill>
                  <a:schemeClr val="bg1"/>
                </a:solidFill>
                <a:latin typeface="Adobe Caslon Pro"/>
                <a:cs typeface="Adobe Caslon Pro"/>
              </a:rPr>
              <a:t>innovators”</a:t>
            </a:r>
            <a:endParaRPr lang="en-US" sz="900" i="1" dirty="0">
              <a:solidFill>
                <a:schemeClr val="bg1"/>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354867" y="1430425"/>
            <a:ext cx="3143737" cy="5339925"/>
          </a:xfrm>
          <a:prstGeom prst="rect">
            <a:avLst/>
          </a:prstGeom>
        </p:spPr>
        <p:txBody>
          <a:bodyPr wrap="square">
            <a:spAutoFit/>
          </a:bodyPr>
          <a:lstStyle/>
          <a:p>
            <a:r>
              <a:rPr lang="en-US" sz="1100" dirty="0" smtClean="0"/>
              <a:t>I </a:t>
            </a:r>
            <a:r>
              <a:rPr lang="en-US" sz="1100" dirty="0"/>
              <a:t>have been working with fragrance since the early 1990s creating, to quote Jim Drobnick, “ pungent installations that delve into the social and psychological aspects of scent.”  In my earlier scent installations, such as </a:t>
            </a:r>
            <a:r>
              <a:rPr lang="en-US" sz="1100" i="1" dirty="0"/>
              <a:t>Bill </a:t>
            </a:r>
            <a:r>
              <a:rPr lang="en-US" sz="1100" dirty="0"/>
              <a:t>(1998) and </a:t>
            </a:r>
            <a:r>
              <a:rPr lang="en-US" sz="1100" i="1" dirty="0"/>
              <a:t>Self Portrait in Scent Sketch no. 1</a:t>
            </a:r>
            <a:r>
              <a:rPr lang="en-US" sz="1100" dirty="0"/>
              <a:t> (1994) there is often nothing to look at apart from the architectural space and a title.  The scent haunts the viewer, and with this earlier work, as with my present work, I am interested in non-verbal (chemical) communication, things that are difficult to articulate in words, speculative fiction and memory.   My practice is experimental and eclectic, often performative and non-object based, and references issues relating to </a:t>
            </a:r>
            <a:r>
              <a:rPr lang="en-US" sz="1100" dirty="0" smtClean="0"/>
              <a:t>gender.  It sits somewhere between sculpture and performance. </a:t>
            </a:r>
          </a:p>
          <a:p>
            <a:endParaRPr lang="en-US" sz="1100" dirty="0"/>
          </a:p>
          <a:p>
            <a:r>
              <a:rPr lang="en-US" sz="1100" dirty="0"/>
              <a:t>I have </a:t>
            </a:r>
            <a:r>
              <a:rPr lang="en-US" sz="1100" dirty="0" smtClean="0"/>
              <a:t>focused </a:t>
            </a:r>
            <a:r>
              <a:rPr lang="en-US" sz="1100" dirty="0"/>
              <a:t>on the non-visual senses. </a:t>
            </a:r>
            <a:r>
              <a:rPr lang="en-US" sz="1100" dirty="0" smtClean="0"/>
              <a:t> My </a:t>
            </a:r>
            <a:r>
              <a:rPr lang="en-US" sz="1100" dirty="0"/>
              <a:t>practice has evolved from being exclusively scent based, where there was very little visual element to the work, to experimenting with having sculptural/installation elements, performance and video.  This has been a natural process, but also necessary due the tremendous amount of time and resources required to develop the </a:t>
            </a:r>
            <a:r>
              <a:rPr lang="en-US" sz="1100" dirty="0" smtClean="0"/>
              <a:t>formulas </a:t>
            </a:r>
            <a:r>
              <a:rPr lang="en-US" sz="1100" dirty="0"/>
              <a:t>where I need </a:t>
            </a:r>
            <a:r>
              <a:rPr lang="en-US" sz="1100" dirty="0" smtClean="0"/>
              <a:t>to collaborate for the </a:t>
            </a:r>
            <a:r>
              <a:rPr lang="en-US" sz="1100" dirty="0"/>
              <a:t>chemical analysis and use specialist state of the art equipment that is difficult and expensive to access.</a:t>
            </a:r>
          </a:p>
          <a:p>
            <a:endParaRPr lang="en-US" sz="1100" dirty="0" smtClean="0"/>
          </a:p>
          <a:p>
            <a:endParaRPr lang="en-US" sz="1100" dirty="0"/>
          </a:p>
          <a:p>
            <a:r>
              <a:rPr lang="en-US" sz="1100" dirty="0" smtClean="0"/>
              <a:t> </a:t>
            </a:r>
            <a:endParaRPr lang="en-US" sz="1100" dirty="0" smtClean="0">
              <a:latin typeface="Adobe Caslon Pro"/>
              <a:cs typeface="Adobe Caslon Pro"/>
            </a:endParaRPr>
          </a:p>
        </p:txBody>
      </p:sp>
      <p:sp>
        <p:nvSpPr>
          <p:cNvPr id="9" name="TextBox 8"/>
          <p:cNvSpPr txBox="1"/>
          <p:nvPr/>
        </p:nvSpPr>
        <p:spPr>
          <a:xfrm>
            <a:off x="3498604" y="1481224"/>
            <a:ext cx="5645396"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 name="Picture 1" descr="02CU1994selfportraitinscentsketch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5600" y="1119762"/>
            <a:ext cx="3708399" cy="4769647"/>
          </a:xfrm>
          <a:prstGeom prst="rect">
            <a:avLst/>
          </a:prstGeom>
        </p:spPr>
      </p:pic>
      <p:sp>
        <p:nvSpPr>
          <p:cNvPr id="7" name="Rectangle 6"/>
          <p:cNvSpPr/>
          <p:nvPr/>
        </p:nvSpPr>
        <p:spPr>
          <a:xfrm>
            <a:off x="3498604" y="5386775"/>
            <a:ext cx="1936996" cy="507831"/>
          </a:xfrm>
          <a:prstGeom prst="rect">
            <a:avLst/>
          </a:prstGeom>
          <a:solidFill>
            <a:srgbClr val="C40812"/>
          </a:solidFill>
        </p:spPr>
        <p:txBody>
          <a:bodyPr wrap="square">
            <a:spAutoFit/>
          </a:bodyPr>
          <a:lstStyle/>
          <a:p>
            <a:r>
              <a:rPr lang="en-US" sz="900" i="1" dirty="0" smtClean="0">
                <a:solidFill>
                  <a:srgbClr val="FFFFFF"/>
                </a:solidFill>
                <a:latin typeface="Adobe Caslon Pro"/>
                <a:cs typeface="Adobe Caslon Pro"/>
              </a:rPr>
              <a:t>Self Portrait in Scent Sketch no 1 </a:t>
            </a:r>
            <a:r>
              <a:rPr lang="en-US" sz="900" dirty="0" smtClean="0">
                <a:solidFill>
                  <a:srgbClr val="FFFFFF"/>
                </a:solidFill>
                <a:latin typeface="Adobe Caslon Pro"/>
                <a:cs typeface="Adobe Caslon Pro"/>
              </a:rPr>
              <a:t>(1994 ), Centre for Contemporary Art (CCA) Glasgow. </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342399"/>
            <a:ext cx="2892386" cy="6017034"/>
          </a:xfrm>
          <a:prstGeom prst="rect">
            <a:avLst/>
          </a:prstGeom>
        </p:spPr>
        <p:txBody>
          <a:bodyPr wrap="square">
            <a:spAutoFit/>
          </a:bodyPr>
          <a:lstStyle/>
          <a:p>
            <a:endParaRPr lang="en-US" sz="1100" dirty="0" smtClean="0"/>
          </a:p>
          <a:p>
            <a:r>
              <a:rPr lang="en-US" sz="1100" dirty="0" smtClean="0"/>
              <a:t>To </a:t>
            </a:r>
            <a:r>
              <a:rPr lang="en-US" sz="1100" dirty="0"/>
              <a:t>develop my longstanding interest in </a:t>
            </a:r>
            <a:r>
              <a:rPr lang="en-US" sz="1100" dirty="0" smtClean="0"/>
              <a:t>scent and the non-visual senses, I am working at the Monell Chemical Senses Center, Philadelphia, a multidisciplinary centre with a team of experts in smell and taste.  This is a unique opportunity that would have been impossible without the Canada Council Grant award, enabling me to build a new body of work.</a:t>
            </a:r>
          </a:p>
          <a:p>
            <a:endParaRPr lang="en-GB" sz="1100" dirty="0"/>
          </a:p>
          <a:p>
            <a:r>
              <a:rPr lang="en-US" sz="1100" dirty="0" smtClean="0"/>
              <a:t>When I first began working with scent in the early 90s, information on the subject was a desert.  There was no writing on artists working this way, and very little in terms of cultural studies or science.  It was new area.  Although </a:t>
            </a:r>
            <a:r>
              <a:rPr lang="en-US" sz="1100" dirty="0"/>
              <a:t>I have moved on to experiment with performance and video, much of my early scent work is now being recognised as significant in contemporary art practice, and has been written about in various conferences, books and journals.   I have built a reputation in the area of scent in art (see </a:t>
            </a:r>
            <a:r>
              <a:rPr lang="en-US" sz="1100" dirty="0" smtClean="0"/>
              <a:t>photocopied </a:t>
            </a:r>
            <a:r>
              <a:rPr lang="en-US" sz="1100" dirty="0"/>
              <a:t>articles) </a:t>
            </a:r>
            <a:r>
              <a:rPr lang="en-US" sz="1100" dirty="0" smtClean="0"/>
              <a:t>a new area that is now being taken more seriously, with a lineage that some say goes as far back as Duchamp’s </a:t>
            </a:r>
            <a:r>
              <a:rPr lang="en-US" sz="1100" i="1" dirty="0" smtClean="0"/>
              <a:t>Belle Haine </a:t>
            </a:r>
            <a:r>
              <a:rPr lang="en-US" sz="1100" dirty="0" smtClean="0"/>
              <a:t>and Giacomo </a:t>
            </a:r>
            <a:r>
              <a:rPr lang="en-US" sz="1100" dirty="0"/>
              <a:t>Balla’s, </a:t>
            </a:r>
            <a:r>
              <a:rPr lang="en-US" sz="1100" i="1" dirty="0"/>
              <a:t>Arte degli  Odore </a:t>
            </a:r>
            <a:r>
              <a:rPr lang="en-US" sz="1100" dirty="0"/>
              <a:t>(Caro Verbeek), and others site DaVinci ( Jim Drobnick).  </a:t>
            </a:r>
          </a:p>
          <a:p>
            <a:endParaRPr lang="en-US" sz="1100" dirty="0" smtClean="0"/>
          </a:p>
          <a:p>
            <a:endParaRPr lang="en-US" sz="1100" dirty="0" smtClean="0"/>
          </a:p>
          <a:p>
            <a:r>
              <a:rPr lang="en-US" sz="1100" dirty="0"/>
              <a:t> </a:t>
            </a:r>
            <a:endParaRPr lang="en-GB" sz="1100" dirty="0"/>
          </a:p>
          <a:p>
            <a:r>
              <a:rPr lang="en-US" sz="1100" dirty="0" smtClean="0"/>
              <a:t>l</a:t>
            </a:r>
            <a:endParaRPr lang="en-GB" sz="1100" dirty="0"/>
          </a:p>
          <a:p>
            <a:endParaRPr lang="en-GB" sz="1100" dirty="0"/>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413849" y="848572"/>
            <a:ext cx="2892386" cy="5170647"/>
          </a:xfrm>
          <a:prstGeom prst="rect">
            <a:avLst/>
          </a:prstGeom>
        </p:spPr>
        <p:txBody>
          <a:bodyPr wrap="square">
            <a:spAutoFit/>
          </a:bodyPr>
          <a:lstStyle/>
          <a:p>
            <a:endParaRPr lang="en-US" sz="1100" dirty="0" smtClean="0">
              <a:cs typeface="Adobe Caslon Pro"/>
            </a:endParaRPr>
          </a:p>
          <a:p>
            <a:r>
              <a:rPr lang="en-US" sz="1100" dirty="0" smtClean="0">
                <a:cs typeface="Adobe Caslon Pro"/>
              </a:rPr>
              <a:t>Furthermore, I have been invited to speak on a panel on a new area that is being labeled as “ Olfactory Art” ( CAA, New York, 2013 ).  I am skeptical of this category, and it is for this reason that when I was invited, I decided to submit an abstract, to test my ideas around this.  I think I find the label limiting and am more interested in how the senses intermingle through the crossmodal, with a focus on scent and the non-visual senses.  This was something that I started to think about whilst based in the Crossmodal Laboratory at Oxford University, as Helen Chadwick Fellow, 2006. The conference was a good way to test some of my thinking and making, not that the two are mutually exclusive.  It was also an opportunity to learn more about what other people are researching in the area, and meet some faces that I had corresponded with, read their writing, or that had written about my work in the past.</a:t>
            </a:r>
          </a:p>
          <a:p>
            <a:endParaRPr lang="en-US" sz="1100" dirty="0">
              <a:cs typeface="Adobe Caslon Pro"/>
            </a:endParaRPr>
          </a:p>
          <a:p>
            <a:r>
              <a:rPr lang="en-US" sz="1100" dirty="0" smtClean="0">
                <a:cs typeface="Adobe Caslon Pro"/>
              </a:rPr>
              <a:t>While at the CAA panel in New York, a member of the audience who was one of the founders of the American Synesthesia Association, invited me to talk at their annual conference, as </a:t>
            </a:r>
            <a:r>
              <a:rPr lang="en-US" sz="1100" dirty="0">
                <a:cs typeface="Adobe Caslon Pro"/>
              </a:rPr>
              <a:t>she found my talk focusing on the crossmodal within my practice of interest.  </a:t>
            </a:r>
          </a:p>
          <a:p>
            <a:endParaRPr lang="en-US" sz="1100" dirty="0">
              <a:cs typeface="Adobe Caslon Pro"/>
            </a:endParaRPr>
          </a:p>
          <a:p>
            <a:endParaRPr lang="en-US" sz="1100" dirty="0" smtClean="0">
              <a:cs typeface="Adobe Caslon Pro"/>
            </a:endParaRPr>
          </a:p>
        </p:txBody>
      </p:sp>
      <p:sp>
        <p:nvSpPr>
          <p:cNvPr id="9" name="TextBox 8"/>
          <p:cNvSpPr txBox="1"/>
          <p:nvPr/>
        </p:nvSpPr>
        <p:spPr>
          <a:xfrm>
            <a:off x="6306234" y="1494903"/>
            <a:ext cx="2837765"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 name="Picture 1" descr="fingers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861" y="2499296"/>
            <a:ext cx="3060000" cy="2295000"/>
          </a:xfrm>
          <a:prstGeom prst="rect">
            <a:avLst/>
          </a:prstGeom>
        </p:spPr>
      </p:pic>
      <p:sp>
        <p:nvSpPr>
          <p:cNvPr id="7" name="Rectangle 6"/>
          <p:cNvSpPr/>
          <p:nvPr/>
        </p:nvSpPr>
        <p:spPr>
          <a:xfrm>
            <a:off x="6750400" y="4794382"/>
            <a:ext cx="2397799" cy="507831"/>
          </a:xfrm>
          <a:prstGeom prst="rect">
            <a:avLst/>
          </a:prstGeom>
          <a:solidFill>
            <a:srgbClr val="800000"/>
          </a:solidFill>
        </p:spPr>
        <p:txBody>
          <a:bodyPr wrap="square">
            <a:spAutoFit/>
          </a:bodyPr>
          <a:lstStyle/>
          <a:p>
            <a:r>
              <a:rPr lang="en-US" sz="900" i="1" dirty="0" smtClean="0">
                <a:solidFill>
                  <a:srgbClr val="FFFFFF"/>
                </a:solidFill>
                <a:latin typeface="Adobe Caslon Pro"/>
                <a:cs typeface="Adobe Caslon Pro"/>
              </a:rPr>
              <a:t>Participating in a touch/sound experiment in the Crossmodal Laboratory, University of Oxford, 2006 </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3413849" y="919692"/>
            <a:ext cx="2892386" cy="938719"/>
          </a:xfrm>
          <a:prstGeom prst="rect">
            <a:avLst/>
          </a:prstGeom>
        </p:spPr>
        <p:txBody>
          <a:bodyPr wrap="square">
            <a:spAutoFit/>
          </a:bodyPr>
          <a:lstStyle/>
          <a:p>
            <a:endParaRPr lang="en-US" sz="1100" dirty="0">
              <a:solidFill>
                <a:srgbClr val="FF0000"/>
              </a:solidFill>
              <a:latin typeface="Adobe Caslon Pro"/>
              <a:cs typeface="Adobe Caslon Pro"/>
            </a:endParaRPr>
          </a:p>
          <a:p>
            <a:endParaRPr lang="en-US" sz="1100" dirty="0">
              <a:latin typeface="Adobe Caslon Pro"/>
              <a:cs typeface="Adobe Caslon Pro"/>
            </a:endParaRPr>
          </a:p>
          <a:p>
            <a:endParaRPr lang="en-US" sz="1100" dirty="0" smtClean="0">
              <a:solidFill>
                <a:srgbClr val="FF0000"/>
              </a:solidFill>
              <a:cs typeface="Adobe Caslon Pro"/>
            </a:endParaRPr>
          </a:p>
          <a:p>
            <a:endParaRPr lang="en-US" sz="1100" dirty="0">
              <a:latin typeface="Adobe Caslon Pro"/>
              <a:cs typeface="Adobe Caslon Pro"/>
            </a:endParaRPr>
          </a:p>
          <a:p>
            <a:endParaRPr lang="en-US" sz="1100" dirty="0" smtClean="0">
              <a:latin typeface="Adobe Caslon Pro"/>
              <a:cs typeface="Adobe Caslon Pro"/>
            </a:endParaRPr>
          </a:p>
        </p:txBody>
      </p:sp>
      <p:sp>
        <p:nvSpPr>
          <p:cNvPr id="10" name="TextBox 9"/>
          <p:cNvSpPr txBox="1"/>
          <p:nvPr/>
        </p:nvSpPr>
        <p:spPr>
          <a:xfrm>
            <a:off x="369658" y="1569964"/>
            <a:ext cx="3044191" cy="3570208"/>
          </a:xfrm>
          <a:prstGeom prst="rect">
            <a:avLst/>
          </a:prstGeom>
          <a:noFill/>
        </p:spPr>
        <p:txBody>
          <a:bodyPr wrap="square" rtlCol="0">
            <a:spAutoFit/>
          </a:bodyPr>
          <a:lstStyle/>
          <a:p>
            <a:r>
              <a:rPr lang="en-US" sz="1100" dirty="0" smtClean="0">
                <a:cs typeface="Adobe Caslon Pro"/>
              </a:rPr>
              <a:t>In terms of the new category “Olfactory Art” three main interests emerge:</a:t>
            </a:r>
          </a:p>
          <a:p>
            <a:endParaRPr lang="en-US" sz="1100" dirty="0">
              <a:cs typeface="Adobe Caslon Pro"/>
            </a:endParaRPr>
          </a:p>
          <a:p>
            <a:pPr marL="228600" indent="-228600">
              <a:buAutoNum type="arabicParenR"/>
            </a:pPr>
            <a:r>
              <a:rPr lang="en-US" sz="1100" dirty="0" smtClean="0">
                <a:cs typeface="Adobe Caslon Pro"/>
              </a:rPr>
              <a:t>The perfume industry, who want to have</a:t>
            </a:r>
          </a:p>
          <a:p>
            <a:r>
              <a:rPr lang="en-US" sz="1100" dirty="0" smtClean="0">
                <a:cs typeface="Adobe Caslon Pro"/>
              </a:rPr>
              <a:t>perfumers and perfumes considered art.  ( see Chandler Burr and Koan Jeff Bayasa )</a:t>
            </a:r>
          </a:p>
          <a:p>
            <a:endParaRPr lang="en-US" sz="1100" dirty="0">
              <a:cs typeface="Adobe Caslon Pro"/>
            </a:endParaRPr>
          </a:p>
          <a:p>
            <a:r>
              <a:rPr lang="en-US" sz="1100" dirty="0" smtClean="0">
                <a:cs typeface="Adobe Caslon Pro"/>
              </a:rPr>
              <a:t>2)    Writers, curators, social anthropologists and historians interested in the non-visual senses from a post colonial perspective, with the intention of destablising</a:t>
            </a:r>
            <a:r>
              <a:rPr lang="en-US" sz="1100" dirty="0">
                <a:cs typeface="Adobe Caslon Pro"/>
              </a:rPr>
              <a:t> </a:t>
            </a:r>
            <a:r>
              <a:rPr lang="en-US" sz="1100" dirty="0" smtClean="0">
                <a:cs typeface="Adobe Caslon Pro"/>
              </a:rPr>
              <a:t>western aesthetics which they view as occularcentric</a:t>
            </a:r>
            <a:r>
              <a:rPr lang="en-US" sz="1000" dirty="0" smtClean="0">
                <a:cs typeface="Adobe Caslon Pro"/>
              </a:rPr>
              <a:t>. ( See Jim Drobnick, David Howes and the Sensory Formations series, Berg Publishers )</a:t>
            </a:r>
          </a:p>
          <a:p>
            <a:endParaRPr lang="en-US" sz="1100" dirty="0">
              <a:cs typeface="Adobe Caslon Pro"/>
            </a:endParaRPr>
          </a:p>
          <a:p>
            <a:r>
              <a:rPr lang="en-US" sz="1100" dirty="0" smtClean="0">
                <a:cs typeface="Adobe Caslon Pro"/>
              </a:rPr>
              <a:t>3) Feminist scholars interested in destablising visual dominance in art and film which they see as patriarchal </a:t>
            </a:r>
            <a:r>
              <a:rPr lang="en-US" sz="1000" dirty="0" smtClean="0">
                <a:cs typeface="Adobe Caslon Pro"/>
              </a:rPr>
              <a:t>( See the feminist journal </a:t>
            </a:r>
            <a:r>
              <a:rPr lang="en-US" sz="1000" i="1" dirty="0" smtClean="0">
                <a:cs typeface="Adobe Caslon Pro"/>
              </a:rPr>
              <a:t>Tessera</a:t>
            </a:r>
            <a:r>
              <a:rPr lang="en-US" sz="1000" dirty="0" smtClean="0">
                <a:cs typeface="Adobe Caslon Pro"/>
              </a:rPr>
              <a:t> ( </a:t>
            </a:r>
            <a:r>
              <a:rPr lang="en-US" sz="1000" i="1" dirty="0" smtClean="0">
                <a:cs typeface="Adobe Caslon Pro"/>
              </a:rPr>
              <a:t>The Senses Issue</a:t>
            </a:r>
            <a:r>
              <a:rPr lang="en-US" sz="1000" dirty="0" smtClean="0">
                <a:cs typeface="Adobe Caslon Pro"/>
              </a:rPr>
              <a:t>: Summer 2002 ), which focuses on the Senses, Constance Classen, Jennifer Fisher,  Helen Molesworth )</a:t>
            </a:r>
          </a:p>
          <a:p>
            <a:endParaRPr lang="en-US" sz="1000" dirty="0" smtClean="0">
              <a:cs typeface="Adobe Caslon Pro"/>
            </a:endParaRPr>
          </a:p>
        </p:txBody>
      </p:sp>
      <p:sp>
        <p:nvSpPr>
          <p:cNvPr id="9" name="TextBox 8"/>
          <p:cNvSpPr txBox="1"/>
          <p:nvPr/>
        </p:nvSpPr>
        <p:spPr>
          <a:xfrm>
            <a:off x="6309758" y="1094118"/>
            <a:ext cx="2837765"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 name="Picture 1" descr="belle.col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5770" y="1544750"/>
            <a:ext cx="5446418" cy="3600000"/>
          </a:xfrm>
          <a:prstGeom prst="rect">
            <a:avLst/>
          </a:prstGeom>
        </p:spPr>
      </p:pic>
      <p:sp>
        <p:nvSpPr>
          <p:cNvPr id="7" name="Rectangle 6"/>
          <p:cNvSpPr/>
          <p:nvPr/>
        </p:nvSpPr>
        <p:spPr>
          <a:xfrm>
            <a:off x="6746201" y="5144750"/>
            <a:ext cx="2397799" cy="230832"/>
          </a:xfrm>
          <a:prstGeom prst="rect">
            <a:avLst/>
          </a:prstGeom>
          <a:solidFill>
            <a:srgbClr val="C40812"/>
          </a:solidFill>
        </p:spPr>
        <p:txBody>
          <a:bodyPr wrap="square">
            <a:spAutoFit/>
          </a:bodyPr>
          <a:lstStyle/>
          <a:p>
            <a:r>
              <a:rPr lang="en-US" sz="900" i="1" dirty="0" smtClean="0">
                <a:solidFill>
                  <a:srgbClr val="FFFFFF"/>
                </a:solidFill>
                <a:latin typeface="Adobe Caslon Pro"/>
                <a:cs typeface="Adobe Caslon Pro"/>
              </a:rPr>
              <a:t>Belle Haleine, </a:t>
            </a:r>
            <a:r>
              <a:rPr lang="en-US" sz="900" dirty="0" smtClean="0">
                <a:solidFill>
                  <a:srgbClr val="FFFFFF"/>
                </a:solidFill>
                <a:latin typeface="Adobe Caslon Pro"/>
                <a:cs typeface="Adobe Caslon Pro"/>
              </a:rPr>
              <a:t>1921, Marcel Duchamp</a:t>
            </a:r>
            <a:endParaRPr lang="en-US" sz="900" i="1" dirty="0">
              <a:solidFill>
                <a:srgbClr val="FFFFFF"/>
              </a:solidFill>
              <a:latin typeface="Adobe Caslon Pro"/>
              <a:cs typeface="Adobe Caslon Pro"/>
            </a:endParaRPr>
          </a:p>
        </p:txBody>
      </p:sp>
    </p:spTree>
    <p:extLst>
      <p:ext uri="{BB962C8B-B14F-4D97-AF65-F5344CB8AC3E}">
        <p14:creationId xmlns:p14="http://schemas.microsoft.com/office/powerpoint/2010/main" val="18766007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3413849" y="919692"/>
            <a:ext cx="2892386" cy="4955204"/>
          </a:xfrm>
          <a:prstGeom prst="rect">
            <a:avLst/>
          </a:prstGeom>
        </p:spPr>
        <p:txBody>
          <a:bodyPr wrap="square">
            <a:spAutoFit/>
          </a:bodyPr>
          <a:lstStyle/>
          <a:p>
            <a:r>
              <a:rPr lang="en-US" sz="1100" b="1" dirty="0">
                <a:cs typeface="Adobe Caslon Pro"/>
              </a:rPr>
              <a:t>2006</a:t>
            </a:r>
          </a:p>
          <a:p>
            <a:pPr marL="171450" indent="-171450">
              <a:buFont typeface="Arial"/>
              <a:buChar char="•"/>
            </a:pPr>
            <a:r>
              <a:rPr lang="en-US" sz="1100" i="1" dirty="0">
                <a:cs typeface="Adobe Caslon Pro"/>
              </a:rPr>
              <a:t>The Smell Cultural Reader</a:t>
            </a:r>
            <a:r>
              <a:rPr lang="en-US" sz="1100" dirty="0">
                <a:cs typeface="Adobe Caslon Pro"/>
              </a:rPr>
              <a:t> is published, ed. Jim Drobnick, Berg Press.  An anthology from different disciplines on the much neglected sense of smell.  It includes my work</a:t>
            </a:r>
            <a:r>
              <a:rPr lang="en-US" sz="1100" dirty="0" smtClean="0">
                <a:cs typeface="Adobe Caslon Pro"/>
              </a:rPr>
              <a:t>.</a:t>
            </a:r>
          </a:p>
          <a:p>
            <a:pPr marL="171450" indent="-171450">
              <a:buFont typeface="Arial"/>
              <a:buChar char="•"/>
            </a:pPr>
            <a:endParaRPr lang="en-US" sz="1100" dirty="0">
              <a:cs typeface="Adobe Caslon Pro"/>
            </a:endParaRPr>
          </a:p>
          <a:p>
            <a:r>
              <a:rPr lang="en-US" sz="1100" b="1" dirty="0">
                <a:cs typeface="Adobe Caslon Pro"/>
              </a:rPr>
              <a:t>2005</a:t>
            </a:r>
          </a:p>
          <a:p>
            <a:pPr marL="171450" indent="-171450">
              <a:buFont typeface="Arial"/>
              <a:buChar char="•"/>
            </a:pPr>
            <a:r>
              <a:rPr lang="en-US" sz="1100" i="1" dirty="0"/>
              <a:t>Empire of the Senses: The Sensual Culture Reader , </a:t>
            </a:r>
            <a:r>
              <a:rPr lang="en-US" sz="1100" dirty="0"/>
              <a:t> is published by Berg Press.  Ed. David Howes. </a:t>
            </a:r>
          </a:p>
          <a:p>
            <a:r>
              <a:rPr lang="en-US" sz="1100" dirty="0"/>
              <a:t> </a:t>
            </a:r>
            <a:r>
              <a:rPr lang="en-US" sz="900" i="1" dirty="0"/>
              <a:t>” Its aim is to enhance our understanding of the role of the senses in history and across cultures by overturning the hegemony of vision in contemporary theory and demonstrating that all senses play a role in mediating cultural experience. It asks provocative questions that most of us take for granted. Are there, for example, only five senses, or is this assumption a Western construct?</a:t>
            </a:r>
            <a:r>
              <a:rPr lang="en-US" sz="900" i="1" dirty="0" smtClean="0"/>
              <a:t>”</a:t>
            </a:r>
          </a:p>
          <a:p>
            <a:endParaRPr lang="en-US" sz="900" i="1" dirty="0"/>
          </a:p>
          <a:p>
            <a:r>
              <a:rPr lang="en-US" sz="1100" b="1" dirty="0">
                <a:cs typeface="Adobe Caslon Pro"/>
              </a:rPr>
              <a:t>2004</a:t>
            </a:r>
          </a:p>
          <a:p>
            <a:pPr marL="171450" indent="-171450">
              <a:buFont typeface="Arial"/>
              <a:buChar char="•"/>
            </a:pPr>
            <a:r>
              <a:rPr lang="en-US" sz="1100" dirty="0">
                <a:cs typeface="Adobe Caslon Pro"/>
              </a:rPr>
              <a:t>R</a:t>
            </a:r>
            <a:r>
              <a:rPr lang="en-US" sz="1100" dirty="0"/>
              <a:t>ichard Axel and Linda B. Buck  receive the Nobel Prize in Physiology or Medicine for their discoveries of "odorant receptors and the organization of the olfactory system”.  Unlike other sensory systems, we still have very little understanding of how the sense of smell works and their discovery is a crucial  first step towards decoding this.</a:t>
            </a:r>
          </a:p>
          <a:p>
            <a:r>
              <a:rPr lang="en-US" sz="1100" dirty="0"/>
              <a:t>           </a:t>
            </a:r>
            <a:endParaRPr lang="en-US" sz="1100" dirty="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dirty="0" smtClean="0">
                <a:solidFill>
                  <a:srgbClr val="FFFFFF"/>
                </a:solidFill>
                <a:latin typeface="Adobe Caslon Pro"/>
                <a:cs typeface="Adobe Caslon Pro"/>
              </a:rPr>
              <a:t>Diagram from Nobel Prize website explaining Axel and Buck’s research on olfaction, 2004.</a:t>
            </a:r>
            <a:endParaRPr lang="en-US" sz="900" dirty="0">
              <a:solidFill>
                <a:srgbClr val="FFFFFF"/>
              </a:solidFill>
              <a:latin typeface="Adobe Caslon Pro"/>
              <a:cs typeface="Adobe Caslon Pro"/>
            </a:endParaRPr>
          </a:p>
        </p:txBody>
      </p:sp>
      <p:sp>
        <p:nvSpPr>
          <p:cNvPr id="10" name="TextBox 9"/>
          <p:cNvSpPr txBox="1"/>
          <p:nvPr/>
        </p:nvSpPr>
        <p:spPr>
          <a:xfrm>
            <a:off x="369658" y="1375680"/>
            <a:ext cx="3044191" cy="5293758"/>
          </a:xfrm>
          <a:prstGeom prst="rect">
            <a:avLst/>
          </a:prstGeom>
          <a:noFill/>
        </p:spPr>
        <p:txBody>
          <a:bodyPr wrap="square" rtlCol="0">
            <a:spAutoFit/>
          </a:bodyPr>
          <a:lstStyle/>
          <a:p>
            <a:endParaRPr lang="en-US" sz="1000" dirty="0" smtClean="0">
              <a:cs typeface="Adobe Caslon Pro"/>
            </a:endParaRPr>
          </a:p>
          <a:p>
            <a:r>
              <a:rPr lang="en-US" sz="1100" dirty="0" smtClean="0">
                <a:cs typeface="Adobe Caslon Pro"/>
              </a:rPr>
              <a:t>Key Context </a:t>
            </a:r>
            <a:r>
              <a:rPr lang="en-US" sz="1100" dirty="0">
                <a:cs typeface="Adobe Caslon Pro"/>
              </a:rPr>
              <a:t>changes since the early 90s: </a:t>
            </a:r>
            <a:endParaRPr lang="en-US" sz="1100" dirty="0" smtClean="0">
              <a:cs typeface="Adobe Caslon Pro"/>
            </a:endParaRPr>
          </a:p>
          <a:p>
            <a:endParaRPr lang="en-US" sz="1100" dirty="0">
              <a:cs typeface="Adobe Caslon Pro"/>
            </a:endParaRPr>
          </a:p>
          <a:p>
            <a:r>
              <a:rPr lang="en-US" sz="1100" b="1" dirty="0">
                <a:cs typeface="Adobe Caslon Pro"/>
              </a:rPr>
              <a:t>2013</a:t>
            </a:r>
          </a:p>
          <a:p>
            <a:pPr marL="171450" indent="-171450">
              <a:buFont typeface="Arial"/>
              <a:buChar char="•"/>
            </a:pPr>
            <a:r>
              <a:rPr lang="en-US" sz="1100" dirty="0">
                <a:cs typeface="Adobe Caslon Pro"/>
              </a:rPr>
              <a:t>College Art Association Annual Conference (CAA) , New York New York, included an Olfactory Art Panel in the four day international conference.  I was one of two artists invited to present a paper, alongside a curator, and art historian of the senses and an architect</a:t>
            </a:r>
            <a:r>
              <a:rPr lang="en-US" sz="1100" dirty="0" smtClean="0">
                <a:cs typeface="Adobe Caslon Pro"/>
              </a:rPr>
              <a:t>.</a:t>
            </a:r>
          </a:p>
          <a:p>
            <a:pPr marL="171450" indent="-171450">
              <a:buFont typeface="Arial"/>
              <a:buChar char="•"/>
            </a:pPr>
            <a:endParaRPr lang="en-US" sz="1100" b="1" dirty="0">
              <a:cs typeface="Adobe Caslon Pro"/>
            </a:endParaRPr>
          </a:p>
          <a:p>
            <a:r>
              <a:rPr lang="en-US" sz="1100" b="1" dirty="0">
                <a:cs typeface="Adobe Caslon Pro"/>
              </a:rPr>
              <a:t>2012</a:t>
            </a:r>
          </a:p>
          <a:p>
            <a:pPr marL="171450" indent="-171450">
              <a:buFont typeface="Arial"/>
              <a:buChar char="•"/>
            </a:pPr>
            <a:r>
              <a:rPr lang="en-US" sz="1100" dirty="0">
                <a:cs typeface="Adobe Caslon Pro"/>
              </a:rPr>
              <a:t>Museum of Art and Design ( MAAD ),  New York appoints a Curator Of Olfactory Art, Chandler Burr.  </a:t>
            </a:r>
          </a:p>
          <a:p>
            <a:pPr marL="171450" indent="-171450">
              <a:buFont typeface="Arial"/>
              <a:buChar char="•"/>
            </a:pPr>
            <a:r>
              <a:rPr lang="en-US" sz="1100" dirty="0">
                <a:cs typeface="Adobe Caslon Pro"/>
              </a:rPr>
              <a:t>A new Institute for Art and Olfaction opens  in Los Angeles.</a:t>
            </a:r>
          </a:p>
          <a:p>
            <a:pPr marL="171450" lvl="0" indent="-171450">
              <a:buFont typeface="Arial"/>
              <a:buChar char="•"/>
            </a:pPr>
            <a:r>
              <a:rPr lang="en-GB" sz="1100" i="1" dirty="0"/>
              <a:t>Museo de los Aromas, </a:t>
            </a:r>
            <a:r>
              <a:rPr lang="es-ES_tradnl" sz="1100" dirty="0"/>
              <a:t>Santa Cruz de la Salceda, </a:t>
            </a:r>
            <a:r>
              <a:rPr lang="en-GB" sz="1100" dirty="0"/>
              <a:t>Burgos, Spain opens in </a:t>
            </a:r>
            <a:r>
              <a:rPr lang="en-GB" sz="1100" dirty="0" smtClean="0"/>
              <a:t>2012</a:t>
            </a:r>
          </a:p>
          <a:p>
            <a:pPr marL="171450" lvl="0" indent="-171450">
              <a:buFont typeface="Arial"/>
              <a:buChar char="•"/>
            </a:pPr>
            <a:endParaRPr lang="en-GB" sz="1100" dirty="0"/>
          </a:p>
          <a:p>
            <a:r>
              <a:rPr lang="en-US" sz="1100" b="1" dirty="0">
                <a:cs typeface="Adobe Caslon Pro"/>
              </a:rPr>
              <a:t>2008</a:t>
            </a:r>
          </a:p>
          <a:p>
            <a:pPr marL="171450" indent="-171450">
              <a:buFont typeface="Arial"/>
              <a:buChar char="•"/>
            </a:pPr>
            <a:r>
              <a:rPr lang="en-US" sz="1100" dirty="0">
                <a:cs typeface="Adobe Caslon Pro"/>
              </a:rPr>
              <a:t>Critic, curator and writer Jim Drobnick,   curates </a:t>
            </a:r>
            <a:r>
              <a:rPr lang="en-US" sz="1100" i="1" dirty="0">
                <a:cs typeface="Adobe Caslon Pro"/>
              </a:rPr>
              <a:t>Odour Limits, </a:t>
            </a:r>
            <a:r>
              <a:rPr lang="en-US" sz="1100" dirty="0">
                <a:cs typeface="Adobe Caslon Pro"/>
              </a:rPr>
              <a:t>an exhibition of artists using scent, which I am included in.</a:t>
            </a:r>
          </a:p>
          <a:p>
            <a:pPr marL="171450" indent="-171450">
              <a:buFont typeface="Arial"/>
              <a:buChar char="•"/>
            </a:pPr>
            <a:r>
              <a:rPr lang="en-US" sz="1100" dirty="0">
                <a:cs typeface="Adobe Caslon Pro"/>
              </a:rPr>
              <a:t>Robert Blackson curates </a:t>
            </a:r>
            <a:r>
              <a:rPr lang="en-US" sz="1100" i="1" dirty="0">
                <a:cs typeface="Adobe Caslon Pro"/>
              </a:rPr>
              <a:t>If ever there was, </a:t>
            </a:r>
            <a:r>
              <a:rPr lang="en-US" sz="1100" dirty="0">
                <a:cs typeface="Adobe Caslon Pro"/>
              </a:rPr>
              <a:t>an exhibition of impossible scents from artists and perfumers.</a:t>
            </a:r>
          </a:p>
          <a:p>
            <a:endParaRPr lang="en-US" sz="2000" b="1" dirty="0">
              <a:cs typeface="Adobe Caslon Pro"/>
            </a:endParaRPr>
          </a:p>
          <a:p>
            <a:endParaRPr lang="en-US" sz="1100" dirty="0"/>
          </a:p>
        </p:txBody>
      </p:sp>
      <p:sp>
        <p:nvSpPr>
          <p:cNvPr id="9" name="TextBox 8"/>
          <p:cNvSpPr txBox="1"/>
          <p:nvPr/>
        </p:nvSpPr>
        <p:spPr>
          <a:xfrm>
            <a:off x="6306235" y="1375680"/>
            <a:ext cx="2837765" cy="374399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3" name="Picture 2" descr="odorant_high_e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915" y="2124827"/>
            <a:ext cx="2972085" cy="3023999"/>
          </a:xfrm>
          <a:prstGeom prst="rect">
            <a:avLst/>
          </a:prstGeom>
        </p:spPr>
      </p:pic>
    </p:spTree>
    <p:extLst>
      <p:ext uri="{BB962C8B-B14F-4D97-AF65-F5344CB8AC3E}">
        <p14:creationId xmlns:p14="http://schemas.microsoft.com/office/powerpoint/2010/main" val="25102156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a:solidFill>
            <a:srgbClr val="C40812"/>
          </a:solidFill>
        </p:spPr>
      </p:pic>
      <p:sp>
        <p:nvSpPr>
          <p:cNvPr id="5" name="Rectangle 4"/>
          <p:cNvSpPr/>
          <p:nvPr/>
        </p:nvSpPr>
        <p:spPr>
          <a:xfrm>
            <a:off x="439533" y="1400882"/>
            <a:ext cx="2892386" cy="5001370"/>
          </a:xfrm>
          <a:prstGeom prst="rect">
            <a:avLst/>
          </a:prstGeom>
        </p:spPr>
        <p:txBody>
          <a:bodyPr wrap="square">
            <a:spAutoFit/>
          </a:bodyPr>
          <a:lstStyle/>
          <a:p>
            <a:r>
              <a:rPr lang="en-GB" sz="1100" dirty="0" smtClean="0"/>
              <a:t>Between 2012 </a:t>
            </a:r>
            <a:r>
              <a:rPr lang="en-US" sz="1100" dirty="0" smtClean="0"/>
              <a:t>–</a:t>
            </a:r>
            <a:r>
              <a:rPr lang="en-GB" sz="1100" dirty="0" smtClean="0"/>
              <a:t> 2014, I am based at the Monell Centre as artist in residence for an intense research </a:t>
            </a:r>
            <a:r>
              <a:rPr lang="en-GB" sz="1100" dirty="0"/>
              <a:t>and </a:t>
            </a:r>
            <a:r>
              <a:rPr lang="en-GB" sz="1100" dirty="0" smtClean="0"/>
              <a:t>development period, to be inspired by the </a:t>
            </a:r>
            <a:r>
              <a:rPr lang="en-GB" sz="1100" dirty="0"/>
              <a:t>scientific investigation at </a:t>
            </a:r>
            <a:r>
              <a:rPr lang="en-GB" sz="1100" dirty="0" smtClean="0"/>
              <a:t>Monell.  </a:t>
            </a:r>
            <a:r>
              <a:rPr lang="en-GB" sz="1100" dirty="0"/>
              <a:t>This </a:t>
            </a:r>
            <a:r>
              <a:rPr lang="en-GB" sz="1100" dirty="0" smtClean="0"/>
              <a:t>work was and is being developed </a:t>
            </a:r>
            <a:r>
              <a:rPr lang="en-GB" sz="1100" dirty="0"/>
              <a:t>alongside a new scent self </a:t>
            </a:r>
            <a:r>
              <a:rPr lang="en-GB" sz="1100" dirty="0" smtClean="0"/>
              <a:t>portrait, building on my past work through </a:t>
            </a:r>
            <a:r>
              <a:rPr lang="en-GB" sz="1100" dirty="0"/>
              <a:t>using their analytical equipment and expertise.  They are one of the only places in the world analysing human body odour</a:t>
            </a:r>
            <a:r>
              <a:rPr lang="en-GB" sz="1100" dirty="0" smtClean="0"/>
              <a:t>.  Furthermore, they are the first and oldest research centre for the study of the chemical senses, a rapidly growing field of enquiry. </a:t>
            </a:r>
          </a:p>
          <a:p>
            <a:endParaRPr lang="en-GB" sz="1100" dirty="0"/>
          </a:p>
          <a:p>
            <a:r>
              <a:rPr lang="en-GB" sz="1100" dirty="0" smtClean="0"/>
              <a:t>My methodology consists of:</a:t>
            </a:r>
          </a:p>
          <a:p>
            <a:endParaRPr lang="en-GB" sz="1100" dirty="0"/>
          </a:p>
          <a:p>
            <a:pPr marL="228600" indent="-228600">
              <a:buAutoNum type="arabicParenR"/>
            </a:pPr>
            <a:r>
              <a:rPr lang="en-GB" sz="1100" dirty="0" smtClean="0"/>
              <a:t>Observing the observers.  I interviewed scientists in different labs to find out more about their research, and also work out which labs would be more appropriate or of interest for me to work with and vice versa.  This also allowed me to learn more about their very specialised methods, which could potentially be useful for me  in the studio.</a:t>
            </a:r>
          </a:p>
          <a:p>
            <a:pPr marL="228600" indent="-228600">
              <a:buAutoNum type="arabicParenR"/>
            </a:pPr>
            <a:endParaRPr lang="en-GB" sz="1100" dirty="0"/>
          </a:p>
          <a:p>
            <a:pPr marL="228600" indent="-228600">
              <a:buAutoNum type="arabicParenR"/>
            </a:pPr>
            <a:r>
              <a:rPr lang="en-GB" sz="1100" dirty="0" smtClean="0"/>
              <a:t>I  participated in many of their experiments, in order to better understand</a:t>
            </a:r>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391405"/>
            <a:ext cx="2892386" cy="4832093"/>
          </a:xfrm>
          <a:prstGeom prst="rect">
            <a:avLst/>
          </a:prstGeom>
        </p:spPr>
        <p:txBody>
          <a:bodyPr wrap="square">
            <a:spAutoFit/>
          </a:bodyPr>
          <a:lstStyle/>
          <a:p>
            <a:r>
              <a:rPr lang="en-GB" sz="1100" dirty="0" smtClean="0"/>
              <a:t>their methods, and the </a:t>
            </a:r>
            <a:r>
              <a:rPr lang="en-GB" sz="1100" dirty="0"/>
              <a:t>experiments themselves from both their point of view, but </a:t>
            </a:r>
            <a:r>
              <a:rPr lang="en-GB" sz="1100" dirty="0" smtClean="0"/>
              <a:t>also from the point of view of the </a:t>
            </a:r>
            <a:r>
              <a:rPr lang="en-GB" sz="1100" dirty="0"/>
              <a:t>volunteers. </a:t>
            </a:r>
            <a:r>
              <a:rPr lang="en-GB" sz="1100" dirty="0" smtClean="0"/>
              <a:t> </a:t>
            </a:r>
            <a:r>
              <a:rPr lang="en-GB" sz="1100" dirty="0"/>
              <a:t>From this initial “ recce “ , I decided that </a:t>
            </a:r>
            <a:r>
              <a:rPr lang="en-GB" sz="1100" dirty="0" smtClean="0"/>
              <a:t>Pamela </a:t>
            </a:r>
            <a:r>
              <a:rPr lang="en-GB" sz="1100" dirty="0"/>
              <a:t>Dalton’s lab, focused on the  cognitive psychology behind smell, </a:t>
            </a:r>
            <a:r>
              <a:rPr lang="en-GB" sz="1100" dirty="0" smtClean="0"/>
              <a:t>would </a:t>
            </a:r>
            <a:r>
              <a:rPr lang="en-GB" sz="1100" dirty="0"/>
              <a:t>be  </a:t>
            </a:r>
          </a:p>
          <a:p>
            <a:r>
              <a:rPr lang="en-GB" sz="1100" dirty="0" smtClean="0"/>
              <a:t>a </a:t>
            </a:r>
            <a:r>
              <a:rPr lang="en-GB" sz="1100" dirty="0"/>
              <a:t>good match. </a:t>
            </a:r>
            <a:r>
              <a:rPr lang="en-GB" sz="1100" dirty="0" smtClean="0"/>
              <a:t>Her interest in the emotion elicitation capabilities of odours is useful for me as an artist, and I felt like we looked at things in a similar way, although from different disciplines and with different outcomes.</a:t>
            </a:r>
          </a:p>
          <a:p>
            <a:endParaRPr lang="en-GB" sz="1100" dirty="0"/>
          </a:p>
          <a:p>
            <a:r>
              <a:rPr lang="en-GB" sz="1100" dirty="0" smtClean="0"/>
              <a:t>The </a:t>
            </a:r>
            <a:r>
              <a:rPr lang="en-GB" sz="1100" dirty="0"/>
              <a:t>second lab that I decided would be useful to be based in was that of  George Preti’s lab, a world expert on human body </a:t>
            </a:r>
            <a:r>
              <a:rPr lang="en-GB" sz="1100" dirty="0" smtClean="0"/>
              <a:t>odour where </a:t>
            </a:r>
            <a:r>
              <a:rPr lang="en-GB" sz="1100" dirty="0"/>
              <a:t>the focus is on the chemistry of odorants</a:t>
            </a:r>
            <a:r>
              <a:rPr lang="en-GB" sz="1100" dirty="0" smtClean="0"/>
              <a:t>.  Preti has looked at a plethora of areas in relation to the molecules that compose our body odour, from odour printing, pheromones, to non-invasive diagnostic possibilities of diseases such as ovarian cancer and Fish Odour Syndrome.</a:t>
            </a:r>
            <a:endParaRPr lang="en-GB" sz="1100" dirty="0"/>
          </a:p>
          <a:p>
            <a:endParaRPr lang="en-GB" sz="1100" dirty="0"/>
          </a:p>
          <a:p>
            <a:r>
              <a:rPr lang="en-GB" sz="1100" dirty="0" smtClean="0"/>
              <a:t>The unique structure of Monell, where leading scientists from different disciplines are in one building, focused on one common area: smell and taste, means that their research is shared as questions often cannot be answered in one discipline.  Consequently, if there is something</a:t>
            </a:r>
            <a:endParaRPr lang="en-US" sz="1100" dirty="0">
              <a:latin typeface="Adobe Caslon Pro"/>
              <a:cs typeface="Adobe Caslon Pro"/>
            </a:endParaRPr>
          </a:p>
        </p:txBody>
      </p:sp>
      <p:sp>
        <p:nvSpPr>
          <p:cNvPr id="7" name="Rectangle 6"/>
          <p:cNvSpPr/>
          <p:nvPr/>
        </p:nvSpPr>
        <p:spPr>
          <a:xfrm>
            <a:off x="6464559" y="5183762"/>
            <a:ext cx="2397799" cy="507831"/>
          </a:xfrm>
          <a:prstGeom prst="rect">
            <a:avLst/>
          </a:prstGeom>
          <a:solidFill>
            <a:srgbClr val="800000"/>
          </a:solidFill>
        </p:spPr>
        <p:txBody>
          <a:bodyPr wrap="square">
            <a:spAutoFit/>
          </a:bodyPr>
          <a:lstStyle/>
          <a:p>
            <a:r>
              <a:rPr lang="en-US" sz="900" i="1" dirty="0" smtClean="0">
                <a:solidFill>
                  <a:srgbClr val="FFFFFF"/>
                </a:solidFill>
                <a:latin typeface="Adobe Caslon Pro"/>
                <a:cs typeface="Adobe Caslon Pro"/>
              </a:rPr>
              <a:t>In the Preti lab, spending and intense 40 minutes smelling and recording a human sample to try and break down its molecular structure.</a:t>
            </a:r>
            <a:endParaRPr lang="en-US" sz="900" i="1" dirty="0">
              <a:solidFill>
                <a:srgbClr val="FFFFFF"/>
              </a:solidFill>
              <a:latin typeface="Adobe Caslon Pro"/>
              <a:cs typeface="Adobe Caslon Pro"/>
            </a:endParaRPr>
          </a:p>
        </p:txBody>
      </p:sp>
      <p:sp>
        <p:nvSpPr>
          <p:cNvPr id="9" name="TextBox 8"/>
          <p:cNvSpPr txBox="1"/>
          <p:nvPr/>
        </p:nvSpPr>
        <p:spPr>
          <a:xfrm>
            <a:off x="6306235" y="1375680"/>
            <a:ext cx="2837765" cy="374399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 name="Picture 1" descr="sniff adjust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032" y="2986903"/>
            <a:ext cx="2928000" cy="21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68258"/>
            <a:ext cx="2892386" cy="4154984"/>
          </a:xfrm>
          <a:prstGeom prst="rect">
            <a:avLst/>
          </a:prstGeom>
        </p:spPr>
        <p:txBody>
          <a:bodyPr wrap="square">
            <a:spAutoFit/>
          </a:bodyPr>
          <a:lstStyle/>
          <a:p>
            <a:r>
              <a:rPr lang="en-GB" sz="1100" dirty="0"/>
              <a:t>that Pam or George’s lab cannot help me with, they can often point me to another lab in the building for an answer.</a:t>
            </a:r>
          </a:p>
          <a:p>
            <a:endParaRPr lang="en-GB" sz="1100" dirty="0"/>
          </a:p>
          <a:p>
            <a:r>
              <a:rPr lang="en-GB" sz="1100" dirty="0"/>
              <a:t>The ongoing conversation and contact has been invaluable, and also mutually beneficial.  For example, having the time to observe and participate what they do in the labs has meant that I have been able to offer some suggestions or ideas.  So, in one instance, I am developing a</a:t>
            </a:r>
            <a:endParaRPr lang="en-US" sz="1100" dirty="0">
              <a:latin typeface="Adobe Caslon Pro"/>
              <a:cs typeface="Adobe Caslon Pro"/>
            </a:endParaRPr>
          </a:p>
          <a:p>
            <a:r>
              <a:rPr lang="en-GB" sz="1100" dirty="0" smtClean="0"/>
              <a:t>new </a:t>
            </a:r>
            <a:r>
              <a:rPr lang="en-GB" sz="1100" dirty="0"/>
              <a:t>work for a lift as part of the exhibition at Esther Klein, while at the same time, from conversations about this, Pamela will be conducting an experiment in a lift, a</a:t>
            </a:r>
            <a:r>
              <a:rPr lang="en-US" sz="1100" dirty="0"/>
              <a:t>nd</a:t>
            </a:r>
            <a:r>
              <a:rPr lang="en-GB" sz="1100" dirty="0"/>
              <a:t> I will be helping.  This experiment is basically the result of a </a:t>
            </a:r>
            <a:r>
              <a:rPr lang="en-GB" sz="1100" dirty="0" smtClean="0"/>
              <a:t>conversations </a:t>
            </a:r>
            <a:r>
              <a:rPr lang="en-GB" sz="1100" dirty="0"/>
              <a:t>I had with her, asking </a:t>
            </a:r>
            <a:r>
              <a:rPr lang="en-GB" sz="1100" dirty="0" smtClean="0"/>
              <a:t>if they always use the lab for dispersing smells, which seemed artificial to me.  I mentioned the lift as the subjects use it to get to the lab, and it seemed a </a:t>
            </a:r>
            <a:r>
              <a:rPr lang="en-GB" sz="1100" dirty="0"/>
              <a:t>logical and more natural place to experiment with </a:t>
            </a:r>
            <a:r>
              <a:rPr lang="en-GB" sz="1100" dirty="0" smtClean="0"/>
              <a:t>odours, with the subject being unaware.  Our ongoing conversations will continue beyond the scope of my time at Monell, and have been invaluable.</a:t>
            </a:r>
          </a:p>
        </p:txBody>
      </p:sp>
      <p:sp>
        <p:nvSpPr>
          <p:cNvPr id="6" name="Rectangle 5"/>
          <p:cNvSpPr/>
          <p:nvPr/>
        </p:nvSpPr>
        <p:spPr>
          <a:xfrm>
            <a:off x="3583269"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Getting my sweat sampled for analysis at Monell.</a:t>
            </a:r>
            <a:endParaRPr lang="en-US" sz="900" i="1" dirty="0">
              <a:solidFill>
                <a:srgbClr val="FFFFFF"/>
              </a:solidFill>
              <a:latin typeface="Adobe Caslon Pro"/>
              <a:cs typeface="Adobe Caslon Pro"/>
            </a:endParaRPr>
          </a:p>
        </p:txBody>
      </p:sp>
      <p:sp>
        <p:nvSpPr>
          <p:cNvPr id="8" name="TextBox 7"/>
          <p:cNvSpPr txBox="1"/>
          <p:nvPr/>
        </p:nvSpPr>
        <p:spPr>
          <a:xfrm>
            <a:off x="6306235" y="1556183"/>
            <a:ext cx="2837765" cy="374399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3" name="Picture 2" descr="DSC021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3793" y="1452447"/>
            <a:ext cx="5039996" cy="37799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94600"/>
            <a:ext cx="2892386" cy="3647152"/>
          </a:xfrm>
          <a:prstGeom prst="rect">
            <a:avLst/>
          </a:prstGeom>
        </p:spPr>
        <p:txBody>
          <a:bodyPr wrap="square">
            <a:spAutoFit/>
          </a:bodyPr>
          <a:lstStyle/>
          <a:p>
            <a:pPr marL="228600" indent="-228600">
              <a:buAutoNum type="arabicParenR" startAt="3"/>
            </a:pPr>
            <a:r>
              <a:rPr lang="en-GB" sz="1100" dirty="0" smtClean="0"/>
              <a:t>Literally </a:t>
            </a:r>
            <a:r>
              <a:rPr lang="en-GB" sz="1100" dirty="0"/>
              <a:t>across the street from </a:t>
            </a:r>
            <a:r>
              <a:rPr lang="en-GB" sz="1100" dirty="0" smtClean="0"/>
              <a:t>Monell, I am working with  NextFab/Breadboard Studios to design and build new scent dispersal systems for installations.   The studios </a:t>
            </a:r>
            <a:r>
              <a:rPr lang="en-US" sz="1100" dirty="0"/>
              <a:t>a hybrid program at the University City Science Center that facilitates cross-disciplinary art exhibits with a focus on the creative application of new generation  fabrication </a:t>
            </a:r>
            <a:r>
              <a:rPr lang="en-US" sz="1100" dirty="0" smtClean="0"/>
              <a:t>technology</a:t>
            </a:r>
            <a:r>
              <a:rPr lang="en-GB" sz="1100" dirty="0" smtClean="0"/>
              <a:t>.  They are dubbed as a “ gymnasium for innovators”. </a:t>
            </a:r>
          </a:p>
          <a:p>
            <a:pPr marL="228600" indent="-228600">
              <a:buAutoNum type="arabicParenR" startAt="3"/>
            </a:pPr>
            <a:endParaRPr lang="en-GB" sz="1100" dirty="0"/>
          </a:p>
          <a:p>
            <a:pPr marL="228600" indent="-228600">
              <a:buAutoNum type="arabicParenR" startAt="3"/>
            </a:pPr>
            <a:r>
              <a:rPr lang="en-GB" sz="1100" dirty="0" smtClean="0"/>
              <a:t>Finally, much of my method revolves around “ following my nose” and intuition.  So, for example, a conversation in the lab might lead to me making an appointment with a contact in the fragrance industry, or in trying to obtain a rare molecule for a new work, attempting to make a sculpture that induces hunger.  Th</a:t>
            </a:r>
            <a:r>
              <a:rPr lang="en-US" sz="1100" dirty="0" smtClean="0"/>
              <a:t>is</a:t>
            </a:r>
            <a:r>
              <a:rPr lang="en-GB" sz="1100" dirty="0" smtClean="0"/>
              <a:t> is always exciting as there are always surprises.</a:t>
            </a:r>
            <a:endParaRPr lang="en-GB" sz="1100" dirty="0">
              <a:latin typeface="Adobe Caslon Pro"/>
              <a:cs typeface="Adobe Caslon Pro"/>
            </a:endParaRPr>
          </a:p>
          <a:p>
            <a:pPr marL="228600" indent="-228600">
              <a:buAutoNum type="arabicParenR" startAt="3"/>
            </a:pPr>
            <a:endParaRPr lang="en-US" sz="1100" dirty="0">
              <a:latin typeface="Adobe Caslon Pro"/>
              <a:cs typeface="Adobe Caslon Pro"/>
            </a:endParaRPr>
          </a:p>
        </p:txBody>
      </p:sp>
      <p:sp>
        <p:nvSpPr>
          <p:cNvPr id="6" name="Rectangle 5"/>
          <p:cNvSpPr/>
          <p:nvPr/>
        </p:nvSpPr>
        <p:spPr>
          <a:xfrm>
            <a:off x="3583269" y="5197417"/>
            <a:ext cx="2397799" cy="646331"/>
          </a:xfrm>
          <a:prstGeom prst="rect">
            <a:avLst/>
          </a:prstGeom>
          <a:solidFill>
            <a:srgbClr val="800000"/>
          </a:solidFill>
        </p:spPr>
        <p:txBody>
          <a:bodyPr wrap="square">
            <a:spAutoFit/>
          </a:bodyPr>
          <a:lstStyle/>
          <a:p>
            <a:r>
              <a:rPr lang="en-US" sz="900" i="1" dirty="0" smtClean="0">
                <a:solidFill>
                  <a:srgbClr val="FFFFFF"/>
                </a:solidFill>
                <a:latin typeface="Adobe Caslon Pro"/>
                <a:cs typeface="Adobe Caslon Pro"/>
              </a:rPr>
              <a:t>In the Preti lab, participating in an experiment looking for chemicals that might co-relate ear wax and strength of body odour with fertility levels and ovarian cancer.</a:t>
            </a:r>
          </a:p>
        </p:txBody>
      </p:sp>
      <p:pic>
        <p:nvPicPr>
          <p:cNvPr id="2" name="Picture 1" descr="DSC0216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269" y="1839634"/>
            <a:ext cx="4560000" cy="3420000"/>
          </a:xfrm>
          <a:prstGeom prst="rect">
            <a:avLst/>
          </a:prstGeom>
        </p:spPr>
      </p:pic>
    </p:spTree>
    <p:extLst>
      <p:ext uri="{BB962C8B-B14F-4D97-AF65-F5344CB8AC3E}">
        <p14:creationId xmlns:p14="http://schemas.microsoft.com/office/powerpoint/2010/main" val="22598880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524083"/>
            <a:ext cx="2892386" cy="4662815"/>
          </a:xfrm>
          <a:prstGeom prst="rect">
            <a:avLst/>
          </a:prstGeom>
        </p:spPr>
        <p:txBody>
          <a:bodyPr wrap="square">
            <a:spAutoFit/>
          </a:bodyPr>
          <a:lstStyle/>
          <a:p>
            <a:pPr marL="171450" indent="-171450">
              <a:buFont typeface="Arial"/>
              <a:buChar char="•"/>
            </a:pPr>
            <a:r>
              <a:rPr lang="en-US" sz="1100" dirty="0" smtClean="0"/>
              <a:t>Solo </a:t>
            </a:r>
            <a:r>
              <a:rPr lang="en-US" sz="1100" dirty="0"/>
              <a:t>exhibition of new work created in the lab in Philadelphia at EKG  Gallery, Philadelphia</a:t>
            </a:r>
            <a:r>
              <a:rPr lang="en-GB" sz="1100" dirty="0"/>
              <a:t>, </a:t>
            </a:r>
            <a:r>
              <a:rPr lang="en-US" sz="1100" dirty="0" smtClean="0"/>
              <a:t>November 8 2013 </a:t>
            </a:r>
            <a:r>
              <a:rPr lang="en-US" sz="1100" dirty="0"/>
              <a:t>– J</a:t>
            </a:r>
            <a:r>
              <a:rPr lang="en-US" sz="1100" dirty="0" smtClean="0"/>
              <a:t>anuary 26 2014</a:t>
            </a:r>
            <a:endParaRPr lang="en-US" sz="1100" i="1" dirty="0"/>
          </a:p>
          <a:p>
            <a:pPr marL="171450" indent="-171450">
              <a:buFont typeface="Arial"/>
              <a:buChar char="•"/>
            </a:pPr>
            <a:r>
              <a:rPr lang="en-US" sz="1100" i="1" dirty="0"/>
              <a:t>Poison Ladies, </a:t>
            </a:r>
            <a:r>
              <a:rPr lang="en-US" sz="1100" dirty="0"/>
              <a:t> new performance/intervention for event at </a:t>
            </a:r>
            <a:r>
              <a:rPr lang="en-US" sz="1100" i="1" dirty="0"/>
              <a:t>Nite Flights</a:t>
            </a:r>
            <a:r>
              <a:rPr lang="en-US" sz="1100" dirty="0"/>
              <a:t>,  The Old Hairdressers Gallery, Glasgow ( February 6, 2013 )</a:t>
            </a:r>
            <a:r>
              <a:rPr lang="en-US" sz="1100" dirty="0" smtClean="0"/>
              <a:t>.</a:t>
            </a:r>
            <a:endParaRPr lang="en-GB" sz="1100" dirty="0"/>
          </a:p>
          <a:p>
            <a:pPr marL="171450" indent="-171450">
              <a:buFont typeface="Arial"/>
              <a:buChar char="•"/>
            </a:pPr>
            <a:r>
              <a:rPr lang="en-US" sz="1100" dirty="0"/>
              <a:t> </a:t>
            </a:r>
            <a:r>
              <a:rPr lang="en-US" sz="1100" i="1" dirty="0"/>
              <a:t>Whisper </a:t>
            </a:r>
            <a:r>
              <a:rPr lang="en-US" sz="1100" i="1" dirty="0" smtClean="0"/>
              <a:t>Game, </a:t>
            </a:r>
            <a:r>
              <a:rPr lang="en-US" sz="1100" dirty="0" smtClean="0"/>
              <a:t>Rotor </a:t>
            </a:r>
            <a:r>
              <a:rPr lang="en-US" sz="1100" dirty="0"/>
              <a:t>Galleri, Gothenburg, Sweden</a:t>
            </a:r>
            <a:r>
              <a:rPr lang="en-US" sz="1100" i="1" dirty="0"/>
              <a:t>, </a:t>
            </a:r>
            <a:r>
              <a:rPr lang="en-US" sz="1100" dirty="0"/>
              <a:t> new </a:t>
            </a:r>
            <a:r>
              <a:rPr lang="en-US" sz="1100" dirty="0" smtClean="0"/>
              <a:t>scent installation </a:t>
            </a:r>
            <a:r>
              <a:rPr lang="en-US" sz="1100" dirty="0"/>
              <a:t>( August 2012</a:t>
            </a:r>
            <a:r>
              <a:rPr lang="en-US" sz="1100" dirty="0" smtClean="0"/>
              <a:t>) for group exhibition  and catalogue/publication</a:t>
            </a:r>
            <a:endParaRPr lang="en-GB" sz="1100" dirty="0"/>
          </a:p>
          <a:p>
            <a:pPr marL="171450" indent="-171450">
              <a:buFont typeface="Arial"/>
              <a:buChar char="•"/>
            </a:pPr>
            <a:r>
              <a:rPr lang="en-US" sz="1100" dirty="0"/>
              <a:t> </a:t>
            </a:r>
            <a:r>
              <a:rPr lang="en-US" sz="1100" i="1" dirty="0"/>
              <a:t>Jeux de Peau, </a:t>
            </a:r>
            <a:r>
              <a:rPr lang="en-GB" sz="1100" dirty="0"/>
              <a:t>in exhibition </a:t>
            </a:r>
            <a:r>
              <a:rPr lang="en-US" sz="1100" i="1" dirty="0"/>
              <a:t>Intersections, </a:t>
            </a:r>
            <a:r>
              <a:rPr lang="en-US" sz="1100" dirty="0"/>
              <a:t>Weizmann Institute, Tel Aviv, Israel, through the Contemporary Art </a:t>
            </a:r>
            <a:r>
              <a:rPr lang="en-US" sz="1100" dirty="0" smtClean="0"/>
              <a:t>Society</a:t>
            </a:r>
            <a:r>
              <a:rPr lang="en-US" sz="1100" dirty="0"/>
              <a:t>, </a:t>
            </a:r>
            <a:r>
              <a:rPr lang="en-US" sz="1100" dirty="0" smtClean="0"/>
              <a:t>London ( with publication )</a:t>
            </a:r>
            <a:endParaRPr lang="en-GB" sz="1100" dirty="0"/>
          </a:p>
          <a:p>
            <a:pPr marL="171450" indent="-171450">
              <a:buFont typeface="Arial"/>
              <a:buChar char="•"/>
            </a:pPr>
            <a:r>
              <a:rPr lang="en-US" sz="1100" dirty="0"/>
              <a:t> Pist Protta </a:t>
            </a:r>
            <a:r>
              <a:rPr lang="en-US" sz="1100" i="1" dirty="0"/>
              <a:t>Tit ünd </a:t>
            </a:r>
            <a:r>
              <a:rPr lang="en-US" sz="1100" i="1" dirty="0" smtClean="0"/>
              <a:t>fire – </a:t>
            </a:r>
            <a:r>
              <a:rPr lang="en-US" sz="1100" dirty="0" smtClean="0"/>
              <a:t>new work for Danish publication with my first scratch and sniff, limited edition of 700.</a:t>
            </a:r>
            <a:endParaRPr lang="en-GB" sz="1100" dirty="0"/>
          </a:p>
          <a:p>
            <a:pPr marL="171450" indent="-171450">
              <a:buFont typeface="Arial"/>
              <a:buChar char="•"/>
            </a:pPr>
            <a:r>
              <a:rPr lang="en-GB" sz="1100" dirty="0"/>
              <a:t>O</a:t>
            </a:r>
            <a:r>
              <a:rPr lang="en-GB" sz="1100" dirty="0" smtClean="0"/>
              <a:t>lfactory Art Panel, CAA ( College Art Association ) Annual Conference, New York, New York,  February 2013 ( presented some of the new work above )</a:t>
            </a:r>
          </a:p>
          <a:p>
            <a:pPr marL="171450" indent="-171450">
              <a:buFont typeface="Arial"/>
              <a:buChar char="•"/>
            </a:pPr>
            <a:r>
              <a:rPr lang="en-GB" sz="1100" dirty="0" smtClean="0"/>
              <a:t>American Synesthesia Association AGM, June 2013, Toronto, Canada.( presented a paper on my work and research , including Poison Ladies, above )</a:t>
            </a:r>
            <a:endParaRPr lang="en-US" sz="1100" dirty="0"/>
          </a:p>
        </p:txBody>
      </p:sp>
      <p:sp>
        <p:nvSpPr>
          <p:cNvPr id="3" name="Rectangle 2"/>
          <p:cNvSpPr/>
          <p:nvPr/>
        </p:nvSpPr>
        <p:spPr>
          <a:xfrm>
            <a:off x="3571595" y="5213771"/>
            <a:ext cx="2431271" cy="677108"/>
          </a:xfrm>
          <a:prstGeom prst="rect">
            <a:avLst/>
          </a:prstGeom>
          <a:solidFill>
            <a:srgbClr val="800000"/>
          </a:solidFill>
        </p:spPr>
        <p:txBody>
          <a:bodyPr wrap="square">
            <a:spAutoFit/>
          </a:bodyPr>
          <a:lstStyle/>
          <a:p>
            <a:r>
              <a:rPr lang="en-US" sz="950" dirty="0">
                <a:solidFill>
                  <a:schemeClr val="bg1"/>
                </a:solidFill>
                <a:latin typeface="Times"/>
                <a:cs typeface="Times"/>
              </a:rPr>
              <a:t>Pist Protta </a:t>
            </a:r>
            <a:r>
              <a:rPr lang="en-US" sz="950" i="1" dirty="0">
                <a:solidFill>
                  <a:schemeClr val="bg1"/>
                </a:solidFill>
                <a:latin typeface="Times"/>
                <a:cs typeface="Times"/>
              </a:rPr>
              <a:t>Tit ünd fire – </a:t>
            </a:r>
            <a:r>
              <a:rPr lang="en-US" sz="950" dirty="0">
                <a:solidFill>
                  <a:schemeClr val="bg1"/>
                </a:solidFill>
                <a:latin typeface="Times"/>
                <a:cs typeface="Times"/>
              </a:rPr>
              <a:t>new work for Danish publication with my first scratch and sniff, limited edition of </a:t>
            </a:r>
            <a:r>
              <a:rPr lang="en-US" sz="950" dirty="0" smtClean="0">
                <a:solidFill>
                  <a:schemeClr val="bg1"/>
                </a:solidFill>
                <a:latin typeface="Times"/>
                <a:cs typeface="Times"/>
              </a:rPr>
              <a:t>700.   A recreation of the scent of a volcano is released when scratched.</a:t>
            </a:r>
            <a:endParaRPr lang="en-US" sz="950" dirty="0">
              <a:solidFill>
                <a:schemeClr val="bg1"/>
              </a:solidFill>
              <a:latin typeface="Times"/>
              <a:cs typeface="Times"/>
            </a:endParaRPr>
          </a:p>
        </p:txBody>
      </p:sp>
      <p:pic>
        <p:nvPicPr>
          <p:cNvPr id="5" name="Picture 4" descr="card 2.ps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1602" y="1841500"/>
            <a:ext cx="2207295" cy="3348000"/>
          </a:xfrm>
          <a:prstGeom prst="rect">
            <a:avLst/>
          </a:prstGeom>
        </p:spPr>
      </p:pic>
      <p:sp>
        <p:nvSpPr>
          <p:cNvPr id="7" name="TextBox 6"/>
          <p:cNvSpPr txBox="1"/>
          <p:nvPr/>
        </p:nvSpPr>
        <p:spPr>
          <a:xfrm>
            <a:off x="5918201" y="1557949"/>
            <a:ext cx="3310464"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1414</TotalTime>
  <Words>2269</Words>
  <Application>Microsoft Macintosh PowerPoint</Application>
  <PresentationFormat>On-screen Show (4:3)</PresentationFormat>
  <Paragraphs>220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111</cp:revision>
  <dcterms:created xsi:type="dcterms:W3CDTF">2013-05-28T12:18:21Z</dcterms:created>
  <dcterms:modified xsi:type="dcterms:W3CDTF">2013-11-18T12:26:05Z</dcterms:modified>
</cp:coreProperties>
</file>