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Default Extension="emf" ContentType="image/x-emf"/>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Default Extension="pdf" ContentType="application/pd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76" r:id="rId4"/>
    <p:sldId id="274" r:id="rId5"/>
    <p:sldId id="272" r:id="rId6"/>
    <p:sldId id="258" r:id="rId7"/>
    <p:sldId id="259" r:id="rId8"/>
    <p:sldId id="275" r:id="rId9"/>
    <p:sldId id="267" r:id="rId10"/>
    <p:sldId id="269" r:id="rId11"/>
    <p:sldId id="262" r:id="rId12"/>
    <p:sldId id="263" r:id="rId13"/>
    <p:sldId id="265" r:id="rId14"/>
    <p:sldId id="277" r:id="rId15"/>
    <p:sldId id="270" r:id="rId16"/>
    <p:sldId id="264"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A721B"/>
    <a:srgbClr val="EA5D2F"/>
    <a:srgbClr val="FF6735"/>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p:scale>
          <a:sx n="100" d="100"/>
          <a:sy n="100" d="100"/>
        </p:scale>
        <p:origin x="-584" y="-8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10/19/13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10/19/13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B4947FE-9619-6D4F-BD03-10F5F4519C88}" type="datetimeFigureOut">
              <a:rPr lang="en-US" smtClean="0"/>
              <a:pPr/>
              <a:t>10/19/13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B4947FE-9619-6D4F-BD03-10F5F4519C88}" type="datetimeFigureOut">
              <a:rPr lang="en-US" smtClean="0"/>
              <a:pPr/>
              <a:t>10/19/13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B4947FE-9619-6D4F-BD03-10F5F4519C88}" type="datetimeFigureOut">
              <a:rPr lang="en-US" smtClean="0"/>
              <a:pPr/>
              <a:t>10/19/13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B4947FE-9619-6D4F-BD03-10F5F4519C88}" type="datetimeFigureOut">
              <a:rPr lang="en-US" smtClean="0"/>
              <a:pPr/>
              <a:t>10/19/13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947FE-9619-6D4F-BD03-10F5F4519C88}" type="datetimeFigureOut">
              <a:rPr lang="en-US" smtClean="0"/>
              <a:pPr/>
              <a:t>10/19/13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B4947FE-9619-6D4F-BD03-10F5F4519C88}" type="datetimeFigureOut">
              <a:rPr lang="en-US" smtClean="0"/>
              <a:pPr/>
              <a:t>10/19/13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B4947FE-9619-6D4F-BD03-10F5F4519C88}" type="datetimeFigureOut">
              <a:rPr lang="en-US" smtClean="0"/>
              <a:pPr/>
              <a:t>10/19/13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10/19/13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10/19/13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947FE-9619-6D4F-BD03-10F5F4519C88}" type="datetimeFigureOut">
              <a:rPr lang="en-US" smtClean="0"/>
              <a:pPr/>
              <a:t>10/19/13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F90F4E-16EC-7C47-86B0-B86BC8E43C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2.jpeg"/><Relationship Id="rId5" Type="http://schemas.openxmlformats.org/officeDocument/2006/relationships/image" Target="../media/image5.jpeg"/><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hyperlink" Target="http://sallyfawkes.com/" TargetMode="External"/><Relationship Id="rId6" Type="http://schemas.openxmlformats.org/officeDocument/2006/relationships/hyperlink" Target="http://www.jvdb-ceramics.com/" TargetMode="External"/><Relationship Id="rId7" Type="http://schemas.openxmlformats.org/officeDocument/2006/relationships/image" Target="../media/image16.png"/><Relationship Id="rId8" Type="http://schemas.openxmlformats.org/officeDocument/2006/relationships/hyperlink" Target="http://www.browngrotta.com/Pages/brennan.php" TargetMode="External"/><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9.xml.rels><?xml version="1.0" encoding="UTF-8" standalone="yes"?>
<Relationships xmlns="http://schemas.openxmlformats.org/package/2006/relationships"><Relationship Id="rId11" Type="http://schemas.openxmlformats.org/officeDocument/2006/relationships/image" Target="../media/image26.png"/><Relationship Id="rId12" Type="http://schemas.openxmlformats.org/officeDocument/2006/relationships/image" Target="../media/image27.jpeg"/><Relationship Id="rId13"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image" Target="../media/image17.emf"/><Relationship Id="rId3" Type="http://schemas.openxmlformats.org/officeDocument/2006/relationships/image" Target="../media/image18.jpe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jpeg"/><Relationship Id="rId9" Type="http://schemas.openxmlformats.org/officeDocument/2006/relationships/image" Target="../media/image24.png"/><Relationship Id="rId10"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jpeg"/><Relationship Id="rId6" Type="http://schemas.openxmlformats.org/officeDocument/2006/relationships/image" Target="../media/image32.jpeg"/><Relationship Id="rId7" Type="http://schemas.openxmlformats.org/officeDocument/2006/relationships/image" Target="../media/image33.jpeg"/><Relationship Id="rId1" Type="http://schemas.openxmlformats.org/officeDocument/2006/relationships/slideLayout" Target="../slideLayouts/slideLayout7.xml"/><Relationship Id="rId2" Type="http://schemas.openxmlformats.org/officeDocument/2006/relationships/image" Target="../media/image17.emf"/></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2.jpeg"/><Relationship Id="rId5" Type="http://schemas.openxmlformats.org/officeDocument/2006/relationships/image" Target="../media/image35.pdf"/><Relationship Id="rId6" Type="http://schemas.openxmlformats.org/officeDocument/2006/relationships/image" Target="../media/image36.png"/><Relationship Id="rId7" Type="http://schemas.openxmlformats.org/officeDocument/2006/relationships/image" Target="../media/image37.jpeg"/><Relationship Id="rId8" Type="http://schemas.openxmlformats.org/officeDocument/2006/relationships/image" Target="../media/image38.jpeg"/><Relationship Id="rId9" Type="http://schemas.openxmlformats.org/officeDocument/2006/relationships/image" Target="../media/image39.jpeg"/><Relationship Id="rId10"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image" Target="../media/image34.emf"/></Relationships>
</file>

<file path=ppt/slides/_rels/slide12.xml.rels><?xml version="1.0" encoding="UTF-8" standalone="yes"?>
<Relationships xmlns="http://schemas.openxmlformats.org/package/2006/relationships"><Relationship Id="rId3" Type="http://schemas.openxmlformats.org/officeDocument/2006/relationships/image" Target="../media/image42.pdf"/><Relationship Id="rId4" Type="http://schemas.openxmlformats.org/officeDocument/2006/relationships/image" Target="../media/image43.png"/><Relationship Id="rId5" Type="http://schemas.openxmlformats.org/officeDocument/2006/relationships/image" Target="../media/image4.jpeg"/><Relationship Id="rId6" Type="http://schemas.openxmlformats.org/officeDocument/2006/relationships/image" Target="../media/image2.jpeg"/><Relationship Id="rId7" Type="http://schemas.openxmlformats.org/officeDocument/2006/relationships/image" Target="../media/image5.jpeg"/><Relationship Id="rId8" Type="http://schemas.openxmlformats.org/officeDocument/2006/relationships/image" Target="../media/image44.jpeg"/><Relationship Id="rId1" Type="http://schemas.openxmlformats.org/officeDocument/2006/relationships/slideLayout" Target="../slideLayouts/slideLayout7.xml"/><Relationship Id="rId2" Type="http://schemas.openxmlformats.org/officeDocument/2006/relationships/image" Target="../media/image41.emf"/></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pdf"/><Relationship Id="rId5" Type="http://schemas.openxmlformats.org/officeDocument/2006/relationships/image" Target="../media/image47.png"/><Relationship Id="rId6" Type="http://schemas.openxmlformats.org/officeDocument/2006/relationships/image" Target="../media/image48.pdf"/><Relationship Id="rId7" Type="http://schemas.openxmlformats.org/officeDocument/2006/relationships/image" Target="../media/image49.png"/><Relationship Id="rId8" Type="http://schemas.openxmlformats.org/officeDocument/2006/relationships/image" Target="../media/image50.jpeg"/><Relationship Id="rId1" Type="http://schemas.openxmlformats.org/officeDocument/2006/relationships/slideLayout" Target="../slideLayouts/slideLayout7.xml"/><Relationship Id="rId2" Type="http://schemas.openxmlformats.org/officeDocument/2006/relationships/image" Target="../media/image41.emf"/></Relationships>
</file>

<file path=ppt/slides/_rels/slide14.xml.rels><?xml version="1.0" encoding="UTF-8" standalone="yes"?>
<Relationships xmlns="http://schemas.openxmlformats.org/package/2006/relationships"><Relationship Id="rId3" Type="http://schemas.openxmlformats.org/officeDocument/2006/relationships/hyperlink" Target="http://americantapestryalliance.org/exhibitions/tex_ata/the-power-of-slow/" TargetMode="External"/><Relationship Id="rId4" Type="http://schemas.openxmlformats.org/officeDocument/2006/relationships/image" Target="../media/image51.png"/><Relationship Id="rId5" Type="http://schemas.openxmlformats.org/officeDocument/2006/relationships/image" Target="../media/image52.png"/><Relationship Id="rId1" Type="http://schemas.openxmlformats.org/officeDocument/2006/relationships/slideLayout" Target="../slideLayouts/slideLayout7.xml"/><Relationship Id="rId2" Type="http://schemas.openxmlformats.org/officeDocument/2006/relationships/image" Target="../media/image41.emf"/></Relationships>
</file>

<file path=ppt/slides/_rels/slide15.xml.rels><?xml version="1.0" encoding="UTF-8" standalone="yes"?>
<Relationships xmlns="http://schemas.openxmlformats.org/package/2006/relationships"><Relationship Id="rId3" Type="http://schemas.openxmlformats.org/officeDocument/2006/relationships/image" Target="../media/image53.pdf"/><Relationship Id="rId4" Type="http://schemas.openxmlformats.org/officeDocument/2006/relationships/image" Target="../media/image54.png"/><Relationship Id="rId1" Type="http://schemas.openxmlformats.org/officeDocument/2006/relationships/slideLayout" Target="../slideLayouts/slideLayout7.xml"/><Relationship Id="rId2" Type="http://schemas.openxmlformats.org/officeDocument/2006/relationships/image" Target="../media/image41.emf"/></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hyperlink" Target="http://vimeo.com/72265525" TargetMode="External"/><Relationship Id="rId7" Type="http://schemas.openxmlformats.org/officeDocument/2006/relationships/image" Target="../media/image53.pdf"/><Relationship Id="rId8" Type="http://schemas.openxmlformats.org/officeDocument/2006/relationships/image" Target="../media/image54.png"/><Relationship Id="rId9" Type="http://schemas.openxmlformats.org/officeDocument/2006/relationships/image" Target="../media/image58.png"/><Relationship Id="rId10" Type="http://schemas.openxmlformats.org/officeDocument/2006/relationships/image" Target="../media/image59.png"/><Relationship Id="rId1" Type="http://schemas.openxmlformats.org/officeDocument/2006/relationships/slideLayout" Target="../slideLayouts/slideLayout7.xml"/><Relationship Id="rId2"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S1.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7" y="2228671"/>
            <a:ext cx="3390705" cy="1569660"/>
          </a:xfrm>
          <a:prstGeom prst="rect">
            <a:avLst/>
          </a:prstGeom>
        </p:spPr>
        <p:txBody>
          <a:bodyPr wrap="square">
            <a:spAutoFit/>
          </a:bodyPr>
          <a:lstStyle/>
          <a:p>
            <a:endParaRPr lang="en-US" sz="3200" b="1" i="1" dirty="0" smtClean="0">
              <a:solidFill>
                <a:srgbClr val="EA721B"/>
              </a:solidFill>
              <a:latin typeface="Hypatia Sans Pro"/>
              <a:cs typeface="Hypatia Sans Pro"/>
            </a:endParaRPr>
          </a:p>
          <a:p>
            <a:r>
              <a:rPr lang="en-US" sz="3200" b="1" i="1" dirty="0" smtClean="0">
                <a:solidFill>
                  <a:srgbClr val="EA721B"/>
                </a:solidFill>
                <a:latin typeface="Hypatia Sans Pro"/>
                <a:cs typeface="Hypatia Sans Pro"/>
              </a:rPr>
              <a:t>Ethereal Planes</a:t>
            </a:r>
          </a:p>
          <a:p>
            <a:r>
              <a:rPr lang="en-US" sz="3200" b="1" dirty="0" smtClean="0">
                <a:solidFill>
                  <a:srgbClr val="EA721B"/>
                </a:solidFill>
                <a:latin typeface="Hypatia Sans Pro"/>
                <a:cs typeface="Hypatia Sans Pro"/>
              </a:rPr>
              <a:t>Exhibition</a:t>
            </a:r>
            <a:endParaRPr lang="en-US" sz="3200" b="1" dirty="0">
              <a:solidFill>
                <a:srgbClr val="EA721B"/>
              </a:solidFill>
              <a:latin typeface="Hypatia Sans Pro"/>
              <a:cs typeface="Hypatia Sans Pro"/>
            </a:endParaRPr>
          </a:p>
        </p:txBody>
      </p:sp>
      <p:sp>
        <p:nvSpPr>
          <p:cNvPr id="6" name="Rectangle 5"/>
          <p:cNvSpPr/>
          <p:nvPr/>
        </p:nvSpPr>
        <p:spPr>
          <a:xfrm>
            <a:off x="715628" y="4529659"/>
            <a:ext cx="3176162" cy="1384995"/>
          </a:xfrm>
          <a:prstGeom prst="rect">
            <a:avLst/>
          </a:prstGeom>
        </p:spPr>
        <p:txBody>
          <a:bodyPr wrap="square">
            <a:spAutoFit/>
          </a:bodyPr>
          <a:lstStyle/>
          <a:p>
            <a:r>
              <a:rPr lang="en-US" sz="1200" dirty="0" smtClean="0">
                <a:solidFill>
                  <a:srgbClr val="FF6735"/>
                </a:solidFill>
                <a:latin typeface="Adobe Caslon Pro SmBd Italic"/>
                <a:cs typeface="Adobe Caslon Pro SmBd Italic"/>
              </a:rPr>
              <a:t>New work was made as a continuation of investigations when making work for the solo exhibition  ‘Jo Barker – Tapestries’  (see Output 1).</a:t>
            </a:r>
          </a:p>
          <a:p>
            <a:r>
              <a:rPr lang="en-US" sz="1200" dirty="0" smtClean="0">
                <a:solidFill>
                  <a:srgbClr val="FF6735"/>
                </a:solidFill>
                <a:latin typeface="Adobe Caslon Pro SmBd Italic"/>
                <a:cs typeface="Adobe Caslon Pro SmBd Italic"/>
              </a:rPr>
              <a:t>Themes were further developed as a series of tapestries looking into qualities and patterns of light. Focus is on embodied thinking from drawing to making.</a:t>
            </a: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Jo Barker</a:t>
            </a:r>
          </a:p>
          <a:p>
            <a:r>
              <a:rPr lang="en-US" sz="1200" dirty="0" smtClean="0">
                <a:solidFill>
                  <a:schemeClr val="tx1">
                    <a:lumMod val="75000"/>
                    <a:lumOff val="25000"/>
                  </a:schemeClr>
                </a:solidFill>
                <a:latin typeface="Adobe Caslon Pro"/>
                <a:cs typeface="Adobe Caslon Pro"/>
              </a:rPr>
              <a:t>Output No. 2</a:t>
            </a:r>
            <a:endParaRPr lang="en-US" sz="1200" dirty="0">
              <a:solidFill>
                <a:schemeClr val="tx1">
                  <a:lumMod val="75000"/>
                  <a:lumOff val="25000"/>
                </a:schemeClr>
              </a:solidFill>
              <a:latin typeface="Adobe Caslon Pro"/>
              <a:cs typeface="Adobe Caslon Pro"/>
            </a:endParaRPr>
          </a:p>
        </p:txBody>
      </p:sp>
      <p:pic>
        <p:nvPicPr>
          <p:cNvPr id="8" name="Picture 7" descr="Lime Glow.jpg"/>
          <p:cNvPicPr>
            <a:picLocks noChangeAspect="1"/>
          </p:cNvPicPr>
          <p:nvPr/>
        </p:nvPicPr>
        <p:blipFill>
          <a:blip r:embed="rId3"/>
          <a:srcRect/>
          <a:stretch>
            <a:fillRect/>
          </a:stretch>
        </p:blipFill>
        <p:spPr>
          <a:xfrm>
            <a:off x="5039954" y="2361443"/>
            <a:ext cx="3624270" cy="3434056"/>
          </a:xfrm>
          <a:prstGeom prst="rect">
            <a:avLst/>
          </a:prstGeom>
        </p:spPr>
      </p:pic>
      <p:sp>
        <p:nvSpPr>
          <p:cNvPr id="10" name="TextBox 9"/>
          <p:cNvSpPr txBox="1"/>
          <p:nvPr/>
        </p:nvSpPr>
        <p:spPr>
          <a:xfrm>
            <a:off x="5039954" y="5858278"/>
            <a:ext cx="1787669" cy="707886"/>
          </a:xfrm>
          <a:prstGeom prst="rect">
            <a:avLst/>
          </a:prstGeom>
          <a:noFill/>
        </p:spPr>
        <p:txBody>
          <a:bodyPr wrap="none" rtlCol="0">
            <a:spAutoFit/>
          </a:bodyPr>
          <a:lstStyle/>
          <a:p>
            <a:r>
              <a:rPr lang="en-US" sz="1100" i="1" dirty="0" smtClean="0">
                <a:latin typeface="Adobe Caslon Pro"/>
                <a:cs typeface="Adobe Caslon Pro"/>
              </a:rPr>
              <a:t>Tapestry – ‘Lime Glow’  2010</a:t>
            </a:r>
          </a:p>
          <a:p>
            <a:r>
              <a:rPr lang="en-US" sz="1100" i="1" dirty="0" smtClean="0">
                <a:latin typeface="Adobe Caslon Pro"/>
                <a:cs typeface="Adobe Caslon Pro"/>
              </a:rPr>
              <a:t>73 </a:t>
            </a:r>
            <a:r>
              <a:rPr lang="en-US" sz="1100" i="1" dirty="0" err="1" smtClean="0">
                <a:latin typeface="Adobe Caslon Pro"/>
                <a:cs typeface="Adobe Caslon Pro"/>
              </a:rPr>
              <a:t>x</a:t>
            </a:r>
            <a:r>
              <a:rPr lang="en-US" sz="1100" i="1" dirty="0" smtClean="0">
                <a:latin typeface="Adobe Caslon Pro"/>
                <a:cs typeface="Adobe Caslon Pro"/>
              </a:rPr>
              <a:t> 78cm</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2.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491" y="14111"/>
            <a:ext cx="9144000" cy="6477000"/>
          </a:xfrm>
          <a:prstGeom prst="rect">
            <a:avLst/>
          </a:prstGeom>
        </p:spPr>
      </p:pic>
      <p:sp>
        <p:nvSpPr>
          <p:cNvPr id="5" name="Rectangle 4"/>
          <p:cNvSpPr/>
          <p:nvPr/>
        </p:nvSpPr>
        <p:spPr>
          <a:xfrm>
            <a:off x="439533" y="1698659"/>
            <a:ext cx="2892386" cy="5001370"/>
          </a:xfrm>
          <a:prstGeom prst="rect">
            <a:avLst/>
          </a:prstGeom>
        </p:spPr>
        <p:txBody>
          <a:bodyPr wrap="square">
            <a:spAutoFit/>
          </a:bodyPr>
          <a:lstStyle/>
          <a:p>
            <a:r>
              <a:rPr lang="en-US" sz="1100" b="1" dirty="0" smtClean="0">
                <a:latin typeface="Adobe Caslon Pro"/>
                <a:cs typeface="Adobe Caslon Pro"/>
              </a:rPr>
              <a:t>This output comprises:</a:t>
            </a:r>
          </a:p>
          <a:p>
            <a:endParaRPr lang="en-US" sz="1100" dirty="0" smtClean="0">
              <a:latin typeface="Adobe Caslon Pro"/>
              <a:cs typeface="Adobe Caslon Pro"/>
            </a:endParaRPr>
          </a:p>
          <a:p>
            <a:pPr>
              <a:buFont typeface="Arial"/>
              <a:buChar char="•"/>
            </a:pPr>
            <a:r>
              <a:rPr lang="en-US" sz="1100" dirty="0" smtClean="0">
                <a:latin typeface="Adobe Caslon Pro"/>
                <a:cs typeface="Adobe Caslon Pro"/>
              </a:rPr>
              <a:t> 3 new tapestries building on themes from Output 1.</a:t>
            </a:r>
          </a:p>
          <a:p>
            <a:pPr>
              <a:buFont typeface="Arial"/>
              <a:buChar char="•"/>
            </a:pPr>
            <a:r>
              <a:rPr lang="en-US" sz="1100" dirty="0" smtClean="0">
                <a:latin typeface="Adobe Caslon Pro"/>
                <a:cs typeface="Adobe Caslon Pro"/>
              </a:rPr>
              <a:t>Invitation to exhibit at </a:t>
            </a:r>
            <a:r>
              <a:rPr lang="en-US" sz="1100" b="1" dirty="0" smtClean="0">
                <a:latin typeface="Adobe Caslon Pro"/>
                <a:cs typeface="Adobe Caslon Pro"/>
              </a:rPr>
              <a:t>Contemporary Applied Arts Gallery, London</a:t>
            </a:r>
            <a:r>
              <a:rPr lang="en-US" sz="1100" dirty="0" smtClean="0">
                <a:latin typeface="Adobe Caslon Pro"/>
                <a:cs typeface="Adobe Caslon Pro"/>
              </a:rPr>
              <a:t>.  </a:t>
            </a:r>
          </a:p>
          <a:p>
            <a:r>
              <a:rPr lang="en-US" sz="1100" dirty="0" smtClean="0">
                <a:latin typeface="Adobe Caslon Pro"/>
                <a:cs typeface="Adobe Caslon Pro"/>
              </a:rPr>
              <a:t>1 of 4 exhibitors, </a:t>
            </a:r>
            <a:r>
              <a:rPr lang="en-US" sz="1100" dirty="0" err="1" smtClean="0">
                <a:latin typeface="Adobe Caslon Pro"/>
                <a:cs typeface="Adobe Caslon Pro"/>
              </a:rPr>
              <a:t>curated</a:t>
            </a:r>
            <a:r>
              <a:rPr lang="en-US" sz="1100" dirty="0" smtClean="0">
                <a:latin typeface="Adobe Caslon Pro"/>
                <a:cs typeface="Adobe Caslon Pro"/>
              </a:rPr>
              <a:t> by Sally Fawkes, glass artist.</a:t>
            </a:r>
          </a:p>
          <a:p>
            <a:pPr>
              <a:buFont typeface="Arial"/>
              <a:buChar char="•"/>
            </a:pPr>
            <a:r>
              <a:rPr lang="en-US" sz="1100" dirty="0" smtClean="0">
                <a:latin typeface="Adobe Caslon Pro"/>
                <a:cs typeface="Adobe Caslon Pro"/>
              </a:rPr>
              <a:t> Subsequent showings: exhibitions in 2 galleries in UK </a:t>
            </a:r>
          </a:p>
          <a:p>
            <a:pPr>
              <a:buFont typeface="Arial"/>
              <a:buChar char="•"/>
            </a:pPr>
            <a:r>
              <a:rPr lang="en-US" sz="1100" dirty="0" smtClean="0">
                <a:latin typeface="Adobe Caslon Pro"/>
                <a:cs typeface="Adobe Caslon Pro"/>
              </a:rPr>
              <a:t> 1 book section</a:t>
            </a:r>
          </a:p>
          <a:p>
            <a:pPr>
              <a:buFont typeface="Arial"/>
              <a:buChar char="•"/>
            </a:pPr>
            <a:r>
              <a:rPr lang="en-US" sz="1100" dirty="0" smtClean="0">
                <a:latin typeface="Adobe Caslon Pro"/>
                <a:cs typeface="Adobe Caslon Pro"/>
              </a:rPr>
              <a:t> 1 catalogue</a:t>
            </a:r>
          </a:p>
          <a:p>
            <a:pPr>
              <a:buFont typeface="Arial"/>
              <a:buChar char="•"/>
            </a:pPr>
            <a:r>
              <a:rPr lang="en-US" sz="1100" dirty="0" smtClean="0">
                <a:latin typeface="Adobe Caslon Pro"/>
                <a:cs typeface="Adobe Caslon Pro"/>
              </a:rPr>
              <a:t> 1 of 6 invited speakers at symposium -  ‘Drawing &amp; Making: The Elements of Creativity’, Edinburgh College of Art 2012.</a:t>
            </a:r>
          </a:p>
          <a:p>
            <a:pPr>
              <a:buFont typeface="Arial"/>
              <a:buChar char="•"/>
            </a:pPr>
            <a:r>
              <a:rPr lang="en-US" sz="1100" dirty="0" smtClean="0">
                <a:latin typeface="Adobe Caslon Pro"/>
                <a:cs typeface="Adobe Caslon Pro"/>
              </a:rPr>
              <a:t> 1 documentary film of symposium presentation </a:t>
            </a:r>
          </a:p>
          <a:p>
            <a:endParaRPr lang="en-US" sz="1100" dirty="0" smtClean="0">
              <a:latin typeface="Adobe Caslon Pro"/>
              <a:cs typeface="Adobe Caslon Pro"/>
            </a:endParaRPr>
          </a:p>
          <a:p>
            <a:pPr>
              <a:buFont typeface="Arial"/>
              <a:buChar char="•"/>
            </a:pPr>
            <a:r>
              <a:rPr lang="en-US" sz="1100" dirty="0" smtClean="0">
                <a:latin typeface="Adobe Caslon Pro"/>
                <a:cs typeface="Adobe Caslon Pro"/>
              </a:rPr>
              <a:t> Research interest lies in the meeting point between the use of digital technology as a design tool and the employment of traditional textiles hand-skills as a method of manufacture, specifically the </a:t>
            </a:r>
            <a:r>
              <a:rPr lang="en-US" sz="1100" dirty="0" err="1" smtClean="0">
                <a:latin typeface="Adobe Caslon Pro"/>
                <a:cs typeface="Adobe Caslon Pro"/>
              </a:rPr>
              <a:t>Gobelin</a:t>
            </a:r>
            <a:r>
              <a:rPr lang="en-US" sz="1100" dirty="0" smtClean="0">
                <a:latin typeface="Adobe Caslon Pro"/>
                <a:cs typeface="Adobe Caslon Pro"/>
              </a:rPr>
              <a:t> tapestry weaving technique. </a:t>
            </a:r>
            <a:endParaRPr lang="en-GB" sz="1100" dirty="0" smtClean="0">
              <a:latin typeface="Adobe Caslon Pro"/>
              <a:cs typeface="Adobe Caslon Pro"/>
            </a:endParaRPr>
          </a:p>
          <a:p>
            <a:endParaRPr lang="en-US" sz="1100" b="1" dirty="0" smtClean="0">
              <a:latin typeface="Adobe Caslon Pro"/>
              <a:cs typeface="Adobe Caslon Pro"/>
            </a:endParaRPr>
          </a:p>
          <a:p>
            <a:endParaRPr lang="en-US" sz="1100" dirty="0" smtClean="0">
              <a:latin typeface="Adobe Caslon Pro"/>
              <a:cs typeface="Adobe Caslon Pro"/>
            </a:endParaRPr>
          </a:p>
          <a:p>
            <a:endParaRPr lang="en-US" sz="1100" b="1" dirty="0" smtClean="0">
              <a:solidFill>
                <a:srgbClr val="FF0000"/>
              </a:solidFill>
              <a:latin typeface="Adobe Caslon Pro"/>
              <a:cs typeface="Adobe Caslon Pro"/>
            </a:endParaRPr>
          </a:p>
          <a:p>
            <a:pPr>
              <a:buFont typeface="Arial"/>
              <a:buChar char="•"/>
            </a:pPr>
            <a:endParaRPr lang="en-US" sz="1100" dirty="0" smtClean="0">
              <a:latin typeface="Adobe Caslon Pro"/>
              <a:cs typeface="Adobe Caslon Pro"/>
            </a:endParaRPr>
          </a:p>
          <a:p>
            <a:endParaRPr lang="en-US" sz="1100" dirty="0" smtClean="0">
              <a:latin typeface="Adobe Caslon Pro"/>
              <a:cs typeface="Adobe Caslon Pro"/>
            </a:endParaRPr>
          </a:p>
        </p:txBody>
      </p:sp>
      <p:sp>
        <p:nvSpPr>
          <p:cNvPr id="7" name="Rectangle 6"/>
          <p:cNvSpPr/>
          <p:nvPr/>
        </p:nvSpPr>
        <p:spPr>
          <a:xfrm>
            <a:off x="3487681" y="5584180"/>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Tapestries exhibited in ‘Ethereal Planes’ exhibition Contemporary Applied Arts, London 2011</a:t>
            </a:r>
            <a:endParaRPr lang="en-US" sz="900" i="1" dirty="0">
              <a:solidFill>
                <a:srgbClr val="FFFFFF"/>
              </a:solidFill>
              <a:latin typeface="Adobe Caslon Pro"/>
              <a:cs typeface="Adobe Caslon Pro"/>
            </a:endParaRPr>
          </a:p>
        </p:txBody>
      </p:sp>
      <p:sp>
        <p:nvSpPr>
          <p:cNvPr id="10" name="TextBox 9"/>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Ethereal Planes</a:t>
            </a:r>
          </a:p>
          <a:p>
            <a:pPr algn="r"/>
            <a:r>
              <a:rPr lang="en-US" sz="1000" dirty="0" smtClean="0">
                <a:latin typeface="Adobe Caslon Pro Bold Italic"/>
                <a:cs typeface="Adobe Caslon Pro Bold Italic"/>
              </a:rPr>
              <a:t>Group exhibition</a:t>
            </a:r>
            <a:endParaRPr lang="en-US" sz="1000" dirty="0">
              <a:latin typeface="Adobe Caslon Pro Bold Italic"/>
              <a:cs typeface="Adobe Caslon Pro Bold Italic"/>
            </a:endParaRPr>
          </a:p>
        </p:txBody>
      </p:sp>
      <p:sp>
        <p:nvSpPr>
          <p:cNvPr id="11" name="TextBox 10"/>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2526</a:t>
            </a:r>
            <a:endParaRPr lang="en-US" sz="1000" dirty="0">
              <a:latin typeface="Adobe Caslon Pro Bold Italic"/>
              <a:cs typeface="Adobe Caslon Pro Bold Italic"/>
            </a:endParaRPr>
          </a:p>
        </p:txBody>
      </p:sp>
      <p:sp>
        <p:nvSpPr>
          <p:cNvPr id="12" name="TextBox 11"/>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Jo Barker</a:t>
            </a:r>
            <a:endParaRPr lang="en-US" sz="1000" dirty="0">
              <a:latin typeface="Adobe Caslon Pro Bold Italic"/>
              <a:cs typeface="Adobe Caslon Pro Bold Italic"/>
            </a:endParaRPr>
          </a:p>
        </p:txBody>
      </p:sp>
      <p:pic>
        <p:nvPicPr>
          <p:cNvPr id="8" name="Picture 7" descr="Radiance.jpg"/>
          <p:cNvPicPr>
            <a:picLocks noChangeAspect="1"/>
          </p:cNvPicPr>
          <p:nvPr/>
        </p:nvPicPr>
        <p:blipFill>
          <a:blip r:embed="rId3">
            <a:lum bright="9000"/>
          </a:blip>
          <a:stretch>
            <a:fillRect/>
          </a:stretch>
        </p:blipFill>
        <p:spPr>
          <a:xfrm>
            <a:off x="3773947" y="3823078"/>
            <a:ext cx="1815058" cy="1412508"/>
          </a:xfrm>
          <a:prstGeom prst="rect">
            <a:avLst/>
          </a:prstGeom>
        </p:spPr>
      </p:pic>
      <p:pic>
        <p:nvPicPr>
          <p:cNvPr id="9" name="Picture 8" descr="Lime Glow.jpg"/>
          <p:cNvPicPr>
            <a:picLocks noChangeAspect="1"/>
          </p:cNvPicPr>
          <p:nvPr/>
        </p:nvPicPr>
        <p:blipFill>
          <a:blip r:embed="rId4">
            <a:lum bright="6000"/>
          </a:blip>
          <a:srcRect/>
          <a:stretch>
            <a:fillRect/>
          </a:stretch>
        </p:blipFill>
        <p:spPr>
          <a:xfrm>
            <a:off x="5782675" y="3827941"/>
            <a:ext cx="1481726" cy="1403959"/>
          </a:xfrm>
          <a:prstGeom prst="rect">
            <a:avLst/>
          </a:prstGeom>
        </p:spPr>
      </p:pic>
      <p:pic>
        <p:nvPicPr>
          <p:cNvPr id="13" name="Picture 12" descr="Curve.jpg"/>
          <p:cNvPicPr>
            <a:picLocks noChangeAspect="1"/>
          </p:cNvPicPr>
          <p:nvPr/>
        </p:nvPicPr>
        <p:blipFill>
          <a:blip r:embed="rId5">
            <a:lum bright="9000" contrast="9000"/>
          </a:blip>
          <a:stretch>
            <a:fillRect/>
          </a:stretch>
        </p:blipFill>
        <p:spPr>
          <a:xfrm>
            <a:off x="7864994" y="4098158"/>
            <a:ext cx="986257" cy="862348"/>
          </a:xfrm>
          <a:prstGeom prst="rect">
            <a:avLst/>
          </a:prstGeom>
        </p:spPr>
      </p:pic>
      <p:sp>
        <p:nvSpPr>
          <p:cNvPr id="15" name="TextBox 14"/>
          <p:cNvSpPr txBox="1"/>
          <p:nvPr/>
        </p:nvSpPr>
        <p:spPr>
          <a:xfrm>
            <a:off x="3487681" y="4772456"/>
            <a:ext cx="184666" cy="230832"/>
          </a:xfrm>
          <a:prstGeom prst="rect">
            <a:avLst/>
          </a:prstGeom>
          <a:noFill/>
        </p:spPr>
        <p:txBody>
          <a:bodyPr wrap="none" rtlCol="0">
            <a:spAutoFit/>
          </a:bodyPr>
          <a:lstStyle/>
          <a:p>
            <a:endParaRPr lang="en-US" sz="900" dirty="0">
              <a:latin typeface="Adobe Caslon Pro"/>
              <a:cs typeface="Adobe Caslon Pro"/>
            </a:endParaRPr>
          </a:p>
        </p:txBody>
      </p:sp>
      <p:sp>
        <p:nvSpPr>
          <p:cNvPr id="16" name="TextBox 15"/>
          <p:cNvSpPr txBox="1"/>
          <p:nvPr/>
        </p:nvSpPr>
        <p:spPr>
          <a:xfrm>
            <a:off x="5181572" y="4760164"/>
            <a:ext cx="184666" cy="230832"/>
          </a:xfrm>
          <a:prstGeom prst="rect">
            <a:avLst/>
          </a:prstGeom>
          <a:noFill/>
        </p:spPr>
        <p:txBody>
          <a:bodyPr wrap="none" rtlCol="0">
            <a:spAutoFit/>
          </a:bodyPr>
          <a:lstStyle/>
          <a:p>
            <a:endParaRPr lang="en-US" sz="900" dirty="0">
              <a:latin typeface="Adobe Caslon Pro"/>
              <a:cs typeface="Adobe Caslon Pro"/>
            </a:endParaRPr>
          </a:p>
        </p:txBody>
      </p:sp>
      <p:sp>
        <p:nvSpPr>
          <p:cNvPr id="17" name="TextBox 16"/>
          <p:cNvSpPr txBox="1"/>
          <p:nvPr/>
        </p:nvSpPr>
        <p:spPr>
          <a:xfrm>
            <a:off x="6594841" y="5122333"/>
            <a:ext cx="184666" cy="230832"/>
          </a:xfrm>
          <a:prstGeom prst="rect">
            <a:avLst/>
          </a:prstGeom>
          <a:noFill/>
        </p:spPr>
        <p:txBody>
          <a:bodyPr wrap="none" rtlCol="0">
            <a:spAutoFit/>
          </a:bodyPr>
          <a:lstStyle/>
          <a:p>
            <a:endParaRPr lang="en-US" sz="900" dirty="0">
              <a:latin typeface="Adobe Caslon Pro"/>
              <a:cs typeface="Adobe Caslon Pro"/>
            </a:endParaRPr>
          </a:p>
        </p:txBody>
      </p:sp>
      <p:sp>
        <p:nvSpPr>
          <p:cNvPr id="18" name="TextBox 17"/>
          <p:cNvSpPr txBox="1"/>
          <p:nvPr/>
        </p:nvSpPr>
        <p:spPr>
          <a:xfrm>
            <a:off x="7864994" y="4529332"/>
            <a:ext cx="184666" cy="230832"/>
          </a:xfrm>
          <a:prstGeom prst="rect">
            <a:avLst/>
          </a:prstGeom>
          <a:noFill/>
        </p:spPr>
        <p:txBody>
          <a:bodyPr wrap="none" rtlCol="0">
            <a:spAutoFit/>
          </a:bodyPr>
          <a:lstStyle/>
          <a:p>
            <a:endParaRPr lang="en-US" sz="900" dirty="0">
              <a:latin typeface="Adobe Caslon Pro"/>
              <a:cs typeface="Adobe Caslon Pro"/>
            </a:endParaRPr>
          </a:p>
        </p:txBody>
      </p:sp>
      <p:sp>
        <p:nvSpPr>
          <p:cNvPr id="19" name="TextBox 18"/>
          <p:cNvSpPr txBox="1"/>
          <p:nvPr/>
        </p:nvSpPr>
        <p:spPr>
          <a:xfrm>
            <a:off x="5899591" y="5612402"/>
            <a:ext cx="3244409" cy="507831"/>
          </a:xfrm>
          <a:prstGeom prst="rect">
            <a:avLst/>
          </a:prstGeom>
          <a:noFill/>
        </p:spPr>
        <p:txBody>
          <a:bodyPr wrap="square" rtlCol="0">
            <a:spAutoFit/>
          </a:bodyPr>
          <a:lstStyle/>
          <a:p>
            <a:pPr marL="228600" indent="-228600"/>
            <a:r>
              <a:rPr lang="en-US" sz="900" i="1" dirty="0" smtClean="0">
                <a:latin typeface="Adobe Caslon Pro"/>
                <a:cs typeface="Adobe Caslon Pro"/>
              </a:rPr>
              <a:t>1. Radiance – 73x94cm	3. Curve – 37x30cm                    </a:t>
            </a:r>
          </a:p>
          <a:p>
            <a:pPr marL="228600" indent="-228600"/>
            <a:r>
              <a:rPr lang="en-US" sz="900" i="1" dirty="0" smtClean="0">
                <a:latin typeface="Adobe Caslon Pro"/>
                <a:cs typeface="Adobe Caslon Pro"/>
              </a:rPr>
              <a:t>2. Lime Glow – 73x78cm</a:t>
            </a:r>
          </a:p>
          <a:p>
            <a:pPr marL="228600" indent="-228600"/>
            <a:endParaRPr lang="en-US" sz="900" dirty="0" smtClean="0">
              <a:latin typeface="Adobe Caslon Pro"/>
              <a:cs typeface="Adobe Caslon Pro"/>
            </a:endParaRPr>
          </a:p>
        </p:txBody>
      </p:sp>
      <p:sp>
        <p:nvSpPr>
          <p:cNvPr id="20" name="TextBox 19"/>
          <p:cNvSpPr txBox="1"/>
          <p:nvPr/>
        </p:nvSpPr>
        <p:spPr>
          <a:xfrm>
            <a:off x="3551180" y="1698659"/>
            <a:ext cx="3352200" cy="1615827"/>
          </a:xfrm>
          <a:prstGeom prst="rect">
            <a:avLst/>
          </a:prstGeom>
          <a:noFill/>
        </p:spPr>
        <p:txBody>
          <a:bodyPr wrap="none" rtlCol="0">
            <a:spAutoFit/>
          </a:bodyPr>
          <a:lstStyle/>
          <a:p>
            <a:r>
              <a:rPr lang="en-US" sz="1100" b="1" dirty="0" smtClean="0">
                <a:latin typeface="Adobe Caslon Pro"/>
                <a:cs typeface="Adobe Caslon Pro"/>
              </a:rPr>
              <a:t>Research questions:</a:t>
            </a:r>
          </a:p>
          <a:p>
            <a:endParaRPr lang="en-US" sz="1100" b="1" dirty="0" smtClean="0">
              <a:latin typeface="Adobe Caslon Pro"/>
              <a:cs typeface="Adobe Caslon Pro"/>
            </a:endParaRPr>
          </a:p>
          <a:p>
            <a:pPr>
              <a:buFont typeface="Arial"/>
              <a:buChar char="•"/>
            </a:pPr>
            <a:r>
              <a:rPr lang="en-US" sz="1100" dirty="0" smtClean="0">
                <a:latin typeface="Adobe Caslon Pro"/>
                <a:cs typeface="Adobe Caslon Pro"/>
              </a:rPr>
              <a:t> Further development of themes contained in Output 1</a:t>
            </a:r>
          </a:p>
          <a:p>
            <a:pPr>
              <a:buFont typeface="Arial"/>
              <a:buChar char="•"/>
            </a:pPr>
            <a:r>
              <a:rPr lang="en-US" sz="1100" dirty="0" smtClean="0">
                <a:latin typeface="Adobe Caslon Pro"/>
                <a:cs typeface="Adobe Caslon Pro"/>
              </a:rPr>
              <a:t> Interests lie within the arena of embodied knowledge </a:t>
            </a:r>
          </a:p>
          <a:p>
            <a:r>
              <a:rPr lang="en-US" sz="1100" dirty="0" smtClean="0">
                <a:latin typeface="Adobe Caslon Pro"/>
                <a:cs typeface="Adobe Caslon Pro"/>
              </a:rPr>
              <a:t>and the interplay between drawing and making.</a:t>
            </a:r>
            <a:endParaRPr lang="en-GB" sz="1100" dirty="0" smtClean="0">
              <a:latin typeface="Adobe Caslon Pro"/>
              <a:cs typeface="Adobe Caslon Pro"/>
            </a:endParaRPr>
          </a:p>
          <a:p>
            <a:pPr>
              <a:buFontTx/>
              <a:buChar char="•"/>
            </a:pPr>
            <a:r>
              <a:rPr lang="en-US" sz="1100" dirty="0" smtClean="0">
                <a:latin typeface="Adobe Caslon Pro"/>
                <a:cs typeface="Adobe Caslon Pro"/>
              </a:rPr>
              <a:t> Subject matter concerns qualities and patterns of </a:t>
            </a:r>
          </a:p>
          <a:p>
            <a:r>
              <a:rPr lang="en-US" sz="1100" dirty="0" smtClean="0">
                <a:latin typeface="Adobe Caslon Pro"/>
                <a:cs typeface="Adobe Caslon Pro"/>
              </a:rPr>
              <a:t>light translated into woven tapestries.</a:t>
            </a:r>
            <a:endParaRPr lang="en-GB" sz="1100" dirty="0" smtClean="0">
              <a:latin typeface="Adobe Caslon Pro"/>
              <a:cs typeface="Adobe Caslon Pro"/>
            </a:endParaRPr>
          </a:p>
          <a:p>
            <a:pPr>
              <a:buFontTx/>
              <a:buChar char="•"/>
            </a:pPr>
            <a:r>
              <a:rPr lang="en-US" sz="1100" dirty="0" smtClean="0">
                <a:latin typeface="Adobe Caslon Pro"/>
                <a:cs typeface="Adobe Caslon Pro"/>
              </a:rPr>
              <a:t> Can the quality of digital screen </a:t>
            </a:r>
            <a:r>
              <a:rPr lang="en-US" sz="1100" dirty="0" err="1" smtClean="0">
                <a:latin typeface="Adobe Caslon Pro"/>
                <a:cs typeface="Adobe Caslon Pro"/>
              </a:rPr>
              <a:t>colour</a:t>
            </a:r>
            <a:r>
              <a:rPr lang="en-US" sz="1100" dirty="0" smtClean="0">
                <a:latin typeface="Adobe Caslon Pro"/>
                <a:cs typeface="Adobe Caslon Pro"/>
              </a:rPr>
              <a:t> luminosity </a:t>
            </a:r>
          </a:p>
          <a:p>
            <a:r>
              <a:rPr lang="en-US" sz="1100" dirty="0" smtClean="0">
                <a:latin typeface="Adobe Caslon Pro"/>
                <a:cs typeface="Adobe Caslon Pro"/>
              </a:rPr>
              <a:t>be translated into woven marks?</a:t>
            </a:r>
            <a:r>
              <a:rPr lang="en-GB" sz="1100" dirty="0" smtClean="0">
                <a:latin typeface="Adobe Caslon Pro"/>
                <a:cs typeface="Adobe Caslon Pro"/>
              </a:rPr>
              <a:t> </a:t>
            </a:r>
            <a:endParaRPr lang="en-US" sz="1100" dirty="0">
              <a:latin typeface="Adobe Caslon Pro"/>
              <a:cs typeface="Adobe Caslon Pro"/>
            </a:endParaRPr>
          </a:p>
        </p:txBody>
      </p:sp>
      <p:sp>
        <p:nvSpPr>
          <p:cNvPr id="21" name="TextBox 20"/>
          <p:cNvSpPr txBox="1"/>
          <p:nvPr/>
        </p:nvSpPr>
        <p:spPr>
          <a:xfrm>
            <a:off x="3723147" y="5245443"/>
            <a:ext cx="274434" cy="215444"/>
          </a:xfrm>
          <a:prstGeom prst="rect">
            <a:avLst/>
          </a:prstGeom>
          <a:noFill/>
        </p:spPr>
        <p:txBody>
          <a:bodyPr wrap="none" rtlCol="0">
            <a:spAutoFit/>
          </a:bodyPr>
          <a:lstStyle/>
          <a:p>
            <a:r>
              <a:rPr lang="en-US" sz="800" dirty="0" smtClean="0">
                <a:latin typeface="Adobe Caslon Pro"/>
                <a:cs typeface="Adobe Caslon Pro"/>
              </a:rPr>
              <a:t>1.</a:t>
            </a:r>
            <a:endParaRPr lang="en-US" sz="800" dirty="0">
              <a:latin typeface="Adobe Caslon Pro"/>
              <a:cs typeface="Adobe Caslon Pro"/>
            </a:endParaRPr>
          </a:p>
        </p:txBody>
      </p:sp>
      <p:sp>
        <p:nvSpPr>
          <p:cNvPr id="22" name="TextBox 21"/>
          <p:cNvSpPr txBox="1"/>
          <p:nvPr/>
        </p:nvSpPr>
        <p:spPr>
          <a:xfrm>
            <a:off x="5757275" y="5220043"/>
            <a:ext cx="274434" cy="215444"/>
          </a:xfrm>
          <a:prstGeom prst="rect">
            <a:avLst/>
          </a:prstGeom>
          <a:noFill/>
        </p:spPr>
        <p:txBody>
          <a:bodyPr wrap="none" rtlCol="0">
            <a:spAutoFit/>
          </a:bodyPr>
          <a:lstStyle/>
          <a:p>
            <a:r>
              <a:rPr lang="en-US" sz="800" dirty="0" smtClean="0">
                <a:latin typeface="Adobe Caslon Pro"/>
                <a:cs typeface="Adobe Caslon Pro"/>
              </a:rPr>
              <a:t>2.</a:t>
            </a:r>
            <a:endParaRPr lang="en-US" sz="800" dirty="0">
              <a:latin typeface="Adobe Caslon Pro"/>
              <a:cs typeface="Adobe Caslon Pro"/>
            </a:endParaRPr>
          </a:p>
        </p:txBody>
      </p:sp>
      <p:sp>
        <p:nvSpPr>
          <p:cNvPr id="23" name="TextBox 22"/>
          <p:cNvSpPr txBox="1"/>
          <p:nvPr/>
        </p:nvSpPr>
        <p:spPr>
          <a:xfrm>
            <a:off x="7826894" y="5207343"/>
            <a:ext cx="274434" cy="215444"/>
          </a:xfrm>
          <a:prstGeom prst="rect">
            <a:avLst/>
          </a:prstGeom>
          <a:noFill/>
        </p:spPr>
        <p:txBody>
          <a:bodyPr wrap="none" rtlCol="0">
            <a:spAutoFit/>
          </a:bodyPr>
          <a:lstStyle/>
          <a:p>
            <a:r>
              <a:rPr lang="en-US" sz="800" dirty="0" smtClean="0">
                <a:latin typeface="Adobe Caslon Pro"/>
                <a:cs typeface="Adobe Caslon Pro"/>
              </a:rPr>
              <a:t>3.</a:t>
            </a:r>
            <a:endParaRPr lang="en-US" sz="800" dirty="0">
              <a:latin typeface="Adobe Caslon Pro"/>
              <a:cs typeface="Adobe Caslon Pro"/>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9.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3" name="TextBox 2"/>
          <p:cNvSpPr txBox="1"/>
          <p:nvPr/>
        </p:nvSpPr>
        <p:spPr>
          <a:xfrm>
            <a:off x="330200" y="965200"/>
            <a:ext cx="2387600" cy="369332"/>
          </a:xfrm>
          <a:prstGeom prst="rect">
            <a:avLst/>
          </a:prstGeom>
          <a:solidFill>
            <a:schemeClr val="bg1"/>
          </a:solidFill>
        </p:spPr>
        <p:txBody>
          <a:bodyPr wrap="square" rtlCol="0">
            <a:spAutoFit/>
          </a:bodyPr>
          <a:lstStyle/>
          <a:p>
            <a:r>
              <a:rPr lang="en-US" dirty="0" smtClean="0"/>
              <a:t>      </a:t>
            </a:r>
            <a:endParaRPr lang="en-US" dirty="0"/>
          </a:p>
        </p:txBody>
      </p:sp>
      <p:pic>
        <p:nvPicPr>
          <p:cNvPr id="9" name="Picture 8" descr="Lime Glow.jpg"/>
          <p:cNvPicPr>
            <a:picLocks noChangeAspect="1"/>
          </p:cNvPicPr>
          <p:nvPr/>
        </p:nvPicPr>
        <p:blipFill>
          <a:blip r:embed="rId3">
            <a:lum bright="6000"/>
          </a:blip>
          <a:srcRect/>
          <a:stretch>
            <a:fillRect/>
          </a:stretch>
        </p:blipFill>
        <p:spPr>
          <a:xfrm>
            <a:off x="2654300" y="1550432"/>
            <a:ext cx="3993145" cy="3783568"/>
          </a:xfrm>
          <a:prstGeom prst="rect">
            <a:avLst/>
          </a:prstGeom>
        </p:spPr>
      </p:pic>
      <p:sp>
        <p:nvSpPr>
          <p:cNvPr id="10" name="Rectangle 9"/>
          <p:cNvSpPr/>
          <p:nvPr/>
        </p:nvSpPr>
        <p:spPr>
          <a:xfrm>
            <a:off x="2616200" y="5499100"/>
            <a:ext cx="1223412" cy="230832"/>
          </a:xfrm>
          <a:prstGeom prst="rect">
            <a:avLst/>
          </a:prstGeom>
        </p:spPr>
        <p:txBody>
          <a:bodyPr wrap="none">
            <a:spAutoFit/>
          </a:bodyPr>
          <a:lstStyle/>
          <a:p>
            <a:r>
              <a:rPr lang="en-US" sz="900" i="1" dirty="0" smtClean="0">
                <a:latin typeface="Adobe Caslon Pro"/>
                <a:cs typeface="Adobe Caslon Pro"/>
              </a:rPr>
              <a:t>Lime Glow – 73x78cm</a:t>
            </a:r>
            <a:endParaRPr lang="en-US" sz="9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9.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3" name="TextBox 2"/>
          <p:cNvSpPr txBox="1"/>
          <p:nvPr/>
        </p:nvSpPr>
        <p:spPr>
          <a:xfrm>
            <a:off x="330200" y="965200"/>
            <a:ext cx="2387600" cy="369332"/>
          </a:xfrm>
          <a:prstGeom prst="rect">
            <a:avLst/>
          </a:prstGeom>
          <a:solidFill>
            <a:schemeClr val="bg1"/>
          </a:solidFill>
        </p:spPr>
        <p:txBody>
          <a:bodyPr wrap="square" rtlCol="0">
            <a:spAutoFit/>
          </a:bodyPr>
          <a:lstStyle/>
          <a:p>
            <a:r>
              <a:rPr lang="en-US" dirty="0" smtClean="0"/>
              <a:t>      </a:t>
            </a:r>
            <a:endParaRPr lang="en-US" dirty="0"/>
          </a:p>
        </p:txBody>
      </p:sp>
      <p:pic>
        <p:nvPicPr>
          <p:cNvPr id="4" name="Picture 3" descr="Radiance.jpg"/>
          <p:cNvPicPr>
            <a:picLocks noChangeAspect="1"/>
          </p:cNvPicPr>
          <p:nvPr/>
        </p:nvPicPr>
        <p:blipFill>
          <a:blip r:embed="rId3"/>
          <a:stretch>
            <a:fillRect/>
          </a:stretch>
        </p:blipFill>
        <p:spPr>
          <a:xfrm>
            <a:off x="537972" y="1073403"/>
            <a:ext cx="4691491" cy="3650997"/>
          </a:xfrm>
          <a:prstGeom prst="rect">
            <a:avLst/>
          </a:prstGeom>
        </p:spPr>
      </p:pic>
      <p:pic>
        <p:nvPicPr>
          <p:cNvPr id="5" name="Picture 4" descr="Curve.jpg"/>
          <p:cNvPicPr>
            <a:picLocks noChangeAspect="1"/>
          </p:cNvPicPr>
          <p:nvPr/>
        </p:nvPicPr>
        <p:blipFill>
          <a:blip r:embed="rId4">
            <a:lum bright="9000"/>
          </a:blip>
          <a:stretch>
            <a:fillRect/>
          </a:stretch>
        </p:blipFill>
        <p:spPr>
          <a:xfrm>
            <a:off x="6187497" y="3911600"/>
            <a:ext cx="2120624" cy="1854200"/>
          </a:xfrm>
          <a:prstGeom prst="rect">
            <a:avLst/>
          </a:prstGeom>
        </p:spPr>
      </p:pic>
      <p:sp>
        <p:nvSpPr>
          <p:cNvPr id="6" name="TextBox 5"/>
          <p:cNvSpPr txBox="1"/>
          <p:nvPr/>
        </p:nvSpPr>
        <p:spPr>
          <a:xfrm>
            <a:off x="487172" y="4826000"/>
            <a:ext cx="1159292" cy="230832"/>
          </a:xfrm>
          <a:prstGeom prst="rect">
            <a:avLst/>
          </a:prstGeom>
          <a:noFill/>
        </p:spPr>
        <p:txBody>
          <a:bodyPr wrap="none" rtlCol="0">
            <a:spAutoFit/>
          </a:bodyPr>
          <a:lstStyle/>
          <a:p>
            <a:r>
              <a:rPr lang="en-US" sz="900" i="1" dirty="0" smtClean="0">
                <a:latin typeface="Adobe Caslon Pro"/>
                <a:cs typeface="Adobe Caslon Pro"/>
              </a:rPr>
              <a:t> Radiance – 73x94cm</a:t>
            </a:r>
            <a:endParaRPr lang="en-US" sz="900" dirty="0"/>
          </a:p>
        </p:txBody>
      </p:sp>
      <p:sp>
        <p:nvSpPr>
          <p:cNvPr id="8" name="TextBox 7"/>
          <p:cNvSpPr txBox="1"/>
          <p:nvPr/>
        </p:nvSpPr>
        <p:spPr>
          <a:xfrm>
            <a:off x="6111297" y="5839768"/>
            <a:ext cx="1018227" cy="230832"/>
          </a:xfrm>
          <a:prstGeom prst="rect">
            <a:avLst/>
          </a:prstGeom>
          <a:noFill/>
        </p:spPr>
        <p:txBody>
          <a:bodyPr wrap="none" rtlCol="0">
            <a:spAutoFit/>
          </a:bodyPr>
          <a:lstStyle/>
          <a:p>
            <a:r>
              <a:rPr lang="en-US" sz="900" i="1" dirty="0" smtClean="0">
                <a:latin typeface="Adobe Caslon Pro"/>
                <a:cs typeface="Adobe Caslon Pro"/>
              </a:rPr>
              <a:t> Curve – 37x30cm </a:t>
            </a:r>
            <a:endParaRPr lang="en-US" sz="9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521463" y="1696932"/>
            <a:ext cx="2892386" cy="3985706"/>
          </a:xfrm>
          <a:prstGeom prst="rect">
            <a:avLst/>
          </a:prstGeom>
        </p:spPr>
        <p:txBody>
          <a:bodyPr wrap="square">
            <a:spAutoFit/>
          </a:bodyPr>
          <a:lstStyle/>
          <a:p>
            <a:pPr>
              <a:buFont typeface="Arial"/>
              <a:buChar char="•"/>
            </a:pPr>
            <a:r>
              <a:rPr lang="en-US" sz="1100" dirty="0" smtClean="0">
                <a:latin typeface="Adobe Caslon Pro"/>
                <a:cs typeface="Adobe Caslon Pro"/>
              </a:rPr>
              <a:t> The research further developed earlier discoveries made (see Output 1), extending and refining skills in combining digital and analogue design techniques. </a:t>
            </a:r>
          </a:p>
          <a:p>
            <a:pPr>
              <a:buFont typeface="Arial"/>
              <a:buChar char="•"/>
            </a:pPr>
            <a:endParaRPr lang="en-GB" sz="1100" dirty="0" smtClean="0">
              <a:latin typeface="Adobe Caslon Pro"/>
              <a:cs typeface="Adobe Caslon Pro"/>
            </a:endParaRPr>
          </a:p>
          <a:p>
            <a:pPr>
              <a:buFont typeface="Arial"/>
              <a:buChar char="•"/>
            </a:pPr>
            <a:r>
              <a:rPr lang="en-US" sz="1100" dirty="0" smtClean="0">
                <a:latin typeface="Adobe Caslon Pro"/>
                <a:cs typeface="Adobe Caslon Pro"/>
              </a:rPr>
              <a:t> A series of tapestries were hand woven translating designs from digitally collaged images.</a:t>
            </a:r>
          </a:p>
          <a:p>
            <a:pPr>
              <a:buFont typeface="Arial"/>
              <a:buChar char="•"/>
            </a:pPr>
            <a:endParaRPr lang="en-US" sz="1100" dirty="0" smtClean="0">
              <a:latin typeface="Adobe Caslon Pro"/>
              <a:cs typeface="Adobe Caslon Pro"/>
            </a:endParaRPr>
          </a:p>
          <a:p>
            <a:pPr>
              <a:buFont typeface="Arial"/>
              <a:buChar char="•"/>
            </a:pPr>
            <a:r>
              <a:rPr lang="en-US" sz="1100" dirty="0" smtClean="0">
                <a:latin typeface="Adobe Caslon Pro"/>
                <a:cs typeface="Adobe Caslon Pro"/>
              </a:rPr>
              <a:t>Themes of fleeting patterns of light, edges and overlaps of pools of </a:t>
            </a:r>
            <a:r>
              <a:rPr lang="en-US" sz="1100" dirty="0" err="1" smtClean="0">
                <a:latin typeface="Adobe Caslon Pro"/>
                <a:cs typeface="Adobe Caslon Pro"/>
              </a:rPr>
              <a:t>colour</a:t>
            </a:r>
            <a:r>
              <a:rPr lang="en-US" sz="1100" dirty="0" smtClean="0">
                <a:latin typeface="Adobe Caslon Pro"/>
                <a:cs typeface="Adobe Caslon Pro"/>
              </a:rPr>
              <a:t> with contrasting solid blocks of dark were repeated and nudged into different combinations.</a:t>
            </a:r>
          </a:p>
          <a:p>
            <a:pPr>
              <a:buFont typeface="Arial"/>
              <a:buChar char="•"/>
            </a:pPr>
            <a:endParaRPr lang="en-GB" sz="1100" dirty="0" smtClean="0">
              <a:latin typeface="Adobe Caslon Pro"/>
              <a:cs typeface="Adobe Caslon Pro"/>
            </a:endParaRPr>
          </a:p>
          <a:p>
            <a:pPr>
              <a:buFontTx/>
              <a:buChar char="•"/>
            </a:pPr>
            <a:r>
              <a:rPr lang="en-US" sz="1100" dirty="0" smtClean="0">
                <a:latin typeface="Adobe Caslon Pro"/>
                <a:cs typeface="Adobe Caslon Pro"/>
              </a:rPr>
              <a:t> The slow translation into woven tapestry using fine wool, cotton, silk and embroidery thread belies the sense of immediacy in the finished article which creates an illusion of dappled light, drawn lines and pools of paint or pigment.</a:t>
            </a:r>
          </a:p>
          <a:p>
            <a:pPr>
              <a:buFontTx/>
              <a:buChar char="•"/>
            </a:pPr>
            <a:endParaRPr lang="en-US" sz="1100" dirty="0" smtClean="0">
              <a:latin typeface="Adobe Caslon Pro"/>
              <a:cs typeface="Adobe Caslon Pro"/>
            </a:endParaRPr>
          </a:p>
          <a:p>
            <a:pPr>
              <a:buFontTx/>
              <a:buChar char="•"/>
            </a:pPr>
            <a:endParaRPr lang="en-US" sz="1100" dirty="0" smtClean="0">
              <a:latin typeface="Adobe Caslon Pro"/>
              <a:cs typeface="Adobe Caslon Pro"/>
            </a:endParaRPr>
          </a:p>
          <a:p>
            <a:pPr>
              <a:buFontTx/>
              <a:buChar char="•"/>
            </a:pPr>
            <a:endParaRPr lang="en-GB"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Crafts Council website: exhibition information</a:t>
            </a:r>
            <a:endParaRPr lang="en-US" sz="900" i="1" dirty="0">
              <a:solidFill>
                <a:srgbClr val="FFFFFF"/>
              </a:solidFill>
              <a:latin typeface="Adobe Caslon Pro"/>
              <a:cs typeface="Adobe Caslon Pro"/>
            </a:endParaRPr>
          </a:p>
        </p:txBody>
      </p:sp>
      <p:sp>
        <p:nvSpPr>
          <p:cNvPr id="9" name="Rectangle 8"/>
          <p:cNvSpPr/>
          <p:nvPr/>
        </p:nvSpPr>
        <p:spPr>
          <a:xfrm>
            <a:off x="3568700" y="4611567"/>
            <a:ext cx="2705100" cy="1615827"/>
          </a:xfrm>
          <a:prstGeom prst="rect">
            <a:avLst/>
          </a:prstGeom>
        </p:spPr>
        <p:txBody>
          <a:bodyPr wrap="square">
            <a:spAutoFit/>
          </a:bodyPr>
          <a:lstStyle/>
          <a:p>
            <a:r>
              <a:rPr lang="en-US" sz="1100" b="1" cap="all" dirty="0" smtClean="0">
                <a:latin typeface="Adobe Caslon Pro"/>
                <a:cs typeface="Adobe Caslon Pro"/>
              </a:rPr>
              <a:t>Gallery Statement</a:t>
            </a:r>
            <a:endParaRPr lang="en-US" sz="1100" b="1"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From different starting points of enquiry, four artists are exploring boundaries, sometimes as horizons in landscapes, as changes in the body of material, the interface between </a:t>
            </a:r>
            <a:r>
              <a:rPr lang="en-US" sz="1100" dirty="0" err="1" smtClean="0">
                <a:solidFill>
                  <a:srgbClr val="000000"/>
                </a:solidFill>
                <a:latin typeface="Adobe Caslon Pro"/>
                <a:cs typeface="Adobe Caslon Pro"/>
              </a:rPr>
              <a:t>colours</a:t>
            </a:r>
            <a:r>
              <a:rPr lang="en-US" sz="1100" dirty="0" smtClean="0">
                <a:latin typeface="Adobe Caslon Pro"/>
                <a:cs typeface="Adobe Caslon Pro"/>
              </a:rPr>
              <a:t>, or the powerful effect of light.</a:t>
            </a:r>
          </a:p>
          <a:p>
            <a:endParaRPr lang="en-US" sz="1100" dirty="0" smtClean="0">
              <a:latin typeface="Adobe Caslon Pro"/>
              <a:cs typeface="Adobe Caslon Pro"/>
            </a:endParaRPr>
          </a:p>
        </p:txBody>
      </p:sp>
      <p:pic>
        <p:nvPicPr>
          <p:cNvPr id="10" name="Picture 9" descr="Screen shot 2013-07-10 at 17.25.48.png"/>
          <p:cNvPicPr>
            <a:picLocks noChangeAspect="1"/>
          </p:cNvPicPr>
          <p:nvPr/>
        </p:nvPicPr>
        <p:blipFill>
          <a:blip r:embed="rId3"/>
          <a:srcRect b="27799"/>
          <a:stretch>
            <a:fillRect/>
          </a:stretch>
        </p:blipFill>
        <p:spPr>
          <a:xfrm>
            <a:off x="6489958" y="2255731"/>
            <a:ext cx="2654041" cy="2116947"/>
          </a:xfrm>
          <a:prstGeom prst="rect">
            <a:avLst/>
          </a:prstGeom>
        </p:spPr>
      </p:pic>
      <p:sp>
        <p:nvSpPr>
          <p:cNvPr id="11" name="Rectangle 10"/>
          <p:cNvSpPr/>
          <p:nvPr/>
        </p:nvSpPr>
        <p:spPr>
          <a:xfrm>
            <a:off x="3568700" y="2400300"/>
            <a:ext cx="2705100" cy="2000548"/>
          </a:xfrm>
          <a:prstGeom prst="rect">
            <a:avLst/>
          </a:prstGeom>
        </p:spPr>
        <p:txBody>
          <a:bodyPr wrap="square">
            <a:spAutoFit/>
          </a:bodyPr>
          <a:lstStyle/>
          <a:p>
            <a:pPr>
              <a:buFontTx/>
              <a:buChar char="•"/>
            </a:pPr>
            <a:endParaRPr lang="en-US" dirty="0" smtClean="0">
              <a:latin typeface="Adobe Caslon Pro"/>
              <a:cs typeface="Adobe Caslon Pro"/>
            </a:endParaRPr>
          </a:p>
          <a:p>
            <a:pPr>
              <a:buFontTx/>
              <a:buChar char="•"/>
            </a:pPr>
            <a:r>
              <a:rPr lang="en-US" sz="1100" dirty="0" smtClean="0">
                <a:latin typeface="Adobe Caslon Pro"/>
                <a:cs typeface="Adobe Caslon Pro"/>
              </a:rPr>
              <a:t> An invitation was received to participate in a group exhibition at Contemporary Applied Arts, London; gallery of international renown. </a:t>
            </a:r>
          </a:p>
          <a:p>
            <a:endParaRPr lang="en-US" dirty="0" smtClean="0">
              <a:latin typeface="Adobe Caslon Pro"/>
              <a:cs typeface="Adobe Caslon Pro"/>
            </a:endParaRPr>
          </a:p>
          <a:p>
            <a:pPr>
              <a:buFontTx/>
              <a:buChar char="•"/>
            </a:pPr>
            <a:r>
              <a:rPr lang="en-US" sz="1100" dirty="0" smtClean="0">
                <a:latin typeface="Adobe Caslon Pro"/>
                <a:cs typeface="Adobe Caslon Pro"/>
              </a:rPr>
              <a:t> Four artists were selected as a result of their work being perceived to be dealing with aspects of, or to contain qualities that related to,  “</a:t>
            </a:r>
            <a:r>
              <a:rPr lang="en-US" sz="1100" b="1" dirty="0" smtClean="0">
                <a:latin typeface="Adobe Caslon Pro"/>
                <a:cs typeface="Adobe Caslon Pro"/>
              </a:rPr>
              <a:t>the sublime”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3.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6" name="Rectangle 5"/>
          <p:cNvSpPr/>
          <p:nvPr/>
        </p:nvSpPr>
        <p:spPr>
          <a:xfrm>
            <a:off x="3413849" y="2216221"/>
            <a:ext cx="2892386" cy="3308598"/>
          </a:xfrm>
          <a:prstGeom prst="rect">
            <a:avLst/>
          </a:prstGeom>
        </p:spPr>
        <p:txBody>
          <a:bodyPr wrap="square">
            <a:spAutoFit/>
          </a:bodyPr>
          <a:lstStyle/>
          <a:p>
            <a:endParaRPr lang="en-US" sz="1100" dirty="0" smtClean="0">
              <a:latin typeface="Adobe Caslon Pro"/>
              <a:cs typeface="Adobe Caslon Pro"/>
            </a:endParaRPr>
          </a:p>
          <a:p>
            <a:r>
              <a:rPr lang="en-US" sz="1100" i="1" dirty="0" smtClean="0">
                <a:latin typeface="Adobe Caslon Pro"/>
                <a:cs typeface="Adobe Caslon Pro"/>
              </a:rPr>
              <a:t>“What I learned on this trip is now filtering through into my work and I felt an exhibition focused on sublime craft based work would be incredibly powerful and exciting.”</a:t>
            </a:r>
          </a:p>
          <a:p>
            <a:endParaRPr lang="en-US" sz="1100" i="1" dirty="0" smtClean="0">
              <a:latin typeface="Adobe Caslon Pro"/>
              <a:cs typeface="Adobe Caslon Pro"/>
            </a:endParaRPr>
          </a:p>
          <a:p>
            <a:r>
              <a:rPr lang="en-US" sz="1100" i="1" dirty="0" smtClean="0">
                <a:latin typeface="Adobe Caslon Pro"/>
                <a:cs typeface="Adobe Caslon Pro"/>
              </a:rPr>
              <a:t>“I feel there is a solidarity and cohesion between us as to why and how our work comes into being. There is a harmony of strong intent in our work to touch the senses reaching beyond what we know and understand.”</a:t>
            </a:r>
          </a:p>
          <a:p>
            <a:endParaRPr lang="en-US" sz="1100" i="1" dirty="0" smtClean="0">
              <a:latin typeface="Adobe Caslon Pro"/>
              <a:cs typeface="Adobe Caslon Pro"/>
            </a:endParaRPr>
          </a:p>
          <a:p>
            <a:r>
              <a:rPr lang="en-US" sz="1100" i="1" dirty="0" smtClean="0">
                <a:latin typeface="Adobe Caslon Pro"/>
                <a:cs typeface="Adobe Caslon Pro"/>
              </a:rPr>
              <a:t>“We are all exploring the formal, the intellectual, imaginative and emotional possibilities of our materials and the outcomes are characteristically ethereal.”</a:t>
            </a:r>
          </a:p>
          <a:p>
            <a:endParaRPr lang="en-US" sz="1100" i="1"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Sally Fawkes </a:t>
            </a:r>
            <a:r>
              <a:rPr lang="en-US" sz="1100" i="1" dirty="0" smtClean="0"/>
              <a:t>	</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Gallery website publicity: Ethereal Planes exhibition 2011</a:t>
            </a:r>
            <a:endParaRPr lang="en-US" sz="900" i="1" dirty="0">
              <a:solidFill>
                <a:srgbClr val="FFFFFF"/>
              </a:solidFill>
              <a:latin typeface="Adobe Caslon Pro"/>
              <a:cs typeface="Adobe Caslon Pro"/>
            </a:endParaRPr>
          </a:p>
        </p:txBody>
      </p:sp>
      <p:sp>
        <p:nvSpPr>
          <p:cNvPr id="9" name="Rectangle 8"/>
          <p:cNvSpPr/>
          <p:nvPr/>
        </p:nvSpPr>
        <p:spPr>
          <a:xfrm>
            <a:off x="439533" y="1874732"/>
            <a:ext cx="2664911" cy="4093428"/>
          </a:xfrm>
          <a:prstGeom prst="rect">
            <a:avLst/>
          </a:prstGeom>
        </p:spPr>
        <p:txBody>
          <a:bodyPr wrap="square">
            <a:spAutoFit/>
          </a:bodyPr>
          <a:lstStyle/>
          <a:p>
            <a:endParaRPr lang="en-US" sz="1100" b="1" cap="all" dirty="0" smtClean="0">
              <a:latin typeface="Adobe Caslon Pro"/>
              <a:cs typeface="Adobe Caslon Pro"/>
            </a:endParaRPr>
          </a:p>
          <a:p>
            <a:r>
              <a:rPr lang="en-US" sz="1100" b="1" cap="all" dirty="0" smtClean="0">
                <a:latin typeface="Adobe Caslon Pro"/>
                <a:cs typeface="Adobe Caslon Pro"/>
              </a:rPr>
              <a:t>Gallery Statement </a:t>
            </a:r>
            <a:r>
              <a:rPr lang="en-US" sz="900" b="1" cap="all" dirty="0" smtClean="0">
                <a:latin typeface="Adobe Caslon Pro"/>
                <a:cs typeface="Adobe Caslon Pro"/>
              </a:rPr>
              <a:t>(cont’d)</a:t>
            </a:r>
            <a:endParaRPr lang="en-US" sz="900" b="1"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The artists practice in different media: </a:t>
            </a:r>
          </a:p>
          <a:p>
            <a:r>
              <a:rPr lang="en-US" sz="1100" dirty="0" smtClean="0">
                <a:latin typeface="Adobe Caslon Pro"/>
                <a:cs typeface="Adobe Caslon Pro"/>
              </a:rPr>
              <a:t>Sally Fawkes - glass</a:t>
            </a:r>
          </a:p>
          <a:p>
            <a:r>
              <a:rPr lang="en-US" sz="1100" dirty="0" smtClean="0">
                <a:latin typeface="Adobe Caslon Pro"/>
                <a:cs typeface="Adobe Caslon Pro"/>
              </a:rPr>
              <a:t> Jo Barker and Sara Brennan  - textiles</a:t>
            </a:r>
          </a:p>
          <a:p>
            <a:r>
              <a:rPr lang="en-US" sz="1100" dirty="0" smtClean="0">
                <a:latin typeface="Adobe Caslon Pro"/>
                <a:cs typeface="Adobe Caslon Pro"/>
              </a:rPr>
              <a:t> Jacob van </a:t>
            </a:r>
            <a:r>
              <a:rPr lang="en-US" sz="1100" dirty="0" err="1" smtClean="0">
                <a:latin typeface="Adobe Caslon Pro"/>
                <a:cs typeface="Adobe Caslon Pro"/>
              </a:rPr>
              <a:t>der</a:t>
            </a:r>
            <a:r>
              <a:rPr lang="en-US" sz="1100" dirty="0" smtClean="0">
                <a:latin typeface="Adobe Caslon Pro"/>
                <a:cs typeface="Adobe Caslon Pro"/>
              </a:rPr>
              <a:t> </a:t>
            </a:r>
            <a:r>
              <a:rPr lang="en-US" sz="1100" dirty="0" err="1" smtClean="0">
                <a:latin typeface="Adobe Caslon Pro"/>
                <a:cs typeface="Adobe Caslon Pro"/>
              </a:rPr>
              <a:t>Beugel</a:t>
            </a:r>
            <a:r>
              <a:rPr lang="en-US" sz="1100" dirty="0" smtClean="0">
                <a:latin typeface="Adobe Caslon Pro"/>
                <a:cs typeface="Adobe Caslon Pro"/>
              </a:rPr>
              <a:t> - ceramics </a:t>
            </a:r>
          </a:p>
          <a:p>
            <a:r>
              <a:rPr lang="en-US" sz="1100" dirty="0" smtClean="0">
                <a:latin typeface="Adobe Caslon Pro"/>
                <a:cs typeface="Adobe Caslon Pro"/>
              </a:rPr>
              <a:t> Thus, the material expression of their ideas are all very diverse and distinct.</a:t>
            </a:r>
          </a:p>
          <a:p>
            <a:endParaRPr lang="en-US" sz="1100" dirty="0" smtClean="0">
              <a:latin typeface="Adobe Caslon Pro"/>
              <a:cs typeface="Adobe Caslon Pro"/>
            </a:endParaRPr>
          </a:p>
          <a:p>
            <a:r>
              <a:rPr lang="en-US" sz="1100" b="1" dirty="0" smtClean="0">
                <a:latin typeface="Adobe Caslon Pro"/>
                <a:cs typeface="Adobe Caslon Pro"/>
              </a:rPr>
              <a:t>What unifies their work is that it lies in the realms of the sublime.</a:t>
            </a:r>
          </a:p>
          <a:p>
            <a:endParaRPr lang="en-US" sz="1100" b="1" dirty="0" smtClean="0">
              <a:latin typeface="Adobe Caslon Pro"/>
              <a:cs typeface="Adobe Caslon Pro"/>
            </a:endParaRPr>
          </a:p>
          <a:p>
            <a:r>
              <a:rPr lang="en-US" sz="1100" dirty="0" smtClean="0">
                <a:latin typeface="Adobe Caslon Pro"/>
                <a:cs typeface="Adobe Caslon Pro"/>
              </a:rPr>
              <a:t>The inspiration for ‘Ethereal Planes’ came after a three week research trip, in 2008, by curator of the exhibition and glass artist Sally Fawkes, sailing aboard the Tall Ship “</a:t>
            </a:r>
            <a:r>
              <a:rPr lang="en-US" sz="1100" dirty="0" err="1" smtClean="0">
                <a:latin typeface="Adobe Caslon Pro"/>
                <a:cs typeface="Adobe Caslon Pro"/>
              </a:rPr>
              <a:t>Trinovante</a:t>
            </a:r>
            <a:r>
              <a:rPr lang="en-US" sz="1100" dirty="0" smtClean="0">
                <a:latin typeface="Adobe Caslon Pro"/>
                <a:cs typeface="Adobe Caslon Pro"/>
              </a:rPr>
              <a:t>” in the seas of northern Norway.</a:t>
            </a:r>
          </a:p>
          <a:p>
            <a:endParaRPr lang="en-US" sz="1100" b="1" dirty="0" smtClean="0">
              <a:latin typeface="Adobe Caslon Pro"/>
              <a:cs typeface="Adobe Caslon Pro"/>
            </a:endParaRPr>
          </a:p>
          <a:p>
            <a:endParaRPr lang="en-US" sz="1100" dirty="0" smtClean="0">
              <a:latin typeface="Adobe Caslon Pro"/>
              <a:cs typeface="Adobe Caslon Pro"/>
            </a:endParaRPr>
          </a:p>
          <a:p>
            <a:endParaRPr lang="en-US" sz="1100" b="1" i="1" dirty="0" smtClean="0">
              <a:latin typeface="Adobe Caslon Pro"/>
              <a:cs typeface="Adobe Caslon Pro"/>
            </a:endParaRPr>
          </a:p>
          <a:p>
            <a:r>
              <a:rPr lang="en-US" b="1" i="1" dirty="0" smtClean="0"/>
              <a:t>					</a:t>
            </a:r>
          </a:p>
        </p:txBody>
      </p:sp>
      <p:pic>
        <p:nvPicPr>
          <p:cNvPr id="10" name="Picture 9" descr="Screen shot 2013-03-06 at 16.25.41.png"/>
          <p:cNvPicPr>
            <a:picLocks noChangeAspect="1"/>
          </p:cNvPicPr>
          <p:nvPr/>
        </p:nvPicPr>
        <p:blipFill>
          <a:blip r:embed="rId3"/>
          <a:srcRect l="23475"/>
          <a:stretch>
            <a:fillRect/>
          </a:stretch>
        </p:blipFill>
        <p:spPr>
          <a:xfrm>
            <a:off x="6492782" y="1784413"/>
            <a:ext cx="2352712" cy="3413460"/>
          </a:xfrm>
          <a:prstGeom prst="rect">
            <a:avLst/>
          </a:prstGeom>
        </p:spPr>
      </p:pic>
      <p:sp>
        <p:nvSpPr>
          <p:cNvPr id="11" name="TextBox 10"/>
          <p:cNvSpPr txBox="1"/>
          <p:nvPr/>
        </p:nvSpPr>
        <p:spPr>
          <a:xfrm>
            <a:off x="3104444" y="1141511"/>
            <a:ext cx="184666" cy="307777"/>
          </a:xfrm>
          <a:prstGeom prst="rect">
            <a:avLst/>
          </a:prstGeom>
          <a:noFill/>
        </p:spPr>
        <p:txBody>
          <a:bodyPr wrap="none" rtlCol="0">
            <a:spAutoFit/>
          </a:bodyPr>
          <a:lstStyle/>
          <a:p>
            <a:endParaRPr lang="en-US" sz="1400" b="1" cap="all" dirty="0">
              <a:latin typeface="Adobe Caslon Pro"/>
              <a:cs typeface="Adobe Caslon Pro"/>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775955"/>
            <a:ext cx="2892386" cy="4493538"/>
          </a:xfrm>
          <a:prstGeom prst="rect">
            <a:avLst/>
          </a:prstGeom>
        </p:spPr>
        <p:txBody>
          <a:bodyPr wrap="square">
            <a:spAutoFit/>
          </a:bodyPr>
          <a:lstStyle/>
          <a:p>
            <a:r>
              <a:rPr lang="en-US" sz="1100" dirty="0" smtClean="0">
                <a:latin typeface="Adobe Caslon Pro"/>
                <a:cs typeface="Adobe Caslon Pro"/>
              </a:rPr>
              <a:t>In a Crafts Council website article, the curator states:</a:t>
            </a:r>
          </a:p>
          <a:p>
            <a:endParaRPr lang="en-US" sz="1100" dirty="0" smtClean="0">
              <a:latin typeface="Adobe Caslon Pro"/>
              <a:cs typeface="Adobe Caslon Pro"/>
            </a:endParaRPr>
          </a:p>
          <a:p>
            <a:r>
              <a:rPr lang="en-US" sz="1100" dirty="0" smtClean="0">
                <a:latin typeface="Adobe Caslon Pro"/>
                <a:cs typeface="Adobe Caslon Pro"/>
              </a:rPr>
              <a:t> ‘I selected makers whose work I felt was creating the sublime experience through emotional and intellectual possibilities of their work and who were exploring the unknown limits and possibilities of their work perhaps in the hope of clarifying and understanding more of the unknown.’</a:t>
            </a:r>
          </a:p>
          <a:p>
            <a:endParaRPr lang="en-US" sz="1100" dirty="0" smtClean="0">
              <a:latin typeface="Adobe Caslon Pro"/>
              <a:cs typeface="Adobe Caslon Pro"/>
            </a:endParaRPr>
          </a:p>
          <a:p>
            <a:r>
              <a:rPr lang="en-US" sz="1100" dirty="0" smtClean="0">
                <a:latin typeface="Adobe Caslon Pro"/>
                <a:cs typeface="Adobe Caslon Pro"/>
              </a:rPr>
              <a:t>This theme also links in to aspects of embodied</a:t>
            </a:r>
          </a:p>
          <a:p>
            <a:r>
              <a:rPr lang="en-US" sz="1100" dirty="0" smtClean="0">
                <a:latin typeface="Adobe Caslon Pro"/>
                <a:cs typeface="Adobe Caslon Pro"/>
              </a:rPr>
              <a:t>thinking:</a:t>
            </a:r>
          </a:p>
          <a:p>
            <a:endParaRPr lang="en-US" sz="1100" dirty="0" smtClean="0">
              <a:latin typeface="Adobe Caslon Pro"/>
              <a:cs typeface="Adobe Caslon Pro"/>
            </a:endParaRPr>
          </a:p>
          <a:p>
            <a:r>
              <a:rPr lang="en-US" sz="1100" i="1" dirty="0" smtClean="0">
                <a:latin typeface="Adobe Caslon Pro"/>
                <a:cs typeface="Adobe Caslon Pro"/>
              </a:rPr>
              <a:t>“Routines, habits, tasks and information our bodies "understand" without conscious thought”.</a:t>
            </a:r>
          </a:p>
          <a:p>
            <a:r>
              <a:rPr lang="en-US" sz="1100" dirty="0" err="1" smtClean="0">
                <a:latin typeface="Adobe Caslon Pro"/>
                <a:cs typeface="Adobe Caslon Pro"/>
              </a:rPr>
              <a:t>Juhani</a:t>
            </a:r>
            <a:r>
              <a:rPr lang="en-US" sz="1100" dirty="0" smtClean="0">
                <a:latin typeface="Adobe Caslon Pro"/>
                <a:cs typeface="Adobe Caslon Pro"/>
              </a:rPr>
              <a:t> </a:t>
            </a:r>
            <a:r>
              <a:rPr lang="en-US" sz="1100" dirty="0" err="1" smtClean="0">
                <a:latin typeface="Adobe Caslon Pro"/>
                <a:cs typeface="Adobe Caslon Pro"/>
              </a:rPr>
              <a:t>Pallasmaa</a:t>
            </a:r>
            <a:r>
              <a:rPr lang="en-US" sz="1100" dirty="0" smtClean="0">
                <a:latin typeface="Adobe Caslon Pro"/>
                <a:cs typeface="Adobe Caslon Pro"/>
              </a:rPr>
              <a:t> – The Thinking Hand</a:t>
            </a:r>
          </a:p>
          <a:p>
            <a:r>
              <a:rPr lang="en-GB" sz="1100" dirty="0" smtClean="0">
                <a:solidFill>
                  <a:srgbClr val="000000"/>
                </a:solidFill>
                <a:latin typeface="Adobe Caslon Pro"/>
                <a:cs typeface="Adobe Caslon Pro"/>
              </a:rPr>
              <a:t>ISBN: 9780470779293</a:t>
            </a:r>
            <a:endParaRPr lang="en-US" sz="1100" i="1" dirty="0" smtClean="0">
              <a:solidFill>
                <a:srgbClr val="000000"/>
              </a:solidFill>
              <a:latin typeface="Adobe Caslon Pro"/>
              <a:cs typeface="Adobe Caslon Pro"/>
            </a:endParaRPr>
          </a:p>
          <a:p>
            <a:endParaRPr lang="en-US" sz="1100" i="1" dirty="0" smtClean="0">
              <a:latin typeface="Adobe Caslon Pro"/>
              <a:cs typeface="Adobe Caslon Pro"/>
            </a:endParaRPr>
          </a:p>
          <a:p>
            <a:r>
              <a:rPr lang="en-US" sz="1100" dirty="0" smtClean="0">
                <a:latin typeface="Adobe Caslon Pro"/>
                <a:cs typeface="Adobe Caslon Pro"/>
              </a:rPr>
              <a:t>About material curiosity.</a:t>
            </a:r>
          </a:p>
          <a:p>
            <a:endParaRPr lang="en-US" sz="1100" dirty="0" smtClean="0">
              <a:latin typeface="Adobe Caslon Pro"/>
              <a:cs typeface="Adobe Caslon Pro"/>
            </a:endParaRPr>
          </a:p>
          <a:p>
            <a:r>
              <a:rPr lang="en-US" sz="1100" i="1" dirty="0" smtClean="0">
                <a:latin typeface="Adobe Caslon Pro"/>
                <a:cs typeface="Adobe Caslon Pro"/>
              </a:rPr>
              <a:t>“Good work depends on the maker having curiosity about the materials at hand”.</a:t>
            </a:r>
          </a:p>
          <a:p>
            <a:r>
              <a:rPr lang="en-US" sz="1100" dirty="0" smtClean="0">
                <a:latin typeface="Adobe Caslon Pro"/>
                <a:cs typeface="Adobe Caslon Pro"/>
              </a:rPr>
              <a:t>Richard Sennett – The Craftsman</a:t>
            </a:r>
          </a:p>
          <a:p>
            <a:r>
              <a:rPr lang="en-GB" sz="1100" dirty="0" smtClean="0">
                <a:solidFill>
                  <a:srgbClr val="000000"/>
                </a:solidFill>
                <a:latin typeface="Adobe Caslon Pro"/>
                <a:cs typeface="Adobe Caslon Pro"/>
              </a:rPr>
              <a:t>ISBN: 9780141022093</a:t>
            </a:r>
            <a:endParaRPr lang="en-US" sz="1100" i="1" dirty="0" smtClean="0">
              <a:solidFill>
                <a:srgbClr val="000000"/>
              </a:solidFill>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0794" y="5170107"/>
            <a:ext cx="2397799" cy="507831"/>
          </a:xfrm>
          <a:prstGeom prst="rect">
            <a:avLst/>
          </a:prstGeom>
        </p:spPr>
        <p:txBody>
          <a:bodyPr wrap="square">
            <a:spAutoFit/>
          </a:bodyPr>
          <a:lstStyle/>
          <a:p>
            <a:r>
              <a:rPr lang="en-US" sz="900" i="1" dirty="0" smtClean="0">
                <a:solidFill>
                  <a:srgbClr val="FFFFFF"/>
                </a:solidFill>
                <a:latin typeface="Adobe Caslon Pro"/>
                <a:cs typeface="Adobe Caslon Pro"/>
              </a:rPr>
              <a:t>Gallery installation views</a:t>
            </a:r>
          </a:p>
          <a:p>
            <a:endParaRPr lang="en-US" sz="900" i="1" dirty="0" smtClean="0">
              <a:solidFill>
                <a:srgbClr val="FFFFFF"/>
              </a:solidFill>
              <a:latin typeface="Adobe Caslon Pro"/>
              <a:cs typeface="Adobe Caslon Pro"/>
            </a:endParaRPr>
          </a:p>
          <a:p>
            <a:endParaRPr lang="en-US" sz="900" i="1" dirty="0">
              <a:solidFill>
                <a:srgbClr val="FFFFFF"/>
              </a:solidFill>
              <a:latin typeface="Adobe Caslon Pro"/>
              <a:cs typeface="Adobe Caslon Pro"/>
            </a:endParaRPr>
          </a:p>
        </p:txBody>
      </p:sp>
      <p:pic>
        <p:nvPicPr>
          <p:cNvPr id="8" name="Picture 7" descr="EtherealPlanesOverview_V1.jpg"/>
          <p:cNvPicPr>
            <a:picLocks noChangeAspect="1"/>
          </p:cNvPicPr>
          <p:nvPr/>
        </p:nvPicPr>
        <p:blipFill>
          <a:blip r:embed="rId3"/>
          <a:srcRect r="5447" b="14525"/>
          <a:stretch>
            <a:fillRect/>
          </a:stretch>
        </p:blipFill>
        <p:spPr>
          <a:xfrm>
            <a:off x="3609016" y="1775955"/>
            <a:ext cx="2708720" cy="1836489"/>
          </a:xfrm>
          <a:prstGeom prst="rect">
            <a:avLst/>
          </a:prstGeom>
        </p:spPr>
      </p:pic>
      <p:pic>
        <p:nvPicPr>
          <p:cNvPr id="9" name="Picture 8" descr="EtherealPlanesOverview_V7.jpg"/>
          <p:cNvPicPr>
            <a:picLocks noChangeAspect="1"/>
          </p:cNvPicPr>
          <p:nvPr/>
        </p:nvPicPr>
        <p:blipFill>
          <a:blip r:embed="rId4"/>
          <a:srcRect r="12963" b="11918"/>
          <a:stretch>
            <a:fillRect/>
          </a:stretch>
        </p:blipFill>
        <p:spPr>
          <a:xfrm>
            <a:off x="6730999" y="1775954"/>
            <a:ext cx="2427112" cy="1842187"/>
          </a:xfrm>
          <a:prstGeom prst="rect">
            <a:avLst/>
          </a:prstGeom>
        </p:spPr>
      </p:pic>
      <p:pic>
        <p:nvPicPr>
          <p:cNvPr id="10" name="Picture 9" descr="EtherealPlanesOverview_V4.jpg"/>
          <p:cNvPicPr>
            <a:picLocks noChangeAspect="1"/>
          </p:cNvPicPr>
          <p:nvPr/>
        </p:nvPicPr>
        <p:blipFill>
          <a:blip r:embed="rId5"/>
          <a:srcRect r="3009" b="12636"/>
          <a:stretch>
            <a:fillRect/>
          </a:stretch>
        </p:blipFill>
        <p:spPr>
          <a:xfrm>
            <a:off x="5368667" y="3612443"/>
            <a:ext cx="2286945" cy="154496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2076037"/>
            <a:ext cx="2892386" cy="600164"/>
          </a:xfrm>
          <a:prstGeom prst="rect">
            <a:avLst/>
          </a:prstGeom>
        </p:spPr>
        <p:txBody>
          <a:bodyPr wrap="square">
            <a:spAutoFit/>
          </a:bodyPr>
          <a:lstStyle/>
          <a:p>
            <a:r>
              <a:rPr lang="en-GB" sz="1100" dirty="0" smtClean="0">
                <a:latin typeface="Adobe Caslon Pro"/>
                <a:cs typeface="Adobe Caslon Pro"/>
              </a:rPr>
              <a:t>The tapestries were exhibited alongside world class practitioners in their field.</a:t>
            </a:r>
          </a:p>
          <a:p>
            <a:endParaRPr lang="en-GB" sz="1100" dirty="0" smtClean="0">
              <a:latin typeface="Adobe Caslon Pro"/>
              <a:cs typeface="Adobe Caslon Pro"/>
            </a:endParaRPr>
          </a:p>
        </p:txBody>
      </p:sp>
      <p:sp>
        <p:nvSpPr>
          <p:cNvPr id="7" name="Rectangle 6"/>
          <p:cNvSpPr/>
          <p:nvPr/>
        </p:nvSpPr>
        <p:spPr>
          <a:xfrm>
            <a:off x="3580794" y="5170107"/>
            <a:ext cx="2397799" cy="369332"/>
          </a:xfrm>
          <a:prstGeom prst="rect">
            <a:avLst/>
          </a:prstGeom>
        </p:spPr>
        <p:txBody>
          <a:bodyPr wrap="square">
            <a:spAutoFit/>
          </a:bodyPr>
          <a:lstStyle/>
          <a:p>
            <a:endParaRPr lang="en-US" sz="900" i="1" dirty="0" smtClean="0">
              <a:solidFill>
                <a:srgbClr val="FFFFFF"/>
              </a:solidFill>
              <a:latin typeface="Adobe Caslon Pro"/>
              <a:cs typeface="Adobe Caslon Pro"/>
            </a:endParaRPr>
          </a:p>
          <a:p>
            <a:endParaRPr lang="en-US" sz="900" i="1" dirty="0">
              <a:solidFill>
                <a:srgbClr val="FFFFFF"/>
              </a:solidFill>
              <a:latin typeface="Adobe Caslon Pro"/>
              <a:cs typeface="Adobe Caslon Pro"/>
            </a:endParaRPr>
          </a:p>
        </p:txBody>
      </p:sp>
      <p:pic>
        <p:nvPicPr>
          <p:cNvPr id="11" name="Picture 10" descr="Screen shot 2013-10-18 at 11.53.56.png"/>
          <p:cNvPicPr>
            <a:picLocks noChangeAspect="1"/>
          </p:cNvPicPr>
          <p:nvPr/>
        </p:nvPicPr>
        <p:blipFill>
          <a:blip r:embed="rId3"/>
          <a:stretch>
            <a:fillRect/>
          </a:stretch>
        </p:blipFill>
        <p:spPr>
          <a:xfrm>
            <a:off x="566534" y="2878167"/>
            <a:ext cx="2527300" cy="2455833"/>
          </a:xfrm>
          <a:prstGeom prst="rect">
            <a:avLst/>
          </a:prstGeom>
        </p:spPr>
      </p:pic>
      <p:pic>
        <p:nvPicPr>
          <p:cNvPr id="12" name="Picture 11" descr="Screen shot 2013-10-18 at 11.56.05.png"/>
          <p:cNvPicPr>
            <a:picLocks noChangeAspect="1"/>
          </p:cNvPicPr>
          <p:nvPr/>
        </p:nvPicPr>
        <p:blipFill>
          <a:blip r:embed="rId4"/>
          <a:stretch>
            <a:fillRect/>
          </a:stretch>
        </p:blipFill>
        <p:spPr>
          <a:xfrm>
            <a:off x="6323330" y="3281987"/>
            <a:ext cx="2820670" cy="1861356"/>
          </a:xfrm>
          <a:prstGeom prst="rect">
            <a:avLst/>
          </a:prstGeom>
        </p:spPr>
      </p:pic>
      <p:sp>
        <p:nvSpPr>
          <p:cNvPr id="13" name="Rectangle 12"/>
          <p:cNvSpPr/>
          <p:nvPr/>
        </p:nvSpPr>
        <p:spPr>
          <a:xfrm>
            <a:off x="3606194" y="3383587"/>
            <a:ext cx="1287532" cy="538609"/>
          </a:xfrm>
          <a:prstGeom prst="rect">
            <a:avLst/>
          </a:prstGeom>
        </p:spPr>
        <p:txBody>
          <a:bodyPr wrap="none">
            <a:spAutoFit/>
          </a:bodyPr>
          <a:lstStyle/>
          <a:p>
            <a:r>
              <a:rPr lang="en-GB" sz="1000" dirty="0" smtClean="0">
                <a:latin typeface="Adobe Caslon Pro"/>
                <a:cs typeface="Adobe Caslon Pro"/>
              </a:rPr>
              <a:t>Glass – Sally Fawkes</a:t>
            </a:r>
          </a:p>
          <a:p>
            <a:r>
              <a:rPr lang="en-US" sz="900" dirty="0" smtClean="0">
                <a:latin typeface="Adobe Caslon Pro"/>
                <a:cs typeface="Adobe Caslon Pro"/>
                <a:hlinkClick r:id="rId5"/>
              </a:rPr>
              <a:t>http://sallyfawkes.com/</a:t>
            </a:r>
            <a:endParaRPr lang="en-US" sz="900" dirty="0" smtClean="0">
              <a:latin typeface="Adobe Caslon Pro"/>
              <a:cs typeface="Adobe Caslon Pro"/>
            </a:endParaRPr>
          </a:p>
          <a:p>
            <a:endParaRPr lang="en-GB" sz="1000" dirty="0" smtClean="0">
              <a:latin typeface="Adobe Caslon Pro"/>
              <a:cs typeface="Adobe Caslon Pro"/>
            </a:endParaRPr>
          </a:p>
        </p:txBody>
      </p:sp>
      <p:sp>
        <p:nvSpPr>
          <p:cNvPr id="14" name="TextBox 13"/>
          <p:cNvSpPr txBox="1"/>
          <p:nvPr/>
        </p:nvSpPr>
        <p:spPr>
          <a:xfrm>
            <a:off x="7288530" y="2803201"/>
            <a:ext cx="1903085" cy="830997"/>
          </a:xfrm>
          <a:prstGeom prst="rect">
            <a:avLst/>
          </a:prstGeom>
          <a:noFill/>
        </p:spPr>
        <p:txBody>
          <a:bodyPr wrap="square" rtlCol="0">
            <a:spAutoFit/>
          </a:bodyPr>
          <a:lstStyle/>
          <a:p>
            <a:r>
              <a:rPr lang="en-GB" sz="1000" dirty="0" smtClean="0">
                <a:latin typeface="Adobe Caslon Pro"/>
                <a:cs typeface="Adobe Caslon Pro"/>
              </a:rPr>
              <a:t>Ceramics -  Jacob van </a:t>
            </a:r>
            <a:r>
              <a:rPr lang="en-GB" sz="1000" dirty="0" err="1" smtClean="0">
                <a:latin typeface="Adobe Caslon Pro"/>
                <a:cs typeface="Adobe Caslon Pro"/>
              </a:rPr>
              <a:t>der</a:t>
            </a:r>
            <a:r>
              <a:rPr lang="en-GB" sz="1000" dirty="0" smtClean="0">
                <a:latin typeface="Adobe Caslon Pro"/>
                <a:cs typeface="Adobe Caslon Pro"/>
              </a:rPr>
              <a:t> </a:t>
            </a:r>
            <a:r>
              <a:rPr lang="en-GB" sz="1000" dirty="0" err="1" smtClean="0">
                <a:latin typeface="Adobe Caslon Pro"/>
                <a:cs typeface="Adobe Caslon Pro"/>
              </a:rPr>
              <a:t>Beugel</a:t>
            </a:r>
            <a:endParaRPr lang="en-GB" sz="1000" dirty="0" smtClean="0">
              <a:latin typeface="Adobe Caslon Pro"/>
              <a:cs typeface="Adobe Caslon Pro"/>
            </a:endParaRPr>
          </a:p>
          <a:p>
            <a:r>
              <a:rPr lang="en-US" sz="900" dirty="0" smtClean="0">
                <a:solidFill>
                  <a:srgbClr val="000000"/>
                </a:solidFill>
                <a:latin typeface="Adobe Caslon Pro"/>
                <a:cs typeface="Adobe Caslon Pro"/>
                <a:hlinkClick r:id="rId6"/>
              </a:rPr>
              <a:t>http://www.jvdb-ceramics.com/</a:t>
            </a:r>
            <a:endParaRPr lang="en-US" sz="900" dirty="0" smtClean="0">
              <a:solidFill>
                <a:srgbClr val="000000"/>
              </a:solidFill>
              <a:latin typeface="Adobe Caslon Pro"/>
              <a:cs typeface="Adobe Caslon Pro"/>
            </a:endParaRPr>
          </a:p>
          <a:p>
            <a:endParaRPr lang="en-US" sz="1000" i="1" dirty="0" smtClean="0">
              <a:solidFill>
                <a:srgbClr val="000000"/>
              </a:solidFill>
              <a:latin typeface="Adobe Caslon Pro"/>
              <a:cs typeface="Adobe Caslon Pro"/>
            </a:endParaRPr>
          </a:p>
          <a:p>
            <a:endParaRPr lang="en-US" dirty="0"/>
          </a:p>
        </p:txBody>
      </p:sp>
      <p:pic>
        <p:nvPicPr>
          <p:cNvPr id="15" name="Picture 14" descr="Screen shot 2013-10-18 at 11.59.57.png"/>
          <p:cNvPicPr>
            <a:picLocks noChangeAspect="1"/>
          </p:cNvPicPr>
          <p:nvPr/>
        </p:nvPicPr>
        <p:blipFill>
          <a:blip r:embed="rId7"/>
          <a:stretch>
            <a:fillRect/>
          </a:stretch>
        </p:blipFill>
        <p:spPr>
          <a:xfrm>
            <a:off x="3606195" y="1771869"/>
            <a:ext cx="2742536" cy="1597826"/>
          </a:xfrm>
          <a:prstGeom prst="rect">
            <a:avLst/>
          </a:prstGeom>
        </p:spPr>
      </p:pic>
      <p:sp>
        <p:nvSpPr>
          <p:cNvPr id="16" name="Rectangle 15"/>
          <p:cNvSpPr/>
          <p:nvPr/>
        </p:nvSpPr>
        <p:spPr>
          <a:xfrm>
            <a:off x="579234" y="5447268"/>
            <a:ext cx="2480166" cy="538609"/>
          </a:xfrm>
          <a:prstGeom prst="rect">
            <a:avLst/>
          </a:prstGeom>
        </p:spPr>
        <p:txBody>
          <a:bodyPr wrap="none">
            <a:spAutoFit/>
          </a:bodyPr>
          <a:lstStyle/>
          <a:p>
            <a:r>
              <a:rPr lang="en-GB" sz="1000" dirty="0" smtClean="0">
                <a:latin typeface="Adobe Caslon Pro"/>
                <a:cs typeface="Adobe Caslon Pro"/>
              </a:rPr>
              <a:t>Tapestry – Sara Brennan</a:t>
            </a:r>
          </a:p>
          <a:p>
            <a:r>
              <a:rPr lang="en-US" sz="900" dirty="0" smtClean="0">
                <a:latin typeface="Adobe Caslon Pro"/>
                <a:cs typeface="Adobe Caslon Pro"/>
                <a:hlinkClick r:id="rId8"/>
              </a:rPr>
              <a:t>http://www.browngrotta.com/Pages/brennan.php</a:t>
            </a:r>
            <a:endParaRPr lang="en-US" sz="900" dirty="0" smtClean="0">
              <a:latin typeface="Adobe Caslon Pro"/>
              <a:cs typeface="Adobe Caslon Pro"/>
            </a:endParaRPr>
          </a:p>
          <a:p>
            <a:endParaRPr lang="en-GB" sz="1000" dirty="0" smtClean="0">
              <a:latin typeface="Adobe Caslon Pro"/>
              <a:cs typeface="Adobe Caslon Pro"/>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6" name="Rectangle 5"/>
          <p:cNvSpPr/>
          <p:nvPr/>
        </p:nvSpPr>
        <p:spPr>
          <a:xfrm>
            <a:off x="439533"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9" name="TextBox 8"/>
          <p:cNvSpPr txBox="1"/>
          <p:nvPr/>
        </p:nvSpPr>
        <p:spPr>
          <a:xfrm>
            <a:off x="439533" y="1761845"/>
            <a:ext cx="5865708" cy="1000274"/>
          </a:xfrm>
          <a:prstGeom prst="rect">
            <a:avLst/>
          </a:prstGeom>
          <a:noFill/>
        </p:spPr>
        <p:txBody>
          <a:bodyPr wrap="square" rtlCol="0">
            <a:spAutoFit/>
          </a:bodyPr>
          <a:lstStyle/>
          <a:p>
            <a:r>
              <a:rPr lang="en-US" sz="1000" dirty="0" smtClean="0">
                <a:latin typeface="Adobe Caslon Pro"/>
                <a:cs typeface="Adobe Caslon Pro"/>
              </a:rPr>
              <a:t>Drawings, collages, paintings and photographs were developed from selected </a:t>
            </a:r>
          </a:p>
          <a:p>
            <a:r>
              <a:rPr lang="en-US" sz="1000" dirty="0" smtClean="0">
                <a:latin typeface="Adobe Caslon Pro"/>
                <a:cs typeface="Adobe Caslon Pro"/>
              </a:rPr>
              <a:t>primary research which were manipulated &amp; further refined in Photoshop. </a:t>
            </a:r>
          </a:p>
          <a:p>
            <a:r>
              <a:rPr lang="en-US" sz="1000" dirty="0" smtClean="0">
                <a:latin typeface="Adobe Caslon Pro"/>
                <a:cs typeface="Adobe Caslon Pro"/>
              </a:rPr>
              <a:t>(See also Output 1.) </a:t>
            </a:r>
          </a:p>
          <a:p>
            <a:endParaRPr lang="en-US" sz="1100" dirty="0" smtClean="0">
              <a:latin typeface="Adobe Caslon Pro"/>
              <a:cs typeface="Adobe Caslon Pro"/>
            </a:endParaRPr>
          </a:p>
          <a:p>
            <a:endParaRPr lang="en-US" dirty="0"/>
          </a:p>
        </p:txBody>
      </p:sp>
      <p:pic>
        <p:nvPicPr>
          <p:cNvPr id="10" name="Picture 9" descr="Inspiration pic2.jpg"/>
          <p:cNvPicPr>
            <a:picLocks noChangeAspect="1"/>
          </p:cNvPicPr>
          <p:nvPr/>
        </p:nvPicPr>
        <p:blipFill>
          <a:blip r:embed="rId3"/>
          <a:srcRect b="22544"/>
          <a:stretch>
            <a:fillRect/>
          </a:stretch>
        </p:blipFill>
        <p:spPr>
          <a:xfrm rot="5400000">
            <a:off x="1503529" y="2526350"/>
            <a:ext cx="1456778" cy="1273148"/>
          </a:xfrm>
          <a:prstGeom prst="rect">
            <a:avLst/>
          </a:prstGeom>
        </p:spPr>
      </p:pic>
      <p:pic>
        <p:nvPicPr>
          <p:cNvPr id="12" name="Picture 11" descr="Untitled-2.psd"/>
          <p:cNvPicPr>
            <a:picLocks noChangeAspect="1"/>
          </p:cNvPicPr>
          <p:nvPr/>
        </p:nvPicPr>
        <p:blipFill>
          <a:blip r:embed="rId4"/>
          <a:srcRect l="40990"/>
          <a:stretch>
            <a:fillRect/>
          </a:stretch>
        </p:blipFill>
        <p:spPr>
          <a:xfrm flipH="1">
            <a:off x="2987239" y="4750531"/>
            <a:ext cx="1138686" cy="1326486"/>
          </a:xfrm>
          <a:prstGeom prst="rect">
            <a:avLst/>
          </a:prstGeom>
        </p:spPr>
      </p:pic>
      <p:pic>
        <p:nvPicPr>
          <p:cNvPr id="13" name="Picture 12" descr="Untitled-15.psd"/>
          <p:cNvPicPr>
            <a:picLocks noChangeAspect="1"/>
          </p:cNvPicPr>
          <p:nvPr/>
        </p:nvPicPr>
        <p:blipFill>
          <a:blip r:embed="rId5">
            <a:lum bright="9000" contrast="9000"/>
          </a:blip>
          <a:stretch>
            <a:fillRect/>
          </a:stretch>
        </p:blipFill>
        <p:spPr>
          <a:xfrm>
            <a:off x="4622393" y="3372555"/>
            <a:ext cx="1668735" cy="1456779"/>
          </a:xfrm>
          <a:prstGeom prst="rect">
            <a:avLst/>
          </a:prstGeom>
        </p:spPr>
      </p:pic>
      <p:pic>
        <p:nvPicPr>
          <p:cNvPr id="14" name="Picture 13" descr="Untitled-17 copy 4.psd"/>
          <p:cNvPicPr>
            <a:picLocks noChangeAspect="1"/>
          </p:cNvPicPr>
          <p:nvPr/>
        </p:nvPicPr>
        <p:blipFill>
          <a:blip r:embed="rId6"/>
          <a:srcRect l="8362" t="7075" r="12115" b="6890"/>
          <a:stretch>
            <a:fillRect/>
          </a:stretch>
        </p:blipFill>
        <p:spPr>
          <a:xfrm>
            <a:off x="482981" y="3941290"/>
            <a:ext cx="1902911" cy="1129584"/>
          </a:xfrm>
          <a:prstGeom prst="rect">
            <a:avLst/>
          </a:prstGeom>
        </p:spPr>
      </p:pic>
      <p:pic>
        <p:nvPicPr>
          <p:cNvPr id="15" name="Picture 14" descr="Untitled-15 copy 4.psd"/>
          <p:cNvPicPr>
            <a:picLocks noChangeAspect="1"/>
          </p:cNvPicPr>
          <p:nvPr/>
        </p:nvPicPr>
        <p:blipFill>
          <a:blip r:embed="rId7"/>
          <a:srcRect l="12057" t="9774" r="15576" b="9772"/>
          <a:stretch>
            <a:fillRect/>
          </a:stretch>
        </p:blipFill>
        <p:spPr>
          <a:xfrm>
            <a:off x="495681" y="5057142"/>
            <a:ext cx="1902911" cy="1057258"/>
          </a:xfrm>
          <a:prstGeom prst="rect">
            <a:avLst/>
          </a:prstGeom>
        </p:spPr>
      </p:pic>
      <p:pic>
        <p:nvPicPr>
          <p:cNvPr id="16" name="Picture 15" descr="mashrabiyas copy.jpg"/>
          <p:cNvPicPr>
            <a:picLocks noChangeAspect="1"/>
          </p:cNvPicPr>
          <p:nvPr/>
        </p:nvPicPr>
        <p:blipFill>
          <a:blip r:embed="rId8"/>
          <a:srcRect l="3098" t="10714" r="75090" b="10714"/>
          <a:stretch>
            <a:fillRect/>
          </a:stretch>
        </p:blipFill>
        <p:spPr>
          <a:xfrm>
            <a:off x="425422" y="2434535"/>
            <a:ext cx="1107995" cy="1456778"/>
          </a:xfrm>
          <a:prstGeom prst="rect">
            <a:avLst/>
          </a:prstGeom>
        </p:spPr>
      </p:pic>
      <p:pic>
        <p:nvPicPr>
          <p:cNvPr id="20" name="Picture 19" descr="yellowgreen circle.psd"/>
          <p:cNvPicPr>
            <a:picLocks noChangeAspect="1"/>
          </p:cNvPicPr>
          <p:nvPr/>
        </p:nvPicPr>
        <p:blipFill>
          <a:blip r:embed="rId9"/>
          <a:stretch>
            <a:fillRect/>
          </a:stretch>
        </p:blipFill>
        <p:spPr>
          <a:xfrm>
            <a:off x="2999939" y="3397415"/>
            <a:ext cx="1319309" cy="1209863"/>
          </a:xfrm>
          <a:prstGeom prst="rect">
            <a:avLst/>
          </a:prstGeom>
        </p:spPr>
      </p:pic>
      <p:sp>
        <p:nvSpPr>
          <p:cNvPr id="21" name="TextBox 20"/>
          <p:cNvSpPr txBox="1"/>
          <p:nvPr/>
        </p:nvSpPr>
        <p:spPr>
          <a:xfrm>
            <a:off x="7464778" y="2704522"/>
            <a:ext cx="746982" cy="369332"/>
          </a:xfrm>
          <a:prstGeom prst="rect">
            <a:avLst/>
          </a:prstGeom>
          <a:noFill/>
        </p:spPr>
        <p:txBody>
          <a:bodyPr wrap="none" rtlCol="0">
            <a:spAutoFit/>
          </a:bodyPr>
          <a:lstStyle/>
          <a:p>
            <a:r>
              <a:rPr lang="en-US" dirty="0" smtClean="0"/>
              <a:t>DESIG</a:t>
            </a:r>
            <a:endParaRPr lang="en-US" dirty="0"/>
          </a:p>
        </p:txBody>
      </p:sp>
      <p:pic>
        <p:nvPicPr>
          <p:cNvPr id="23" name="Picture 22" descr="Untitled-3 copy.psd"/>
          <p:cNvPicPr>
            <a:picLocks noChangeAspect="1"/>
          </p:cNvPicPr>
          <p:nvPr/>
        </p:nvPicPr>
        <p:blipFill>
          <a:blip r:embed="rId10"/>
          <a:srcRect l="5270" t="5175" r="10677" b="13291"/>
          <a:stretch>
            <a:fillRect/>
          </a:stretch>
        </p:blipFill>
        <p:spPr>
          <a:xfrm>
            <a:off x="7073900" y="1830988"/>
            <a:ext cx="2083175" cy="1681266"/>
          </a:xfrm>
          <a:prstGeom prst="rect">
            <a:avLst/>
          </a:prstGeom>
        </p:spPr>
      </p:pic>
      <p:pic>
        <p:nvPicPr>
          <p:cNvPr id="24" name="Picture 23" descr="Untitled-4 copy 2.psd"/>
          <p:cNvPicPr>
            <a:picLocks noChangeAspect="1"/>
          </p:cNvPicPr>
          <p:nvPr/>
        </p:nvPicPr>
        <p:blipFill>
          <a:blip r:embed="rId11">
            <a:lum bright="6000" contrast="12000"/>
          </a:blip>
          <a:srcRect l="5779" t="4886" r="6797" b="4034"/>
          <a:stretch>
            <a:fillRect/>
          </a:stretch>
        </p:blipFill>
        <p:spPr>
          <a:xfrm>
            <a:off x="6483041" y="3512254"/>
            <a:ext cx="1906519" cy="1699729"/>
          </a:xfrm>
          <a:prstGeom prst="rect">
            <a:avLst/>
          </a:prstGeom>
        </p:spPr>
      </p:pic>
      <p:pic>
        <p:nvPicPr>
          <p:cNvPr id="25" name="Picture 24" descr="photostrip.jpg"/>
          <p:cNvPicPr>
            <a:picLocks noChangeAspect="1"/>
          </p:cNvPicPr>
          <p:nvPr/>
        </p:nvPicPr>
        <p:blipFill>
          <a:blip r:embed="rId12"/>
          <a:stretch>
            <a:fillRect/>
          </a:stretch>
        </p:blipFill>
        <p:spPr>
          <a:xfrm>
            <a:off x="2971049" y="2434535"/>
            <a:ext cx="3334192" cy="824440"/>
          </a:xfrm>
          <a:prstGeom prst="rect">
            <a:avLst/>
          </a:prstGeom>
        </p:spPr>
      </p:pic>
      <p:pic>
        <p:nvPicPr>
          <p:cNvPr id="26" name="Picture 25" descr="Untitled-16 copy 2.psd"/>
          <p:cNvPicPr>
            <a:picLocks noChangeAspect="1"/>
          </p:cNvPicPr>
          <p:nvPr/>
        </p:nvPicPr>
        <p:blipFill>
          <a:blip r:embed="rId13"/>
          <a:stretch>
            <a:fillRect/>
          </a:stretch>
        </p:blipFill>
        <p:spPr>
          <a:xfrm>
            <a:off x="4266794" y="4953442"/>
            <a:ext cx="2013038" cy="1160958"/>
          </a:xfrm>
          <a:prstGeom prst="rect">
            <a:avLst/>
          </a:prstGeom>
        </p:spPr>
      </p:pic>
      <p:sp>
        <p:nvSpPr>
          <p:cNvPr id="27" name="TextBox 26"/>
          <p:cNvSpPr txBox="1"/>
          <p:nvPr/>
        </p:nvSpPr>
        <p:spPr>
          <a:xfrm>
            <a:off x="422835" y="6224465"/>
            <a:ext cx="5378395" cy="1231106"/>
          </a:xfrm>
          <a:prstGeom prst="rect">
            <a:avLst/>
          </a:prstGeom>
          <a:noFill/>
        </p:spPr>
        <p:txBody>
          <a:bodyPr wrap="none" rtlCol="0">
            <a:spAutoFit/>
          </a:bodyPr>
          <a:lstStyle/>
          <a:p>
            <a:r>
              <a:rPr lang="en-US" sz="1000" dirty="0" smtClean="0">
                <a:latin typeface="Adobe Caslon Pro"/>
                <a:cs typeface="Adobe Caslon Pro"/>
              </a:rPr>
              <a:t>All images: designs in progress, from sketchbooks, photos, paintings to digital manipulations. </a:t>
            </a:r>
          </a:p>
          <a:p>
            <a:r>
              <a:rPr lang="en-US" sz="1000" dirty="0" smtClean="0">
                <a:latin typeface="Adobe Caslon Pro"/>
                <a:cs typeface="Adobe Caslon Pro"/>
              </a:rPr>
              <a:t>An intuitive response is employed at each stage of development until a suitable conclusion is reached.</a:t>
            </a:r>
          </a:p>
          <a:p>
            <a:endParaRPr lang="en-US" dirty="0" smtClean="0">
              <a:latin typeface="Adobe Caslon Pro"/>
              <a:cs typeface="Adobe Caslon Pro"/>
            </a:endParaRPr>
          </a:p>
          <a:p>
            <a:endParaRPr lang="en-US" dirty="0" smtClean="0">
              <a:latin typeface="Adobe Caslon Pro"/>
              <a:cs typeface="Adobe Caslon Pro"/>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6" name="Rectangle 5"/>
          <p:cNvSpPr/>
          <p:nvPr/>
        </p:nvSpPr>
        <p:spPr>
          <a:xfrm>
            <a:off x="439533"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Work in progress on the loom</a:t>
            </a:r>
            <a:endParaRPr lang="en-US" sz="900" i="1" dirty="0">
              <a:solidFill>
                <a:srgbClr val="FFFFFF"/>
              </a:solidFill>
              <a:latin typeface="Adobe Caslon Pro"/>
              <a:cs typeface="Adobe Caslon Pro"/>
            </a:endParaRPr>
          </a:p>
        </p:txBody>
      </p:sp>
      <p:sp>
        <p:nvSpPr>
          <p:cNvPr id="9" name="TextBox 8"/>
          <p:cNvSpPr txBox="1"/>
          <p:nvPr/>
        </p:nvSpPr>
        <p:spPr>
          <a:xfrm>
            <a:off x="439533" y="1790067"/>
            <a:ext cx="5865708" cy="538609"/>
          </a:xfrm>
          <a:prstGeom prst="rect">
            <a:avLst/>
          </a:prstGeom>
          <a:noFill/>
        </p:spPr>
        <p:txBody>
          <a:bodyPr wrap="square" rtlCol="0">
            <a:spAutoFit/>
          </a:bodyPr>
          <a:lstStyle/>
          <a:p>
            <a:endParaRPr lang="en-US" sz="1100" dirty="0" smtClean="0">
              <a:latin typeface="Adobe Caslon Pro"/>
              <a:cs typeface="Adobe Caslon Pro"/>
            </a:endParaRPr>
          </a:p>
          <a:p>
            <a:endParaRPr lang="en-US" dirty="0"/>
          </a:p>
        </p:txBody>
      </p:sp>
      <p:pic>
        <p:nvPicPr>
          <p:cNvPr id="17" name="Picture 16" descr="Radiance.work in progress.jpg"/>
          <p:cNvPicPr>
            <a:picLocks noChangeAspect="1"/>
          </p:cNvPicPr>
          <p:nvPr/>
        </p:nvPicPr>
        <p:blipFill>
          <a:blip r:embed="rId3">
            <a:lum bright="6000" contrast="6000"/>
          </a:blip>
          <a:srcRect r="42225"/>
          <a:stretch>
            <a:fillRect/>
          </a:stretch>
        </p:blipFill>
        <p:spPr>
          <a:xfrm>
            <a:off x="1952507" y="5014137"/>
            <a:ext cx="983342" cy="1134877"/>
          </a:xfrm>
          <a:prstGeom prst="rect">
            <a:avLst/>
          </a:prstGeom>
        </p:spPr>
      </p:pic>
      <p:sp>
        <p:nvSpPr>
          <p:cNvPr id="22" name="TextBox 21"/>
          <p:cNvSpPr txBox="1"/>
          <p:nvPr/>
        </p:nvSpPr>
        <p:spPr>
          <a:xfrm>
            <a:off x="3062848" y="5861738"/>
            <a:ext cx="2146742" cy="230832"/>
          </a:xfrm>
          <a:prstGeom prst="rect">
            <a:avLst/>
          </a:prstGeom>
          <a:noFill/>
        </p:spPr>
        <p:txBody>
          <a:bodyPr wrap="none" rtlCol="0">
            <a:spAutoFit/>
          </a:bodyPr>
          <a:lstStyle/>
          <a:p>
            <a:r>
              <a:rPr lang="en-US" sz="900" dirty="0" smtClean="0">
                <a:latin typeface="Adobe Caslon Pro"/>
                <a:cs typeface="Adobe Caslon Pro"/>
              </a:rPr>
              <a:t>Translation from design to woven tapestry</a:t>
            </a:r>
            <a:endParaRPr lang="en-US" sz="900" dirty="0">
              <a:latin typeface="Adobe Caslon Pro"/>
              <a:cs typeface="Adobe Caslon Pro"/>
            </a:endParaRPr>
          </a:p>
        </p:txBody>
      </p:sp>
      <p:sp>
        <p:nvSpPr>
          <p:cNvPr id="18" name="TextBox 17"/>
          <p:cNvSpPr txBox="1"/>
          <p:nvPr/>
        </p:nvSpPr>
        <p:spPr>
          <a:xfrm>
            <a:off x="418437" y="1518206"/>
            <a:ext cx="5947345" cy="600164"/>
          </a:xfrm>
          <a:prstGeom prst="rect">
            <a:avLst/>
          </a:prstGeom>
          <a:noFill/>
        </p:spPr>
        <p:txBody>
          <a:bodyPr wrap="square" rtlCol="0">
            <a:spAutoFit/>
          </a:bodyPr>
          <a:lstStyle/>
          <a:p>
            <a:r>
              <a:rPr lang="en-US" sz="1050" dirty="0" smtClean="0">
                <a:latin typeface="Adobe Caslon Pro"/>
                <a:cs typeface="Adobe Caslon Pro"/>
              </a:rPr>
              <a:t>Designs were scaled up to larger dimensions to suit a gallery setting and</a:t>
            </a:r>
          </a:p>
          <a:p>
            <a:r>
              <a:rPr lang="en-US" sz="1050" dirty="0" smtClean="0">
                <a:latin typeface="Adobe Caslon Pro"/>
                <a:cs typeface="Adobe Caslon Pro"/>
              </a:rPr>
              <a:t>translated into woven tapestries using fine wool, cotton, linen and silk yarns. </a:t>
            </a:r>
          </a:p>
          <a:p>
            <a:endParaRPr lang="en-US" sz="1100" dirty="0" smtClean="0">
              <a:latin typeface="Adobe Caslon Pro"/>
              <a:cs typeface="Adobe Caslon Pro"/>
            </a:endParaRPr>
          </a:p>
        </p:txBody>
      </p:sp>
      <p:sp>
        <p:nvSpPr>
          <p:cNvPr id="21" name="TextBox 20"/>
          <p:cNvSpPr txBox="1"/>
          <p:nvPr/>
        </p:nvSpPr>
        <p:spPr>
          <a:xfrm>
            <a:off x="2215444" y="3628133"/>
            <a:ext cx="184666" cy="369332"/>
          </a:xfrm>
          <a:prstGeom prst="rect">
            <a:avLst/>
          </a:prstGeom>
          <a:noFill/>
        </p:spPr>
        <p:txBody>
          <a:bodyPr wrap="none" rtlCol="0">
            <a:spAutoFit/>
          </a:bodyPr>
          <a:lstStyle/>
          <a:p>
            <a:endParaRPr lang="en-US" dirty="0"/>
          </a:p>
        </p:txBody>
      </p:sp>
      <p:pic>
        <p:nvPicPr>
          <p:cNvPr id="23" name="Picture 22" descr="jo weaving.jpg"/>
          <p:cNvPicPr>
            <a:picLocks noChangeAspect="1"/>
          </p:cNvPicPr>
          <p:nvPr/>
        </p:nvPicPr>
        <p:blipFill>
          <a:blip r:embed="rId4"/>
          <a:srcRect l="8159"/>
          <a:stretch>
            <a:fillRect/>
          </a:stretch>
        </p:blipFill>
        <p:spPr>
          <a:xfrm>
            <a:off x="6801556" y="1832399"/>
            <a:ext cx="2046108" cy="3341828"/>
          </a:xfrm>
          <a:prstGeom prst="rect">
            <a:avLst/>
          </a:prstGeom>
        </p:spPr>
      </p:pic>
      <p:pic>
        <p:nvPicPr>
          <p:cNvPr id="25" name="Picture 24" descr="IMG_5047.JPG"/>
          <p:cNvPicPr>
            <a:picLocks noChangeAspect="1"/>
          </p:cNvPicPr>
          <p:nvPr/>
        </p:nvPicPr>
        <p:blipFill>
          <a:blip r:embed="rId5">
            <a:lum bright="9000" contrast="12000"/>
          </a:blip>
          <a:stretch>
            <a:fillRect/>
          </a:stretch>
        </p:blipFill>
        <p:spPr>
          <a:xfrm>
            <a:off x="383089" y="2019824"/>
            <a:ext cx="1960577" cy="2940866"/>
          </a:xfrm>
          <a:prstGeom prst="rect">
            <a:avLst/>
          </a:prstGeom>
        </p:spPr>
      </p:pic>
      <p:pic>
        <p:nvPicPr>
          <p:cNvPr id="26" name="Picture 25" descr="IMG_5759.JPG"/>
          <p:cNvPicPr>
            <a:picLocks noChangeAspect="1"/>
          </p:cNvPicPr>
          <p:nvPr/>
        </p:nvPicPr>
        <p:blipFill>
          <a:blip r:embed="rId6"/>
          <a:stretch>
            <a:fillRect/>
          </a:stretch>
        </p:blipFill>
        <p:spPr>
          <a:xfrm rot="16200000">
            <a:off x="568683" y="4849856"/>
            <a:ext cx="1113564" cy="1484752"/>
          </a:xfrm>
          <a:prstGeom prst="rect">
            <a:avLst/>
          </a:prstGeom>
        </p:spPr>
      </p:pic>
      <p:pic>
        <p:nvPicPr>
          <p:cNvPr id="15" name="Picture 14" descr="lime glow yarns details.jpg"/>
          <p:cNvPicPr>
            <a:picLocks noChangeAspect="1"/>
          </p:cNvPicPr>
          <p:nvPr/>
        </p:nvPicPr>
        <p:blipFill>
          <a:blip r:embed="rId7">
            <a:lum bright="12000" contrast="9000"/>
          </a:blip>
          <a:srcRect l="15741" t="6972" r="45282" b="11895"/>
          <a:stretch>
            <a:fillRect/>
          </a:stretch>
        </p:blipFill>
        <p:spPr>
          <a:xfrm>
            <a:off x="3120254" y="2019824"/>
            <a:ext cx="1890152" cy="2836334"/>
          </a:xfrm>
          <a:prstGeom prst="rect">
            <a:avLst/>
          </a:prstGeom>
        </p:spPr>
      </p:pic>
      <p:pic>
        <p:nvPicPr>
          <p:cNvPr id="16" name="Picture 15" descr="lime glow yarns details.jpg"/>
          <p:cNvPicPr>
            <a:picLocks noChangeAspect="1"/>
          </p:cNvPicPr>
          <p:nvPr/>
        </p:nvPicPr>
        <p:blipFill>
          <a:blip r:embed="rId7">
            <a:lum bright="12000" contrast="9000"/>
          </a:blip>
          <a:srcRect l="58450" t="6972" r="14197" b="11895"/>
          <a:stretch>
            <a:fillRect/>
          </a:stretch>
        </p:blipFill>
        <p:spPr>
          <a:xfrm>
            <a:off x="5067559" y="2019824"/>
            <a:ext cx="1326445" cy="2836334"/>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7.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a:xfrm>
            <a:off x="0" y="0"/>
            <a:ext cx="9144000" cy="6477000"/>
          </a:xfrm>
          <a:prstGeom prst="rect">
            <a:avLst/>
          </a:prstGeom>
        </p:spPr>
      </p:pic>
      <p:sp>
        <p:nvSpPr>
          <p:cNvPr id="5" name="Rectangle 4"/>
          <p:cNvSpPr/>
          <p:nvPr/>
        </p:nvSpPr>
        <p:spPr>
          <a:xfrm>
            <a:off x="6306235"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6" name="Rectangle 5"/>
          <p:cNvSpPr/>
          <p:nvPr/>
        </p:nvSpPr>
        <p:spPr>
          <a:xfrm>
            <a:off x="3413849" y="1874732"/>
            <a:ext cx="2892386" cy="261610"/>
          </a:xfrm>
          <a:prstGeom prst="rect">
            <a:avLst/>
          </a:prstGeom>
        </p:spPr>
        <p:txBody>
          <a:bodyPr wrap="square">
            <a:spAutoFit/>
          </a:bodyPr>
          <a:lstStyle/>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Installation  views of Craft in Dialogue exhibition, Dovecot Studios, Edinburgh 2011.</a:t>
            </a:r>
            <a:endParaRPr lang="en-US" sz="900" i="1" dirty="0">
              <a:solidFill>
                <a:srgbClr val="FFFFFF"/>
              </a:solidFill>
              <a:latin typeface="Adobe Caslon Pro"/>
              <a:cs typeface="Adobe Caslon Pro"/>
            </a:endParaRPr>
          </a:p>
        </p:txBody>
      </p:sp>
      <p:sp>
        <p:nvSpPr>
          <p:cNvPr id="9" name="Rectangle 8"/>
          <p:cNvSpPr/>
          <p:nvPr/>
        </p:nvSpPr>
        <p:spPr>
          <a:xfrm>
            <a:off x="4378338" y="1016000"/>
            <a:ext cx="4172937" cy="369332"/>
          </a:xfrm>
          <a:prstGeom prst="rect">
            <a:avLst/>
          </a:prstGeom>
        </p:spPr>
        <p:txBody>
          <a:bodyPr wrap="none">
            <a:spAutoFit/>
          </a:bodyPr>
          <a:lstStyle/>
          <a:p>
            <a:r>
              <a:rPr lang="en-US" b="1" dirty="0" smtClean="0">
                <a:latin typeface="Adobe Caslon Pro"/>
                <a:cs typeface="Adobe Caslon Pro"/>
              </a:rPr>
              <a:t>:  FURTHER SHOWINGS OF WORK</a:t>
            </a:r>
          </a:p>
        </p:txBody>
      </p:sp>
      <p:sp>
        <p:nvSpPr>
          <p:cNvPr id="10" name="Rectangle 9"/>
          <p:cNvSpPr/>
          <p:nvPr/>
        </p:nvSpPr>
        <p:spPr>
          <a:xfrm>
            <a:off x="439533" y="1649011"/>
            <a:ext cx="2850444" cy="2046714"/>
          </a:xfrm>
          <a:prstGeom prst="rect">
            <a:avLst/>
          </a:prstGeom>
        </p:spPr>
        <p:txBody>
          <a:bodyPr wrap="square">
            <a:spAutoFit/>
          </a:bodyPr>
          <a:lstStyle/>
          <a:p>
            <a:r>
              <a:rPr lang="en-US" sz="1100" b="1" dirty="0" smtClean="0">
                <a:solidFill>
                  <a:srgbClr val="000000"/>
                </a:solidFill>
                <a:latin typeface="Adobe Caslon Pro"/>
                <a:cs typeface="Adobe Caslon Pro"/>
              </a:rPr>
              <a:t>2011	</a:t>
            </a:r>
          </a:p>
          <a:p>
            <a:endParaRPr lang="en-GB" sz="1100" dirty="0" smtClean="0">
              <a:solidFill>
                <a:srgbClr val="000000"/>
              </a:solidFill>
              <a:latin typeface="Adobe Caslon Pro"/>
              <a:cs typeface="Adobe Caslon Pro"/>
            </a:endParaRPr>
          </a:p>
          <a:p>
            <a:pPr lvl="0"/>
            <a:r>
              <a:rPr lang="en-US" sz="1100" b="1" dirty="0" smtClean="0">
                <a:solidFill>
                  <a:srgbClr val="000000"/>
                </a:solidFill>
                <a:latin typeface="Adobe Caslon Pro"/>
                <a:cs typeface="Adobe Caslon Pro"/>
              </a:rPr>
              <a:t>Craft in Dialogue</a:t>
            </a:r>
          </a:p>
          <a:p>
            <a:pPr lvl="0"/>
            <a:r>
              <a:rPr lang="en-US" sz="1100" dirty="0" smtClean="0">
                <a:solidFill>
                  <a:srgbClr val="000000"/>
                </a:solidFill>
                <a:latin typeface="Adobe Caslon Pro"/>
                <a:cs typeface="Adobe Caslon Pro"/>
              </a:rPr>
              <a:t>An exhibition of work by recipients of </a:t>
            </a:r>
          </a:p>
          <a:p>
            <a:pPr lvl="0"/>
            <a:r>
              <a:rPr lang="en-US" sz="1100" dirty="0" smtClean="0">
                <a:solidFill>
                  <a:srgbClr val="000000"/>
                </a:solidFill>
                <a:latin typeface="Adobe Caslon Pro"/>
                <a:cs typeface="Adobe Caslon Pro"/>
              </a:rPr>
              <a:t> The Inches Carr Trust Award since 1997</a:t>
            </a:r>
            <a:endParaRPr lang="en-GB" sz="1100" dirty="0" smtClean="0">
              <a:solidFill>
                <a:srgbClr val="000000"/>
              </a:solidFill>
              <a:latin typeface="Adobe Caslon Pro"/>
              <a:cs typeface="Adobe Caslon Pro"/>
            </a:endParaRPr>
          </a:p>
          <a:p>
            <a:endParaRPr lang="en-US" sz="1100" dirty="0" smtClean="0">
              <a:solidFill>
                <a:srgbClr val="000000"/>
              </a:solidFill>
              <a:latin typeface="Adobe Caslon Pro"/>
              <a:cs typeface="Adobe Caslon Pro"/>
            </a:endParaRPr>
          </a:p>
          <a:p>
            <a:r>
              <a:rPr lang="en-US" sz="1100" dirty="0" smtClean="0">
                <a:solidFill>
                  <a:srgbClr val="000000"/>
                </a:solidFill>
                <a:latin typeface="Adobe Caslon Pro"/>
                <a:cs typeface="Adobe Caslon Pro"/>
              </a:rPr>
              <a:t>Dovecot Studios, Edinburgh</a:t>
            </a:r>
          </a:p>
          <a:p>
            <a:pPr lvl="0"/>
            <a:r>
              <a:rPr lang="en-US" sz="1000" dirty="0" smtClean="0">
                <a:solidFill>
                  <a:srgbClr val="000000"/>
                </a:solidFill>
                <a:latin typeface="Adobe Caslon Pro"/>
                <a:cs typeface="Adobe Caslon Pro"/>
              </a:rPr>
              <a:t>1 of 27 exhibitors </a:t>
            </a:r>
          </a:p>
          <a:p>
            <a:pPr lvl="0"/>
            <a:r>
              <a:rPr lang="en-US" sz="1000" dirty="0" smtClean="0">
                <a:solidFill>
                  <a:srgbClr val="000000"/>
                </a:solidFill>
                <a:latin typeface="Adobe Caslon Pro"/>
                <a:cs typeface="Adobe Caslon Pro"/>
              </a:rPr>
              <a:t>Catalogue</a:t>
            </a:r>
          </a:p>
          <a:p>
            <a:pPr lvl="0"/>
            <a:endParaRPr lang="en-US" sz="1000" dirty="0" smtClean="0">
              <a:solidFill>
                <a:srgbClr val="000000"/>
              </a:solidFill>
              <a:latin typeface="Adobe Caslon Pro"/>
              <a:cs typeface="Adobe Caslon Pro"/>
            </a:endParaRPr>
          </a:p>
          <a:p>
            <a:pPr lvl="0"/>
            <a:endParaRPr lang="en-US" sz="1000" dirty="0" smtClean="0">
              <a:solidFill>
                <a:srgbClr val="000000"/>
              </a:solidFill>
              <a:latin typeface="Adobe Caslon Pro"/>
              <a:cs typeface="Adobe Caslon Pro"/>
            </a:endParaRPr>
          </a:p>
          <a:p>
            <a:r>
              <a:rPr lang="en-US" sz="1000" dirty="0" smtClean="0">
                <a:solidFill>
                  <a:srgbClr val="000000"/>
                </a:solidFill>
                <a:latin typeface="Adobe Caslon Pro"/>
                <a:cs typeface="Adobe Caslon Pro"/>
              </a:rPr>
              <a:t>Work exhibited: ‘Radiance’</a:t>
            </a:r>
            <a:r>
              <a:rPr lang="en-GB" sz="1000" dirty="0" smtClean="0">
                <a:solidFill>
                  <a:srgbClr val="000000"/>
                </a:solidFill>
                <a:latin typeface="Adobe Caslon Pro"/>
                <a:cs typeface="Adobe Caslon Pro"/>
              </a:rPr>
              <a:t>, </a:t>
            </a:r>
            <a:r>
              <a:rPr lang="en-US" sz="1000" dirty="0" smtClean="0">
                <a:solidFill>
                  <a:srgbClr val="000000"/>
                </a:solidFill>
                <a:latin typeface="Adobe Caslon Pro"/>
                <a:cs typeface="Adobe Caslon Pro"/>
              </a:rPr>
              <a:t>‘Lime Glow’</a:t>
            </a:r>
            <a:endParaRPr lang="en-GB" sz="1000" dirty="0" smtClean="0">
              <a:solidFill>
                <a:srgbClr val="000000"/>
              </a:solidFill>
              <a:latin typeface="Adobe Caslon Pro"/>
              <a:cs typeface="Adobe Caslon Pro"/>
            </a:endParaRPr>
          </a:p>
        </p:txBody>
      </p:sp>
      <p:pic>
        <p:nvPicPr>
          <p:cNvPr id="11" name="Picture 10" descr="Radiance.jpg"/>
          <p:cNvPicPr>
            <a:picLocks noChangeAspect="1"/>
          </p:cNvPicPr>
          <p:nvPr/>
        </p:nvPicPr>
        <p:blipFill>
          <a:blip r:embed="rId3"/>
          <a:stretch>
            <a:fillRect/>
          </a:stretch>
        </p:blipFill>
        <p:spPr>
          <a:xfrm>
            <a:off x="538310" y="3691902"/>
            <a:ext cx="1165040" cy="906652"/>
          </a:xfrm>
          <a:prstGeom prst="rect">
            <a:avLst/>
          </a:prstGeom>
        </p:spPr>
      </p:pic>
      <p:pic>
        <p:nvPicPr>
          <p:cNvPr id="12" name="Picture 11" descr="Lime Glow.jpg"/>
          <p:cNvPicPr>
            <a:picLocks noChangeAspect="1"/>
          </p:cNvPicPr>
          <p:nvPr/>
        </p:nvPicPr>
        <p:blipFill>
          <a:blip r:embed="rId4"/>
          <a:srcRect/>
          <a:stretch>
            <a:fillRect/>
          </a:stretch>
        </p:blipFill>
        <p:spPr>
          <a:xfrm>
            <a:off x="1848555" y="3691903"/>
            <a:ext cx="956872" cy="906652"/>
          </a:xfrm>
          <a:prstGeom prst="rect">
            <a:avLst/>
          </a:prstGeom>
        </p:spPr>
      </p:pic>
      <p:pic>
        <p:nvPicPr>
          <p:cNvPr id="13" name="Picture 12" descr="flyer.pdf"/>
          <p:cNvPicPr>
            <a:picLocks noChangeAspect="1"/>
          </p:cNvPicPr>
          <p:nvPr/>
        </p:nvPicPr>
        <mc:AlternateContent>
          <mc:Choice xmlns:ma="http://schemas.microsoft.com/office/mac/drawingml/2008/main" Requires="ma">
            <p:blipFill>
              <a:blip r:embed="rId5"/>
              <a:srcRect r="43503"/>
              <a:stretch>
                <a:fillRect/>
              </a:stretch>
            </p:blipFill>
          </mc:Choice>
          <mc:Fallback>
            <p:blipFill>
              <a:blip r:embed="rId6"/>
              <a:srcRect r="43503"/>
              <a:stretch>
                <a:fillRect/>
              </a:stretch>
            </p:blipFill>
          </mc:Fallback>
        </mc:AlternateContent>
        <p:spPr>
          <a:xfrm>
            <a:off x="3162978" y="4856331"/>
            <a:ext cx="945985" cy="1183225"/>
          </a:xfrm>
          <a:prstGeom prst="rect">
            <a:avLst/>
          </a:prstGeom>
        </p:spPr>
      </p:pic>
      <p:sp>
        <p:nvSpPr>
          <p:cNvPr id="14" name="TextBox 13"/>
          <p:cNvSpPr txBox="1"/>
          <p:nvPr/>
        </p:nvSpPr>
        <p:spPr>
          <a:xfrm>
            <a:off x="3060735" y="1705455"/>
            <a:ext cx="3172663" cy="3108543"/>
          </a:xfrm>
          <a:prstGeom prst="rect">
            <a:avLst/>
          </a:prstGeom>
          <a:noFill/>
        </p:spPr>
        <p:txBody>
          <a:bodyPr wrap="none" rtlCol="0">
            <a:spAutoFit/>
          </a:bodyPr>
          <a:lstStyle/>
          <a:p>
            <a:r>
              <a:rPr lang="en-US" sz="1100" dirty="0" smtClean="0">
                <a:latin typeface="Adobe Caslon Pro"/>
                <a:cs typeface="Adobe Caslon Pro"/>
              </a:rPr>
              <a:t>An Inches Carr Trust Award was received in </a:t>
            </a:r>
          </a:p>
          <a:p>
            <a:r>
              <a:rPr lang="en-US" sz="1100" dirty="0" smtClean="0">
                <a:latin typeface="Adobe Caslon Pro"/>
                <a:cs typeface="Adobe Caslon Pro"/>
              </a:rPr>
              <a:t>2008 to contribute towards creating work for the </a:t>
            </a:r>
          </a:p>
          <a:p>
            <a:r>
              <a:rPr lang="en-US" sz="1100" dirty="0" smtClean="0">
                <a:latin typeface="Adobe Caslon Pro"/>
                <a:cs typeface="Adobe Caslon Pro"/>
              </a:rPr>
              <a:t>solo exhibition </a:t>
            </a:r>
            <a:r>
              <a:rPr lang="en-US" sz="1100" i="1" dirty="0" smtClean="0">
                <a:latin typeface="Adobe Caslon Pro"/>
                <a:cs typeface="Adobe Caslon Pro"/>
              </a:rPr>
              <a:t>Jo Barker – Tapestries (</a:t>
            </a:r>
            <a:r>
              <a:rPr lang="en-US" sz="1100" dirty="0" smtClean="0">
                <a:latin typeface="Adobe Caslon Pro"/>
                <a:cs typeface="Adobe Caslon Pro"/>
              </a:rPr>
              <a:t>see Output 1).</a:t>
            </a:r>
          </a:p>
          <a:p>
            <a:r>
              <a:rPr lang="en-US" sz="1100" dirty="0" smtClean="0">
                <a:latin typeface="Adobe Caslon Pro"/>
                <a:cs typeface="Adobe Caslon Pro"/>
              </a:rPr>
              <a:t>Three years further on the invitation here was to </a:t>
            </a:r>
          </a:p>
          <a:p>
            <a:r>
              <a:rPr lang="en-US" sz="1100" dirty="0" smtClean="0">
                <a:latin typeface="Adobe Caslon Pro"/>
                <a:cs typeface="Adobe Caslon Pro"/>
              </a:rPr>
              <a:t>exhibit recent work showing current</a:t>
            </a:r>
          </a:p>
          <a:p>
            <a:r>
              <a:rPr lang="en-US" sz="1100" dirty="0" smtClean="0">
                <a:latin typeface="Adobe Caslon Pro"/>
                <a:cs typeface="Adobe Caslon Pro"/>
              </a:rPr>
              <a:t>developments.</a:t>
            </a:r>
          </a:p>
          <a:p>
            <a:endParaRPr lang="en-US" sz="1100" dirty="0" smtClean="0">
              <a:latin typeface="Adobe Caslon Pro"/>
              <a:cs typeface="Adobe Caslon Pro"/>
            </a:endParaRPr>
          </a:p>
          <a:p>
            <a:endParaRPr lang="en-US" sz="1100" dirty="0" smtClean="0">
              <a:latin typeface="Adobe Caslon Pro"/>
              <a:cs typeface="Adobe Caslon Pro"/>
            </a:endParaRPr>
          </a:p>
          <a:p>
            <a:r>
              <a:rPr lang="en-US" sz="1100" i="1" dirty="0" smtClean="0">
                <a:latin typeface="Adobe Caslon Pro"/>
                <a:cs typeface="Adobe Caslon Pro"/>
              </a:rPr>
              <a:t>“What does this rich collection of work highlight about</a:t>
            </a:r>
          </a:p>
          <a:p>
            <a:r>
              <a:rPr lang="en-US" sz="1100" i="1" dirty="0" smtClean="0">
                <a:latin typeface="Adobe Caslon Pro"/>
                <a:cs typeface="Adobe Caslon Pro"/>
              </a:rPr>
              <a:t> the relationship of craft to wider artistic and social life</a:t>
            </a:r>
          </a:p>
          <a:p>
            <a:r>
              <a:rPr lang="en-US" sz="1100" i="1" dirty="0" smtClean="0">
                <a:latin typeface="Adobe Caslon Pro"/>
                <a:cs typeface="Adobe Caslon Pro"/>
              </a:rPr>
              <a:t> in Scotland at the moment? I think the key may be an</a:t>
            </a:r>
          </a:p>
          <a:p>
            <a:r>
              <a:rPr lang="en-US" sz="1100" i="1" dirty="0" smtClean="0">
                <a:latin typeface="Adobe Caslon Pro"/>
                <a:cs typeface="Adobe Caslon Pro"/>
              </a:rPr>
              <a:t> attentiveness and embraced within that, the words</a:t>
            </a:r>
          </a:p>
          <a:p>
            <a:r>
              <a:rPr lang="en-US" sz="1100" i="1" dirty="0" smtClean="0">
                <a:latin typeface="Adobe Caslon Pro"/>
                <a:cs typeface="Adobe Caslon Pro"/>
              </a:rPr>
              <a:t> respect and time…Most importantly  the work, through</a:t>
            </a:r>
          </a:p>
          <a:p>
            <a:r>
              <a:rPr lang="en-US" sz="1100" i="1" dirty="0" smtClean="0">
                <a:latin typeface="Adobe Caslon Pro"/>
                <a:cs typeface="Adobe Caslon Pro"/>
              </a:rPr>
              <a:t> it’s </a:t>
            </a:r>
            <a:r>
              <a:rPr lang="en-US" sz="1100" i="1" dirty="0" err="1" smtClean="0">
                <a:latin typeface="Adobe Caslon Pro"/>
                <a:cs typeface="Adobe Caslon Pro"/>
              </a:rPr>
              <a:t>rigour</a:t>
            </a:r>
            <a:r>
              <a:rPr lang="en-US" sz="1100" i="1" dirty="0" smtClean="0">
                <a:latin typeface="Adobe Caslon Pro"/>
                <a:cs typeface="Adobe Caslon Pro"/>
              </a:rPr>
              <a:t>, imagination and attention to thought and</a:t>
            </a:r>
          </a:p>
          <a:p>
            <a:r>
              <a:rPr lang="en-US" sz="1100" i="1" dirty="0" smtClean="0">
                <a:latin typeface="Adobe Caslon Pro"/>
                <a:cs typeface="Adobe Caslon Pro"/>
              </a:rPr>
              <a:t> execution, demands our attentiveness.”</a:t>
            </a:r>
          </a:p>
          <a:p>
            <a:endParaRPr lang="en-US" sz="1100" dirty="0" smtClean="0">
              <a:latin typeface="Adobe Caslon Pro"/>
              <a:cs typeface="Adobe Caslon Pro"/>
            </a:endParaRPr>
          </a:p>
          <a:p>
            <a:r>
              <a:rPr lang="en-US" sz="1000" dirty="0" smtClean="0">
                <a:latin typeface="Adobe Caslon Pro"/>
                <a:cs typeface="Adobe Caslon Pro"/>
              </a:rPr>
              <a:t>Amanda Game, Curator</a:t>
            </a:r>
          </a:p>
          <a:p>
            <a:r>
              <a:rPr lang="en-US" sz="1000" dirty="0" smtClean="0">
                <a:latin typeface="Adobe Caslon Pro"/>
                <a:cs typeface="Adobe Caslon Pro"/>
              </a:rPr>
              <a:t>Craft in Dialogue, catalogue essay p6</a:t>
            </a:r>
            <a:endParaRPr lang="en-US" sz="1000" dirty="0">
              <a:latin typeface="Adobe Caslon Pro"/>
              <a:cs typeface="Adobe Caslon Pro"/>
            </a:endParaRPr>
          </a:p>
        </p:txBody>
      </p:sp>
      <p:pic>
        <p:nvPicPr>
          <p:cNvPr id="15" name="Picture 14" descr="IMG_7073.JPG"/>
          <p:cNvPicPr>
            <a:picLocks noChangeAspect="1"/>
          </p:cNvPicPr>
          <p:nvPr/>
        </p:nvPicPr>
        <p:blipFill>
          <a:blip r:embed="rId7"/>
          <a:srcRect t="19026" r="13709" b="14401"/>
          <a:stretch>
            <a:fillRect/>
          </a:stretch>
        </p:blipFill>
        <p:spPr>
          <a:xfrm>
            <a:off x="6492781" y="1804177"/>
            <a:ext cx="2679441" cy="1550382"/>
          </a:xfrm>
          <a:prstGeom prst="rect">
            <a:avLst/>
          </a:prstGeom>
        </p:spPr>
      </p:pic>
      <p:pic>
        <p:nvPicPr>
          <p:cNvPr id="16" name="Picture 15" descr="IMG_7079.JPG"/>
          <p:cNvPicPr>
            <a:picLocks noChangeAspect="1"/>
          </p:cNvPicPr>
          <p:nvPr/>
        </p:nvPicPr>
        <p:blipFill>
          <a:blip r:embed="rId8"/>
          <a:srcRect l="10185" t="14815" b="10627"/>
          <a:stretch>
            <a:fillRect/>
          </a:stretch>
        </p:blipFill>
        <p:spPr>
          <a:xfrm>
            <a:off x="6492781" y="3522938"/>
            <a:ext cx="2651219" cy="1650651"/>
          </a:xfrm>
          <a:prstGeom prst="rect">
            <a:avLst/>
          </a:prstGeom>
        </p:spPr>
      </p:pic>
      <p:pic>
        <p:nvPicPr>
          <p:cNvPr id="17" name="Picture 16" descr="IMG_0593.jpg"/>
          <p:cNvPicPr>
            <a:picLocks noChangeAspect="1"/>
          </p:cNvPicPr>
          <p:nvPr/>
        </p:nvPicPr>
        <p:blipFill>
          <a:blip r:embed="rId9"/>
          <a:srcRect l="9630" t="4016" b="10627"/>
          <a:stretch>
            <a:fillRect/>
          </a:stretch>
        </p:blipFill>
        <p:spPr>
          <a:xfrm>
            <a:off x="4108963" y="4856330"/>
            <a:ext cx="939538" cy="1183225"/>
          </a:xfrm>
          <a:prstGeom prst="rect">
            <a:avLst/>
          </a:prstGeom>
        </p:spPr>
      </p:pic>
      <p:pic>
        <p:nvPicPr>
          <p:cNvPr id="18" name="Picture 17" descr="craft in dialogue.png"/>
          <p:cNvPicPr>
            <a:picLocks noChangeAspect="1"/>
          </p:cNvPicPr>
          <p:nvPr/>
        </p:nvPicPr>
        <p:blipFill>
          <a:blip r:embed="rId10"/>
          <a:stretch>
            <a:fillRect/>
          </a:stretch>
        </p:blipFill>
        <p:spPr>
          <a:xfrm>
            <a:off x="524199" y="4872419"/>
            <a:ext cx="1433184" cy="1304905"/>
          </a:xfrm>
          <a:prstGeom prst="rect">
            <a:avLst/>
          </a:prstGeom>
        </p:spPr>
      </p:pic>
      <p:sp>
        <p:nvSpPr>
          <p:cNvPr id="19" name="TextBox 18"/>
          <p:cNvSpPr txBox="1"/>
          <p:nvPr/>
        </p:nvSpPr>
        <p:spPr>
          <a:xfrm>
            <a:off x="467755" y="4598554"/>
            <a:ext cx="1633781" cy="215444"/>
          </a:xfrm>
          <a:prstGeom prst="rect">
            <a:avLst/>
          </a:prstGeom>
          <a:noFill/>
        </p:spPr>
        <p:txBody>
          <a:bodyPr wrap="none" rtlCol="0">
            <a:spAutoFit/>
          </a:bodyPr>
          <a:lstStyle/>
          <a:p>
            <a:r>
              <a:rPr lang="en-US" sz="800" dirty="0" err="1" smtClean="0">
                <a:latin typeface="Adobe Caslon Pro"/>
                <a:cs typeface="Adobe Caslon Pro"/>
              </a:rPr>
              <a:t>CraftScotland</a:t>
            </a:r>
            <a:r>
              <a:rPr lang="en-US" sz="800" dirty="0" smtClean="0">
                <a:latin typeface="Adobe Caslon Pro"/>
                <a:cs typeface="Adobe Caslon Pro"/>
              </a:rPr>
              <a:t> website information</a:t>
            </a:r>
            <a:endParaRPr lang="en-US" sz="800" dirty="0">
              <a:latin typeface="Adobe Caslon Pro"/>
              <a:cs typeface="Adobe Caslon Pro"/>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8.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1954381"/>
          </a:xfrm>
          <a:prstGeom prst="rect">
            <a:avLst/>
          </a:prstGeom>
        </p:spPr>
        <p:txBody>
          <a:bodyPr wrap="square">
            <a:spAutoFit/>
          </a:bodyPr>
          <a:lstStyle/>
          <a:p>
            <a:r>
              <a:rPr lang="en-US" sz="1100" b="1" dirty="0" smtClean="0">
                <a:latin typeface="Adobe Caslon Pro"/>
                <a:cs typeface="Adobe Caslon Pro"/>
              </a:rPr>
              <a:t>2012	</a:t>
            </a:r>
          </a:p>
          <a:p>
            <a:endParaRPr lang="en-GB" sz="1100" dirty="0" smtClean="0">
              <a:latin typeface="Adobe Caslon Pro"/>
              <a:cs typeface="Adobe Caslon Pro"/>
            </a:endParaRPr>
          </a:p>
          <a:p>
            <a:pPr lvl="0"/>
            <a:r>
              <a:rPr lang="en-US" sz="1100" b="1" dirty="0" smtClean="0">
                <a:latin typeface="Adobe Caslon Pro"/>
                <a:cs typeface="Adobe Caslon Pro"/>
              </a:rPr>
              <a:t>Made in Scotland</a:t>
            </a:r>
          </a:p>
          <a:p>
            <a:pPr lvl="0"/>
            <a:endParaRPr lang="en-GB" sz="1100" i="1" dirty="0" smtClean="0">
              <a:latin typeface="Adobe Caslon Pro"/>
              <a:cs typeface="Adobe Caslon Pro"/>
            </a:endParaRPr>
          </a:p>
          <a:p>
            <a:r>
              <a:rPr lang="en-US" sz="1100" dirty="0" smtClean="0">
                <a:latin typeface="Adobe Caslon Pro"/>
                <a:cs typeface="Adobe Caslon Pro"/>
              </a:rPr>
              <a:t>The Fleming Collection</a:t>
            </a:r>
          </a:p>
          <a:p>
            <a:r>
              <a:rPr lang="en-US" sz="1100" dirty="0" smtClean="0">
                <a:latin typeface="Adobe Caslon Pro"/>
                <a:cs typeface="Adobe Caslon Pro"/>
              </a:rPr>
              <a:t>12 Berkeley St, London</a:t>
            </a:r>
          </a:p>
          <a:p>
            <a:endParaRPr lang="en-US" sz="1100" dirty="0" smtClean="0">
              <a:latin typeface="Adobe Caslon Pro"/>
              <a:cs typeface="Adobe Caslon Pro"/>
            </a:endParaRPr>
          </a:p>
          <a:p>
            <a:r>
              <a:rPr lang="en-US" sz="1100" dirty="0" smtClean="0">
                <a:latin typeface="Adobe Caslon Pro"/>
                <a:cs typeface="Adobe Caslon Pro"/>
              </a:rPr>
              <a:t>1 of 38 exhibitors </a:t>
            </a:r>
          </a:p>
          <a:p>
            <a:endParaRPr lang="en-US" sz="1100" dirty="0" smtClean="0">
              <a:latin typeface="Adobe Caslon Pro"/>
              <a:cs typeface="Adobe Caslon Pro"/>
            </a:endParaRPr>
          </a:p>
          <a:p>
            <a:pPr lvl="0"/>
            <a:r>
              <a:rPr lang="en-US" sz="1100" dirty="0" smtClean="0">
                <a:latin typeface="Adobe Caslon Pro"/>
                <a:cs typeface="Adobe Caslon Pro"/>
              </a:rPr>
              <a:t>Work exhibited:</a:t>
            </a:r>
            <a:r>
              <a:rPr lang="en-GB" sz="1100" dirty="0" smtClean="0">
                <a:latin typeface="Adobe Caslon Pro"/>
                <a:cs typeface="Adobe Caslon Pro"/>
              </a:rPr>
              <a:t> </a:t>
            </a:r>
            <a:r>
              <a:rPr lang="en-US" sz="1100" dirty="0" smtClean="0">
                <a:latin typeface="Adobe Caslon Pro"/>
                <a:cs typeface="Adobe Caslon Pro"/>
              </a:rPr>
              <a:t>‘Radiance’</a:t>
            </a:r>
            <a:r>
              <a:rPr lang="en-GB" sz="1100" dirty="0" smtClean="0">
                <a:latin typeface="Adobe Caslon Pro"/>
                <a:cs typeface="Adobe Caslon Pro"/>
              </a:rPr>
              <a:t>, </a:t>
            </a:r>
            <a:r>
              <a:rPr lang="en-US" sz="1100" dirty="0" smtClean="0">
                <a:latin typeface="Adobe Caslon Pro"/>
                <a:cs typeface="Adobe Caslon Pro"/>
              </a:rPr>
              <a:t>Lime Glow’,</a:t>
            </a:r>
          </a:p>
          <a:p>
            <a:pPr lvl="0"/>
            <a:r>
              <a:rPr lang="en-GB" sz="1100" dirty="0" smtClean="0">
                <a:latin typeface="Adobe Caslon Pro"/>
                <a:cs typeface="Adobe Caslon Pro"/>
              </a:rPr>
              <a:t> </a:t>
            </a:r>
            <a:r>
              <a:rPr lang="en-US" sz="1100" dirty="0" smtClean="0">
                <a:latin typeface="Adobe Caslon Pro"/>
                <a:cs typeface="Adobe Caslon Pro"/>
              </a:rPr>
              <a:t>‘Cobalt Haze, ‘Curve</a:t>
            </a:r>
            <a:endParaRPr lang="en-US" sz="1100" dirty="0">
              <a:latin typeface="Adobe Caslon Pro"/>
              <a:cs typeface="Adobe Caslon Pro"/>
            </a:endParaRPr>
          </a:p>
        </p:txBody>
      </p:sp>
      <p:sp>
        <p:nvSpPr>
          <p:cNvPr id="7" name="Rectangle 6"/>
          <p:cNvSpPr/>
          <p:nvPr/>
        </p:nvSpPr>
        <p:spPr>
          <a:xfrm>
            <a:off x="3596924" y="5197417"/>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Exhibition publicity</a:t>
            </a:r>
            <a:endParaRPr lang="en-US" sz="900" i="1" dirty="0">
              <a:solidFill>
                <a:srgbClr val="FFFFFF"/>
              </a:solidFill>
              <a:latin typeface="Adobe Caslon Pro"/>
              <a:cs typeface="Adobe Caslon Pro"/>
            </a:endParaRPr>
          </a:p>
        </p:txBody>
      </p:sp>
      <p:sp>
        <p:nvSpPr>
          <p:cNvPr id="8" name="Rectangle 7"/>
          <p:cNvSpPr/>
          <p:nvPr/>
        </p:nvSpPr>
        <p:spPr>
          <a:xfrm>
            <a:off x="4362557" y="1030111"/>
            <a:ext cx="4172937" cy="369332"/>
          </a:xfrm>
          <a:prstGeom prst="rect">
            <a:avLst/>
          </a:prstGeom>
        </p:spPr>
        <p:txBody>
          <a:bodyPr wrap="none">
            <a:spAutoFit/>
          </a:bodyPr>
          <a:lstStyle/>
          <a:p>
            <a:r>
              <a:rPr lang="en-US" b="1" dirty="0" smtClean="0">
                <a:latin typeface="Adobe Caslon Pro"/>
                <a:cs typeface="Adobe Caslon Pro"/>
              </a:rPr>
              <a:t>:  FURTHER SHOWINGS OF WORK</a:t>
            </a:r>
          </a:p>
        </p:txBody>
      </p:sp>
      <p:pic>
        <p:nvPicPr>
          <p:cNvPr id="9" name="Picture 8" descr="Made in Scotland A5 Flyer.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5187071" y="1869559"/>
            <a:ext cx="2349076" cy="3327858"/>
          </a:xfrm>
          <a:prstGeom prst="rect">
            <a:avLst/>
          </a:prstGeom>
        </p:spPr>
      </p:pic>
      <p:pic>
        <p:nvPicPr>
          <p:cNvPr id="10" name="Picture 9" descr="Radiance.jpg"/>
          <p:cNvPicPr>
            <a:picLocks noChangeAspect="1"/>
          </p:cNvPicPr>
          <p:nvPr/>
        </p:nvPicPr>
        <p:blipFill>
          <a:blip r:embed="rId5"/>
          <a:stretch>
            <a:fillRect/>
          </a:stretch>
        </p:blipFill>
        <p:spPr>
          <a:xfrm>
            <a:off x="524200" y="3905649"/>
            <a:ext cx="1394911" cy="1085542"/>
          </a:xfrm>
          <a:prstGeom prst="rect">
            <a:avLst/>
          </a:prstGeom>
        </p:spPr>
      </p:pic>
      <p:pic>
        <p:nvPicPr>
          <p:cNvPr id="11" name="Picture 10" descr="Lime Glow.jpg"/>
          <p:cNvPicPr>
            <a:picLocks noChangeAspect="1"/>
          </p:cNvPicPr>
          <p:nvPr/>
        </p:nvPicPr>
        <p:blipFill>
          <a:blip r:embed="rId6"/>
          <a:srcRect/>
          <a:stretch>
            <a:fillRect/>
          </a:stretch>
        </p:blipFill>
        <p:spPr>
          <a:xfrm>
            <a:off x="2046113" y="3905650"/>
            <a:ext cx="1159012" cy="1098182"/>
          </a:xfrm>
          <a:prstGeom prst="rect">
            <a:avLst/>
          </a:prstGeom>
        </p:spPr>
      </p:pic>
      <p:pic>
        <p:nvPicPr>
          <p:cNvPr id="12" name="Picture 11" descr="Curve.jpg"/>
          <p:cNvPicPr>
            <a:picLocks noChangeAspect="1"/>
          </p:cNvPicPr>
          <p:nvPr/>
        </p:nvPicPr>
        <p:blipFill>
          <a:blip r:embed="rId7"/>
          <a:stretch>
            <a:fillRect/>
          </a:stretch>
        </p:blipFill>
        <p:spPr>
          <a:xfrm>
            <a:off x="2088447" y="5140973"/>
            <a:ext cx="543536" cy="475249"/>
          </a:xfrm>
          <a:prstGeom prst="rect">
            <a:avLst/>
          </a:prstGeom>
        </p:spPr>
      </p:pic>
      <p:pic>
        <p:nvPicPr>
          <p:cNvPr id="13" name="Picture 12" descr="Cobalt Haze.jpg"/>
          <p:cNvPicPr>
            <a:picLocks noChangeAspect="1"/>
          </p:cNvPicPr>
          <p:nvPr/>
        </p:nvPicPr>
        <p:blipFill>
          <a:blip r:embed="rId8"/>
          <a:stretch>
            <a:fillRect/>
          </a:stretch>
        </p:blipFill>
        <p:spPr>
          <a:xfrm>
            <a:off x="510089" y="5061848"/>
            <a:ext cx="1536024" cy="75861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791896"/>
            <a:ext cx="2892386" cy="1538883"/>
          </a:xfrm>
          <a:prstGeom prst="rect">
            <a:avLst/>
          </a:prstGeom>
        </p:spPr>
        <p:txBody>
          <a:bodyPr wrap="square">
            <a:spAutoFit/>
          </a:bodyPr>
          <a:lstStyle/>
          <a:p>
            <a:r>
              <a:rPr lang="en-US" sz="1100" b="1" dirty="0" smtClean="0">
                <a:latin typeface="Adobe Caslon Pro"/>
                <a:cs typeface="Adobe Caslon Pro"/>
              </a:rPr>
              <a:t>2011</a:t>
            </a:r>
          </a:p>
          <a:p>
            <a:r>
              <a:rPr lang="en-US" sz="1100" b="1" dirty="0" smtClean="0">
                <a:latin typeface="Adobe Caslon Pro"/>
                <a:cs typeface="Adobe Caslon Pro"/>
              </a:rPr>
              <a:t>	</a:t>
            </a:r>
          </a:p>
          <a:p>
            <a:r>
              <a:rPr lang="en-US" sz="1100" b="1" dirty="0" smtClean="0">
                <a:latin typeface="Adobe Caslon Pro"/>
                <a:cs typeface="Adobe Caslon Pro"/>
              </a:rPr>
              <a:t>Tapestry: A woven narrative</a:t>
            </a:r>
          </a:p>
          <a:p>
            <a:endParaRPr lang="en-GB" sz="1000" dirty="0" smtClean="0">
              <a:latin typeface="Adobe Caslon Pro"/>
              <a:cs typeface="Adobe Caslon Pro"/>
            </a:endParaRPr>
          </a:p>
          <a:p>
            <a:r>
              <a:rPr lang="en-US" sz="1000" dirty="0" smtClean="0">
                <a:latin typeface="Adobe Caslon Pro"/>
                <a:cs typeface="Adobe Caslon Pro"/>
              </a:rPr>
              <a:t>Authors: Timothy Wilcox, Caron Penney &amp; Fiona </a:t>
            </a:r>
            <a:r>
              <a:rPr lang="en-US" sz="1000" dirty="0" err="1" smtClean="0">
                <a:latin typeface="Adobe Caslon Pro"/>
                <a:cs typeface="Adobe Caslon Pro"/>
              </a:rPr>
              <a:t>Mathison</a:t>
            </a:r>
            <a:endParaRPr lang="en-GB" sz="1000" dirty="0" smtClean="0">
              <a:latin typeface="Adobe Caslon Pro"/>
              <a:cs typeface="Adobe Caslon Pro"/>
            </a:endParaRPr>
          </a:p>
          <a:p>
            <a:r>
              <a:rPr lang="en-US" sz="1000" dirty="0" smtClean="0">
                <a:latin typeface="Adobe Caslon Pro"/>
                <a:cs typeface="Adobe Caslon Pro"/>
              </a:rPr>
              <a:t>Black Dog Publishing</a:t>
            </a:r>
            <a:endParaRPr lang="en-GB" sz="1000" dirty="0" smtClean="0">
              <a:latin typeface="Adobe Caslon Pro"/>
              <a:cs typeface="Adobe Caslon Pro"/>
            </a:endParaRPr>
          </a:p>
          <a:p>
            <a:r>
              <a:rPr lang="en-US" sz="1000" dirty="0" smtClean="0">
                <a:latin typeface="Adobe Caslon Pro"/>
                <a:cs typeface="Adobe Caslon Pro"/>
              </a:rPr>
              <a:t>ISBN 978-1-907317-24-8</a:t>
            </a:r>
            <a:endParaRPr lang="en-GB" sz="10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96924"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Book : Tapestry – A Woven Narrative.</a:t>
            </a:r>
          </a:p>
          <a:p>
            <a:r>
              <a:rPr lang="en-US" sz="900" i="1" dirty="0" smtClean="0">
                <a:solidFill>
                  <a:srgbClr val="FFFFFF"/>
                </a:solidFill>
                <a:latin typeface="Adobe Caslon Pro"/>
                <a:cs typeface="Adobe Caslon Pro"/>
              </a:rPr>
              <a:t>Cover (above) &amp; pages featuring work (right)</a:t>
            </a:r>
            <a:endParaRPr lang="en-US" sz="900" i="1" dirty="0">
              <a:solidFill>
                <a:srgbClr val="FFFFFF"/>
              </a:solidFill>
              <a:latin typeface="Adobe Caslon Pro"/>
              <a:cs typeface="Adobe Caslon Pro"/>
            </a:endParaRPr>
          </a:p>
        </p:txBody>
      </p:sp>
      <p:sp>
        <p:nvSpPr>
          <p:cNvPr id="8" name="TextBox 7"/>
          <p:cNvSpPr txBox="1"/>
          <p:nvPr/>
        </p:nvSpPr>
        <p:spPr>
          <a:xfrm>
            <a:off x="4355163" y="1025051"/>
            <a:ext cx="2467342" cy="677108"/>
          </a:xfrm>
          <a:prstGeom prst="rect">
            <a:avLst/>
          </a:prstGeom>
          <a:noFill/>
        </p:spPr>
        <p:txBody>
          <a:bodyPr wrap="none" rtlCol="0">
            <a:spAutoFit/>
          </a:bodyPr>
          <a:lstStyle/>
          <a:p>
            <a:r>
              <a:rPr lang="en-US" sz="2000" b="1" dirty="0" smtClean="0">
                <a:latin typeface="Adobe Caslon Pro"/>
                <a:cs typeface="Adobe Caslon Pro"/>
              </a:rPr>
              <a:t>:  BOOK SECTION</a:t>
            </a:r>
          </a:p>
          <a:p>
            <a:endParaRPr lang="en-US" dirty="0"/>
          </a:p>
        </p:txBody>
      </p:sp>
      <p:pic>
        <p:nvPicPr>
          <p:cNvPr id="9" name="Picture 8" descr="IMG_0543.JPG"/>
          <p:cNvPicPr>
            <a:picLocks noChangeAspect="1"/>
          </p:cNvPicPr>
          <p:nvPr/>
        </p:nvPicPr>
        <p:blipFill>
          <a:blip r:embed="rId3"/>
          <a:srcRect l="6470" t="10468" r="5228" b="6593"/>
          <a:stretch>
            <a:fillRect/>
          </a:stretch>
        </p:blipFill>
        <p:spPr>
          <a:xfrm>
            <a:off x="3613045" y="1841733"/>
            <a:ext cx="1467304" cy="1837591"/>
          </a:xfrm>
          <a:prstGeom prst="rect">
            <a:avLst/>
          </a:prstGeom>
        </p:spPr>
      </p:pic>
      <p:pic>
        <p:nvPicPr>
          <p:cNvPr id="10" name="Picture 9" descr="Jo Barker.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6116042" y="1791896"/>
            <a:ext cx="3027958" cy="1843711"/>
          </a:xfrm>
          <a:prstGeom prst="rect">
            <a:avLst/>
          </a:prstGeom>
        </p:spPr>
      </p:pic>
      <p:pic>
        <p:nvPicPr>
          <p:cNvPr id="11" name="Picture 10" descr="Jo Barker 2.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6116042" y="3367817"/>
            <a:ext cx="3027958" cy="1843711"/>
          </a:xfrm>
          <a:prstGeom prst="rect">
            <a:avLst/>
          </a:prstGeom>
        </p:spPr>
      </p:pic>
      <p:pic>
        <p:nvPicPr>
          <p:cNvPr id="12" name="Picture 11" descr="IMG_0544.JPG"/>
          <p:cNvPicPr>
            <a:picLocks noChangeAspect="1"/>
          </p:cNvPicPr>
          <p:nvPr/>
        </p:nvPicPr>
        <p:blipFill>
          <a:blip r:embed="rId8"/>
          <a:srcRect l="3249" t="4227" r="3350" b="23297"/>
          <a:stretch>
            <a:fillRect/>
          </a:stretch>
        </p:blipFill>
        <p:spPr>
          <a:xfrm>
            <a:off x="3613045" y="3679323"/>
            <a:ext cx="1467304" cy="1518094"/>
          </a:xfrm>
          <a:prstGeom prst="rect">
            <a:avLst/>
          </a:prstGeom>
        </p:spPr>
      </p:pic>
      <p:sp>
        <p:nvSpPr>
          <p:cNvPr id="13" name="TextBox 12"/>
          <p:cNvSpPr txBox="1"/>
          <p:nvPr/>
        </p:nvSpPr>
        <p:spPr>
          <a:xfrm>
            <a:off x="522364" y="3292307"/>
            <a:ext cx="184666" cy="369332"/>
          </a:xfrm>
          <a:prstGeom prst="rect">
            <a:avLst/>
          </a:prstGeom>
          <a:noFill/>
        </p:spPr>
        <p:txBody>
          <a:bodyPr wrap="none" rtlCol="0">
            <a:spAutoFit/>
          </a:bodyPr>
          <a:lstStyle/>
          <a:p>
            <a:endParaRPr lang="en-US" dirty="0"/>
          </a:p>
        </p:txBody>
      </p:sp>
      <p:sp>
        <p:nvSpPr>
          <p:cNvPr id="14" name="Rectangle 13"/>
          <p:cNvSpPr/>
          <p:nvPr/>
        </p:nvSpPr>
        <p:spPr>
          <a:xfrm>
            <a:off x="439533" y="3130724"/>
            <a:ext cx="2145363" cy="2970043"/>
          </a:xfrm>
          <a:prstGeom prst="rect">
            <a:avLst/>
          </a:prstGeom>
        </p:spPr>
        <p:txBody>
          <a:bodyPr wrap="square">
            <a:spAutoFit/>
          </a:bodyPr>
          <a:lstStyle/>
          <a:p>
            <a:r>
              <a:rPr lang="en-US" sz="1100" dirty="0" smtClean="0">
                <a:latin typeface="Adobe Caslon Pro"/>
                <a:cs typeface="Adobe Caslon Pro"/>
              </a:rPr>
              <a:t>This book is a review of contemporary tapestry design, discussing the progression from early designs to tapestry production today. The book looks in detail at the current tapestry scene, in which weavers and artists across the globe have begun appropriating the medium to present their work and ideas in a previously unexplored fashion, creating a fascinating juxtaposition between the socio-cultural documentation of many historical works and the more abstract, contemporary and personal themes often dealt with in tapestries today.</a:t>
            </a:r>
            <a:endParaRPr lang="en-US" sz="1100" dirty="0">
              <a:latin typeface="Adobe Caslon Pro"/>
              <a:cs typeface="Adobe Caslon Pro"/>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8.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8" name="TextBox 7"/>
          <p:cNvSpPr txBox="1"/>
          <p:nvPr/>
        </p:nvSpPr>
        <p:spPr>
          <a:xfrm>
            <a:off x="4352958" y="1011245"/>
            <a:ext cx="4365298" cy="677108"/>
          </a:xfrm>
          <a:prstGeom prst="rect">
            <a:avLst/>
          </a:prstGeom>
          <a:noFill/>
        </p:spPr>
        <p:txBody>
          <a:bodyPr wrap="none" rtlCol="0">
            <a:spAutoFit/>
          </a:bodyPr>
          <a:lstStyle/>
          <a:p>
            <a:r>
              <a:rPr lang="en-US" sz="2000" b="1" dirty="0" smtClean="0">
                <a:latin typeface="Adobe Caslon Pro"/>
                <a:cs typeface="Adobe Caslon Pro"/>
              </a:rPr>
              <a:t>: </a:t>
            </a:r>
            <a:r>
              <a:rPr lang="en-US" sz="2000" b="1" dirty="0" smtClean="0">
                <a:latin typeface="Adobe Caslon Pro"/>
                <a:cs typeface="Adobe Caslon Pro"/>
              </a:rPr>
              <a:t> ONLINE EXHIBITION &amp; ESSAY</a:t>
            </a:r>
          </a:p>
          <a:p>
            <a:endParaRPr lang="en-US" dirty="0"/>
          </a:p>
        </p:txBody>
      </p:sp>
      <p:sp>
        <p:nvSpPr>
          <p:cNvPr id="12" name="TextBox 11"/>
          <p:cNvSpPr txBox="1"/>
          <p:nvPr/>
        </p:nvSpPr>
        <p:spPr>
          <a:xfrm>
            <a:off x="345231" y="1811547"/>
            <a:ext cx="3267153" cy="3308598"/>
          </a:xfrm>
          <a:prstGeom prst="rect">
            <a:avLst/>
          </a:prstGeom>
          <a:noFill/>
        </p:spPr>
        <p:txBody>
          <a:bodyPr wrap="square" rtlCol="0">
            <a:spAutoFit/>
          </a:bodyPr>
          <a:lstStyle/>
          <a:p>
            <a:endParaRPr lang="en-US" sz="1100" dirty="0" smtClean="0">
              <a:latin typeface="Adobe Caslon Pro"/>
              <a:cs typeface="Adobe Caslon Pro"/>
            </a:endParaRPr>
          </a:p>
          <a:p>
            <a:r>
              <a:rPr lang="en-US" sz="1100" b="1" dirty="0" smtClean="0">
                <a:latin typeface="Adobe Caslon Pro"/>
                <a:cs typeface="Adobe Caslon Pro"/>
              </a:rPr>
              <a:t>2012</a:t>
            </a:r>
          </a:p>
          <a:p>
            <a:endParaRPr lang="en-US" sz="1100" dirty="0" smtClean="0">
              <a:latin typeface="Adobe Caslon Pro"/>
              <a:cs typeface="Adobe Caslon Pro"/>
            </a:endParaRPr>
          </a:p>
          <a:p>
            <a:r>
              <a:rPr lang="en-US" sz="1100" b="1" dirty="0" smtClean="0">
                <a:latin typeface="Adobe Caslon Pro"/>
                <a:cs typeface="Adobe Caslon Pro"/>
              </a:rPr>
              <a:t>The Power of Slow</a:t>
            </a:r>
          </a:p>
          <a:p>
            <a:endParaRPr lang="en-US" sz="1100" dirty="0" smtClean="0">
              <a:latin typeface="Adobe Caslon Pro"/>
              <a:cs typeface="Adobe Caslon Pro"/>
            </a:endParaRPr>
          </a:p>
          <a:p>
            <a:r>
              <a:rPr lang="en-US" sz="1100" dirty="0" smtClean="0">
                <a:latin typeface="Adobe Caslon Pro"/>
                <a:cs typeface="Adobe Caslon Pro"/>
              </a:rPr>
              <a:t>Author: Anne Jackson</a:t>
            </a:r>
          </a:p>
          <a:p>
            <a:endParaRPr lang="en-US" sz="1100" dirty="0" smtClean="0">
              <a:latin typeface="Adobe Caslon Pro"/>
              <a:cs typeface="Adobe Caslon Pro"/>
            </a:endParaRPr>
          </a:p>
          <a:p>
            <a:r>
              <a:rPr lang="en-US" sz="1100" dirty="0" smtClean="0">
                <a:latin typeface="Adobe Caslon Pro"/>
                <a:cs typeface="Adobe Caslon Pro"/>
              </a:rPr>
              <a:t>Venue/site: The American Tapestry Alliance</a:t>
            </a:r>
          </a:p>
          <a:p>
            <a:endParaRPr lang="en-US" sz="1100" dirty="0" smtClean="0">
              <a:latin typeface="Adobe Caslon Pro"/>
              <a:cs typeface="Adobe Caslon Pro"/>
            </a:endParaRPr>
          </a:p>
          <a:p>
            <a:r>
              <a:rPr lang="en-US" sz="1100" dirty="0" smtClean="0">
                <a:latin typeface="Adobe Caslon Pro"/>
                <a:cs typeface="Adobe Caslon Pro"/>
                <a:hlinkClick r:id="rId3"/>
              </a:rPr>
              <a:t>http://americantapestryalliance.org/exhibitions/tex_ata/the-power-of-slow</a:t>
            </a:r>
            <a:r>
              <a:rPr lang="en-US" sz="1100" dirty="0" smtClean="0">
                <a:latin typeface="Adobe Caslon Pro"/>
                <a:cs typeface="Adobe Caslon Pro"/>
                <a:hlinkClick r:id="rId3"/>
              </a:rPr>
              <a:t>/</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15 co-exhibitors including  Sue </a:t>
            </a:r>
            <a:r>
              <a:rPr lang="en-US" sz="1100" dirty="0" err="1" smtClean="0">
                <a:latin typeface="Adobe Caslon Pro"/>
                <a:cs typeface="Adobe Caslon Pro"/>
              </a:rPr>
              <a:t>Lawty</a:t>
            </a:r>
            <a:r>
              <a:rPr lang="en-US" sz="1100" dirty="0" smtClean="0">
                <a:latin typeface="Adobe Caslon Pro"/>
                <a:cs typeface="Adobe Caslon Pro"/>
              </a:rPr>
              <a:t>, Sara Brennan</a:t>
            </a:r>
          </a:p>
          <a:p>
            <a:endParaRPr lang="en-US" sz="1100" dirty="0" smtClean="0">
              <a:latin typeface="Adobe Caslon Pro"/>
              <a:cs typeface="Adobe Caslon Pro"/>
            </a:endParaRPr>
          </a:p>
          <a:p>
            <a:r>
              <a:rPr lang="en-US" sz="1100" dirty="0" smtClean="0">
                <a:latin typeface="Adobe Caslon Pro"/>
                <a:cs typeface="Adobe Caslon Pro"/>
              </a:rPr>
              <a:t>An overview of contemporary approaches to tapestry weaving</a:t>
            </a:r>
          </a:p>
          <a:p>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 </a:t>
            </a:r>
            <a:endParaRPr lang="en-US" sz="1100" dirty="0" smtClean="0">
              <a:latin typeface="Adobe Caslon Pro"/>
              <a:cs typeface="Adobe Caslon Pro"/>
            </a:endParaRPr>
          </a:p>
        </p:txBody>
      </p:sp>
      <p:pic>
        <p:nvPicPr>
          <p:cNvPr id="9" name="Picture 8" descr="Screen shot 2013-10-19 at 13.41.29.png"/>
          <p:cNvPicPr>
            <a:picLocks noChangeAspect="1"/>
          </p:cNvPicPr>
          <p:nvPr/>
        </p:nvPicPr>
        <p:blipFill>
          <a:blip r:embed="rId4"/>
          <a:stretch>
            <a:fillRect/>
          </a:stretch>
        </p:blipFill>
        <p:spPr>
          <a:xfrm>
            <a:off x="4378358" y="1913147"/>
            <a:ext cx="2095399" cy="3255753"/>
          </a:xfrm>
          <a:prstGeom prst="rect">
            <a:avLst/>
          </a:prstGeom>
        </p:spPr>
      </p:pic>
      <p:pic>
        <p:nvPicPr>
          <p:cNvPr id="10" name="Picture 9" descr="Screen shot 2013-10-19 at 13.53.47.png"/>
          <p:cNvPicPr>
            <a:picLocks noChangeAspect="1"/>
          </p:cNvPicPr>
          <p:nvPr/>
        </p:nvPicPr>
        <p:blipFill>
          <a:blip r:embed="rId5"/>
          <a:stretch>
            <a:fillRect/>
          </a:stretch>
        </p:blipFill>
        <p:spPr>
          <a:xfrm>
            <a:off x="6464300" y="2191137"/>
            <a:ext cx="2158999" cy="278270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8.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7" name="Rectangle 6"/>
          <p:cNvSpPr/>
          <p:nvPr/>
        </p:nvSpPr>
        <p:spPr>
          <a:xfrm>
            <a:off x="3596924" y="5197417"/>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Symposium </a:t>
            </a:r>
            <a:r>
              <a:rPr lang="en-US" sz="900" i="1" dirty="0" err="1" smtClean="0">
                <a:solidFill>
                  <a:srgbClr val="FFFFFF"/>
                </a:solidFill>
                <a:latin typeface="Adobe Caslon Pro"/>
                <a:cs typeface="Adobe Caslon Pro"/>
              </a:rPr>
              <a:t>programme</a:t>
            </a:r>
            <a:endParaRPr lang="en-US" sz="900" i="1" dirty="0">
              <a:solidFill>
                <a:srgbClr val="FFFFFF"/>
              </a:solidFill>
              <a:latin typeface="Adobe Caslon Pro"/>
              <a:cs typeface="Adobe Caslon Pro"/>
            </a:endParaRPr>
          </a:p>
        </p:txBody>
      </p:sp>
      <p:sp>
        <p:nvSpPr>
          <p:cNvPr id="8" name="TextBox 7"/>
          <p:cNvSpPr txBox="1"/>
          <p:nvPr/>
        </p:nvSpPr>
        <p:spPr>
          <a:xfrm>
            <a:off x="4352958" y="1011245"/>
            <a:ext cx="4172937" cy="677108"/>
          </a:xfrm>
          <a:prstGeom prst="rect">
            <a:avLst/>
          </a:prstGeom>
          <a:noFill/>
        </p:spPr>
        <p:txBody>
          <a:bodyPr wrap="none" rtlCol="0">
            <a:spAutoFit/>
          </a:bodyPr>
          <a:lstStyle/>
          <a:p>
            <a:r>
              <a:rPr lang="en-US" sz="2000" b="1" dirty="0" smtClean="0">
                <a:latin typeface="Adobe Caslon Pro"/>
                <a:cs typeface="Adobe Caslon Pro"/>
              </a:rPr>
              <a:t>:  SYMPOSIUM PRESENTATION</a:t>
            </a:r>
          </a:p>
          <a:p>
            <a:endParaRPr lang="en-US" dirty="0"/>
          </a:p>
        </p:txBody>
      </p:sp>
      <p:pic>
        <p:nvPicPr>
          <p:cNvPr id="11" name="Picture 10" descr="Drawing Symposium pdf.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803643" y="1579664"/>
            <a:ext cx="5167737" cy="3651786"/>
          </a:xfrm>
          <a:prstGeom prst="rect">
            <a:avLst/>
          </a:prstGeom>
        </p:spPr>
      </p:pic>
      <p:sp>
        <p:nvSpPr>
          <p:cNvPr id="12" name="TextBox 11"/>
          <p:cNvSpPr txBox="1"/>
          <p:nvPr/>
        </p:nvSpPr>
        <p:spPr>
          <a:xfrm>
            <a:off x="345231" y="1811547"/>
            <a:ext cx="3267153" cy="4262706"/>
          </a:xfrm>
          <a:prstGeom prst="rect">
            <a:avLst/>
          </a:prstGeom>
          <a:noFill/>
        </p:spPr>
        <p:txBody>
          <a:bodyPr wrap="square" rtlCol="0">
            <a:spAutoFit/>
          </a:bodyPr>
          <a:lstStyle/>
          <a:p>
            <a:r>
              <a:rPr lang="en-US" sz="1000" dirty="0" smtClean="0">
                <a:latin typeface="Adobe Caslon Pro"/>
                <a:cs typeface="Adobe Caslon Pro"/>
              </a:rPr>
              <a:t>Invited to speak at symposium ‘Drawing and Making:</a:t>
            </a:r>
          </a:p>
          <a:p>
            <a:r>
              <a:rPr lang="en-US" sz="1000" dirty="0" smtClean="0">
                <a:latin typeface="Adobe Caslon Pro"/>
                <a:cs typeface="Adobe Caslon Pro"/>
              </a:rPr>
              <a:t>The Elements of Creativity’, Edinburgh College of Art</a:t>
            </a:r>
          </a:p>
          <a:p>
            <a:r>
              <a:rPr lang="en-US" sz="1000" dirty="0" smtClean="0">
                <a:latin typeface="Adobe Caslon Pro"/>
                <a:cs typeface="Adobe Caslon Pro"/>
              </a:rPr>
              <a:t>2012. </a:t>
            </a:r>
          </a:p>
          <a:p>
            <a:r>
              <a:rPr lang="en-US" sz="1000" dirty="0" smtClean="0">
                <a:latin typeface="Adobe Caslon Pro"/>
                <a:cs typeface="Adobe Caslon Pro"/>
              </a:rPr>
              <a:t>Speakers included ceramic and glass artists, curators</a:t>
            </a:r>
          </a:p>
          <a:p>
            <a:r>
              <a:rPr lang="en-US" sz="1000" dirty="0" smtClean="0">
                <a:latin typeface="Adobe Caslon Pro"/>
                <a:cs typeface="Adobe Caslon Pro"/>
              </a:rPr>
              <a:t>of world class exhibitions and museums </a:t>
            </a:r>
            <a:r>
              <a:rPr lang="en-US" sz="1000" dirty="0" err="1" smtClean="0">
                <a:latin typeface="Adobe Caslon Pro"/>
                <a:cs typeface="Adobe Caslon Pro"/>
              </a:rPr>
              <a:t>eg</a:t>
            </a:r>
            <a:r>
              <a:rPr lang="en-US" sz="1000" dirty="0" smtClean="0">
                <a:latin typeface="Adobe Caslon Pro"/>
                <a:cs typeface="Adobe Caslon Pro"/>
              </a:rPr>
              <a:t> V&amp;A Museum.</a:t>
            </a:r>
          </a:p>
          <a:p>
            <a:endParaRPr lang="en-US" sz="1000" dirty="0" smtClean="0">
              <a:latin typeface="Adobe Caslon Pro"/>
              <a:cs typeface="Adobe Caslon Pro"/>
            </a:endParaRPr>
          </a:p>
          <a:p>
            <a:r>
              <a:rPr lang="en-US" sz="1000" dirty="0" smtClean="0">
                <a:latin typeface="Adobe Caslon Pro"/>
                <a:cs typeface="Adobe Caslon Pro"/>
              </a:rPr>
              <a:t>Presentation title: </a:t>
            </a:r>
          </a:p>
          <a:p>
            <a:r>
              <a:rPr lang="en-US" sz="1000" dirty="0" smtClean="0">
                <a:latin typeface="Adobe Caslon Pro"/>
                <a:cs typeface="Adobe Caslon Pro"/>
              </a:rPr>
              <a:t>‘Mark, Pixel, Weft, Cartoon: A tapestry weaver’s perspective’.</a:t>
            </a:r>
          </a:p>
          <a:p>
            <a:endParaRPr lang="en-US" sz="1000" dirty="0" smtClean="0">
              <a:latin typeface="Adobe Caslon Pro"/>
              <a:cs typeface="Adobe Caslon Pro"/>
            </a:endParaRPr>
          </a:p>
          <a:p>
            <a:r>
              <a:rPr lang="en-US" sz="1000" dirty="0" smtClean="0">
                <a:latin typeface="Adobe Caslon Pro"/>
                <a:cs typeface="Adobe Caslon Pro"/>
              </a:rPr>
              <a:t>Presentation divided into three main sections:</a:t>
            </a:r>
          </a:p>
          <a:p>
            <a:pPr>
              <a:buFont typeface="Arial"/>
              <a:buChar char="•"/>
            </a:pPr>
            <a:r>
              <a:rPr lang="en-US" sz="1000" dirty="0" smtClean="0">
                <a:latin typeface="Adobe Caslon Pro"/>
                <a:cs typeface="Adobe Caslon Pro"/>
              </a:rPr>
              <a:t>   What I do</a:t>
            </a:r>
          </a:p>
          <a:p>
            <a:pPr>
              <a:buFont typeface="Arial"/>
              <a:buChar char="•"/>
            </a:pPr>
            <a:r>
              <a:rPr lang="en-US" sz="1000" dirty="0" smtClean="0">
                <a:latin typeface="Adobe Caslon Pro"/>
                <a:cs typeface="Adobe Caslon Pro"/>
              </a:rPr>
              <a:t>   Why I do it</a:t>
            </a:r>
          </a:p>
          <a:p>
            <a:pPr>
              <a:buFont typeface="Arial"/>
              <a:buChar char="•"/>
            </a:pPr>
            <a:r>
              <a:rPr lang="en-US" sz="1000" dirty="0" smtClean="0">
                <a:latin typeface="Adobe Caslon Pro"/>
                <a:cs typeface="Adobe Caslon Pro"/>
              </a:rPr>
              <a:t>   How I do it</a:t>
            </a:r>
          </a:p>
          <a:p>
            <a:r>
              <a:rPr lang="en-US" sz="1000" dirty="0" smtClean="0">
                <a:latin typeface="Adobe Caslon Pro"/>
                <a:cs typeface="Adobe Caslon Pro"/>
              </a:rPr>
              <a:t>with concluding section: </a:t>
            </a:r>
          </a:p>
          <a:p>
            <a:pPr>
              <a:buFont typeface="Arial"/>
              <a:buChar char="•"/>
            </a:pPr>
            <a:r>
              <a:rPr lang="en-US" sz="1000" dirty="0" smtClean="0">
                <a:latin typeface="Adobe Caslon Pro"/>
                <a:cs typeface="Adobe Caslon Pro"/>
              </a:rPr>
              <a:t>   What I’m doing now</a:t>
            </a:r>
          </a:p>
          <a:p>
            <a:pPr>
              <a:buFont typeface="Arial"/>
              <a:buChar char="•"/>
            </a:pPr>
            <a:endParaRPr lang="en-US" sz="1000" dirty="0" smtClean="0">
              <a:latin typeface="Adobe Caslon Pro"/>
              <a:cs typeface="Adobe Caslon Pro"/>
            </a:endParaRPr>
          </a:p>
          <a:p>
            <a:r>
              <a:rPr lang="en-US" sz="1000" dirty="0" smtClean="0">
                <a:latin typeface="Adobe Caslon Pro"/>
                <a:cs typeface="Adobe Caslon Pro"/>
              </a:rPr>
              <a:t>Drawing and making are key elements of my work.</a:t>
            </a:r>
          </a:p>
          <a:p>
            <a:r>
              <a:rPr lang="en-US" sz="1000" dirty="0" smtClean="0">
                <a:latin typeface="Adobe Caslon Pro"/>
                <a:cs typeface="Adobe Caslon Pro"/>
              </a:rPr>
              <a:t>Drawing with traditional methods and materials; </a:t>
            </a:r>
          </a:p>
          <a:p>
            <a:r>
              <a:rPr lang="en-US" sz="1000" dirty="0" smtClean="0">
                <a:latin typeface="Adobe Caslon Pro"/>
                <a:cs typeface="Adobe Caslon Pro"/>
              </a:rPr>
              <a:t>drawing with the camera and using the computer as a digital sketchbook. The making process translates these elements through, in effect, drawing and painting with yarns. </a:t>
            </a:r>
          </a:p>
          <a:p>
            <a:endParaRPr lang="en-US" sz="1000" dirty="0" smtClean="0">
              <a:latin typeface="Adobe Caslon Pro"/>
              <a:cs typeface="Adobe Caslon Pro"/>
            </a:endParaRPr>
          </a:p>
          <a:p>
            <a:r>
              <a:rPr lang="en-US" sz="1000" dirty="0" smtClean="0">
                <a:latin typeface="Adobe Caslon Pro"/>
                <a:cs typeface="Adobe Caslon Pro"/>
              </a:rPr>
              <a:t>Edited documentary films recording speakers</a:t>
            </a:r>
          </a:p>
          <a:p>
            <a:r>
              <a:rPr lang="en-US" sz="1000" dirty="0" smtClean="0">
                <a:latin typeface="Adobe Caslon Pro"/>
                <a:cs typeface="Adobe Caslon Pro"/>
              </a:rPr>
              <a:t>presentations have been made available on the Edinburgh University website.</a:t>
            </a:r>
          </a:p>
          <a:p>
            <a:r>
              <a:rPr lang="en-US" sz="1100" dirty="0" smtClean="0">
                <a:latin typeface="Adobe Caslon Pro"/>
                <a:cs typeface="Adobe Caslon Pro"/>
              </a:rPr>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9.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pic>
        <p:nvPicPr>
          <p:cNvPr id="8" name="Picture 7" descr="Screen shot 2013-10-13 at 14.11.16.png"/>
          <p:cNvPicPr>
            <a:picLocks noChangeAspect="1"/>
          </p:cNvPicPr>
          <p:nvPr/>
        </p:nvPicPr>
        <p:blipFill>
          <a:blip r:embed="rId3"/>
          <a:stretch>
            <a:fillRect/>
          </a:stretch>
        </p:blipFill>
        <p:spPr>
          <a:xfrm>
            <a:off x="6803070" y="3155073"/>
            <a:ext cx="2340930" cy="1314732"/>
          </a:xfrm>
          <a:prstGeom prst="rect">
            <a:avLst/>
          </a:prstGeom>
        </p:spPr>
      </p:pic>
      <p:pic>
        <p:nvPicPr>
          <p:cNvPr id="9" name="Picture 8" descr="Screen shot 2013-10-13 at 14.08.05.png"/>
          <p:cNvPicPr>
            <a:picLocks noChangeAspect="1"/>
          </p:cNvPicPr>
          <p:nvPr/>
        </p:nvPicPr>
        <p:blipFill>
          <a:blip r:embed="rId4"/>
          <a:stretch>
            <a:fillRect/>
          </a:stretch>
        </p:blipFill>
        <p:spPr>
          <a:xfrm>
            <a:off x="4639786" y="3155073"/>
            <a:ext cx="2342465" cy="1314732"/>
          </a:xfrm>
          <a:prstGeom prst="rect">
            <a:avLst/>
          </a:prstGeom>
        </p:spPr>
      </p:pic>
      <p:pic>
        <p:nvPicPr>
          <p:cNvPr id="10" name="Picture 9" descr="Screen shot 2013-10-13 at 14.21.12.png"/>
          <p:cNvPicPr>
            <a:picLocks noChangeAspect="1"/>
          </p:cNvPicPr>
          <p:nvPr/>
        </p:nvPicPr>
        <p:blipFill>
          <a:blip r:embed="rId5"/>
          <a:stretch>
            <a:fillRect/>
          </a:stretch>
        </p:blipFill>
        <p:spPr>
          <a:xfrm>
            <a:off x="495300" y="978593"/>
            <a:ext cx="3845289" cy="2755207"/>
          </a:xfrm>
          <a:prstGeom prst="rect">
            <a:avLst/>
          </a:prstGeom>
        </p:spPr>
      </p:pic>
      <p:sp>
        <p:nvSpPr>
          <p:cNvPr id="13" name="TextBox 12"/>
          <p:cNvSpPr txBox="1"/>
          <p:nvPr/>
        </p:nvSpPr>
        <p:spPr>
          <a:xfrm>
            <a:off x="495300" y="3823474"/>
            <a:ext cx="1505540" cy="646331"/>
          </a:xfrm>
          <a:prstGeom prst="rect">
            <a:avLst/>
          </a:prstGeom>
          <a:noFill/>
        </p:spPr>
        <p:txBody>
          <a:bodyPr wrap="none" rtlCol="0">
            <a:spAutoFit/>
          </a:bodyPr>
          <a:lstStyle/>
          <a:p>
            <a:endParaRPr lang="en-US" sz="900" dirty="0" smtClean="0">
              <a:latin typeface="Adobe Caslon Pro"/>
              <a:cs typeface="Adobe Caslon Pro"/>
            </a:endParaRPr>
          </a:p>
          <a:p>
            <a:r>
              <a:rPr lang="en-US" sz="900" dirty="0" smtClean="0">
                <a:latin typeface="Adobe Caslon Pro"/>
                <a:cs typeface="Adobe Caslon Pro"/>
                <a:hlinkClick r:id="rId6"/>
              </a:rPr>
              <a:t>http://vimeo.com/72265525</a:t>
            </a:r>
            <a:endParaRPr lang="en-US" sz="900" dirty="0" smtClean="0">
              <a:latin typeface="Adobe Caslon Pro"/>
              <a:cs typeface="Adobe Caslon Pro"/>
            </a:endParaRPr>
          </a:p>
          <a:p>
            <a:endParaRPr lang="en-US" dirty="0"/>
          </a:p>
        </p:txBody>
      </p:sp>
      <p:pic>
        <p:nvPicPr>
          <p:cNvPr id="14" name="Picture 13" descr="Drawing Symposium pdf.pdf"/>
          <p:cNvPicPr>
            <a:picLocks noChangeAspect="1"/>
          </p:cNvPicPr>
          <p:nvPr/>
        </p:nvPicPr>
        <mc:AlternateContent>
          <mc:Choice xmlns:ma="http://schemas.microsoft.com/office/mac/drawingml/2008/main" Requires="ma">
            <p:blipFill>
              <a:blip r:embed="rId7"/>
              <a:srcRect l="23979" t="29909" r="22692" b="56607"/>
              <a:stretch>
                <a:fillRect/>
              </a:stretch>
            </p:blipFill>
          </mc:Choice>
          <mc:Fallback>
            <p:blipFill>
              <a:blip r:embed="rId8"/>
              <a:srcRect l="23979" t="29909" r="22692" b="56607"/>
              <a:stretch>
                <a:fillRect/>
              </a:stretch>
            </p:blipFill>
          </mc:Fallback>
        </mc:AlternateContent>
        <p:spPr>
          <a:xfrm>
            <a:off x="4820929" y="1892300"/>
            <a:ext cx="3964282" cy="708293"/>
          </a:xfrm>
          <a:prstGeom prst="rect">
            <a:avLst/>
          </a:prstGeom>
        </p:spPr>
      </p:pic>
      <p:pic>
        <p:nvPicPr>
          <p:cNvPr id="16" name="Picture 15" descr="Screen shot 2013-10-13 at 14.07.09.png"/>
          <p:cNvPicPr>
            <a:picLocks noChangeAspect="1"/>
          </p:cNvPicPr>
          <p:nvPr/>
        </p:nvPicPr>
        <p:blipFill>
          <a:blip r:embed="rId9"/>
          <a:stretch>
            <a:fillRect/>
          </a:stretch>
        </p:blipFill>
        <p:spPr>
          <a:xfrm>
            <a:off x="4639786" y="4631182"/>
            <a:ext cx="2339594" cy="1321183"/>
          </a:xfrm>
          <a:prstGeom prst="rect">
            <a:avLst/>
          </a:prstGeom>
        </p:spPr>
      </p:pic>
      <p:pic>
        <p:nvPicPr>
          <p:cNvPr id="15" name="Picture 14" descr="Screen shot 2013-10-13 at 14.02.01.png"/>
          <p:cNvPicPr>
            <a:picLocks noChangeAspect="1"/>
          </p:cNvPicPr>
          <p:nvPr/>
        </p:nvPicPr>
        <p:blipFill>
          <a:blip r:embed="rId10"/>
          <a:stretch>
            <a:fillRect/>
          </a:stretch>
        </p:blipFill>
        <p:spPr>
          <a:xfrm>
            <a:off x="6822142" y="4631182"/>
            <a:ext cx="2321857" cy="1321183"/>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3781</TotalTime>
  <Words>1638</Words>
  <Application>Microsoft Macintosh PowerPoint</Application>
  <PresentationFormat>On-screen Show (4:3)</PresentationFormat>
  <Paragraphs>228</Paragraphs>
  <Slides>16</Slides>
  <Notes>0</Notes>
  <HiddenSlides>0</HiddenSlides>
  <MMClips>0</MMClips>
  <ScaleCrop>false</ScaleCrop>
  <HeadingPairs>
    <vt:vector size="4" baseType="variant">
      <vt:variant>
        <vt:lpstr>Design Template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Jo Barker</cp:lastModifiedBy>
  <cp:revision>50</cp:revision>
  <dcterms:created xsi:type="dcterms:W3CDTF">2013-10-19T12:13:45Z</dcterms:created>
  <dcterms:modified xsi:type="dcterms:W3CDTF">2013-10-19T14:51:44Z</dcterms:modified>
</cp:coreProperties>
</file>