
<file path=[Content_Types].xml><?xml version="1.0" encoding="utf-8"?>
<Types xmlns="http://schemas.openxmlformats.org/package/2006/content-types">
  <Override PartName="/ppt/slideLayouts/slideLayout4.xml" ContentType="application/vnd.openxmlformats-officedocument.presentationml.slideLayout+xml"/>
  <Default Extension="emf" ContentType="image/x-emf"/>
  <Override PartName="/ppt/slideLayouts/slideLayout6.xml" ContentType="application/vnd.openxmlformats-officedocument.presentationml.slideLayout+xml"/>
  <Default Extension="jpeg" ContentType="image/jpeg"/>
  <Override PartName="/ppt/slides/slide5.xml" ContentType="application/vnd.openxmlformats-officedocument.presentationml.slide+xml"/>
  <Override PartName="/docProps/core.xml" ContentType="application/vnd.openxmlformats-package.core-properties+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0" r:id="rId7"/>
    <p:sldId id="261" r:id="rId8"/>
    <p:sldId id="26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Grid="0" snapToObjects="1">
      <p:cViewPr varScale="1">
        <p:scale>
          <a:sx n="117" d="100"/>
          <a:sy n="117" d="100"/>
        </p:scale>
        <p:origin x="-6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9/11/13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9/11/13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9/11/13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9/11/13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hyperlink" Target="http://www.smithstewart.co.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www.macval.fr/francais/expositions-temporaires/expositions-passees/emporte-moi/article/le-mot-des-commissaires-de-l" TargetMode="External"/><Relationship Id="rId4" Type="http://schemas.openxmlformats.org/officeDocument/2006/relationships/hyperlink" Target="http://www.macval.fr/francais/expositions-temporaires/expositions-passees/emporte-moi/article/presentation-4441" TargetMode="External"/><Relationship Id="rId5" Type="http://schemas.openxmlformats.org/officeDocument/2006/relationships/hyperlink" Target="http://www.macval.fr/francais/expositions-temporaires/expositions-passees/emporte-moi/oeuvres-96/" TargetMode="External"/><Relationship Id="rId6" Type="http://schemas.openxmlformats.org/officeDocument/2006/relationships/hyperlink" Target="http://www.macval.fr/francais/expositions-temporaires/expositions-passees/emporte-moi/article/les-artistes" TargetMode="External"/><Relationship Id="rId7"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hyperlink" Target="http://www.tate.org.uk/art/artworks/smith-mouth-to-mouth-t07581" TargetMode="External"/><Relationship Id="rId4"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1569660"/>
          </a:xfrm>
          <a:prstGeom prst="rect">
            <a:avLst/>
          </a:prstGeom>
        </p:spPr>
        <p:txBody>
          <a:bodyPr wrap="square">
            <a:spAutoFit/>
          </a:bodyPr>
          <a:lstStyle/>
          <a:p>
            <a:r>
              <a:rPr lang="en-US" sz="3200" i="1" dirty="0" err="1" smtClean="0"/>
              <a:t>Emporte-moi</a:t>
            </a:r>
            <a:r>
              <a:rPr lang="en-US" sz="3200" i="1" dirty="0" smtClean="0"/>
              <a:t> / Sweep me off my feet</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1015663"/>
          </a:xfrm>
          <a:prstGeom prst="rect">
            <a:avLst/>
          </a:prstGeom>
        </p:spPr>
        <p:txBody>
          <a:bodyPr wrap="square">
            <a:spAutoFit/>
          </a:bodyPr>
          <a:lstStyle/>
          <a:p>
            <a:r>
              <a:rPr lang="en-US" sz="1200" dirty="0" smtClean="0">
                <a:latin typeface="Adobe Caslon Pro SmBd"/>
                <a:cs typeface="Adobe Caslon Pro SmBd"/>
              </a:rPr>
              <a:t>A performance-to-camera video installation, </a:t>
            </a:r>
            <a:r>
              <a:rPr lang="en-US" sz="1200" i="1" dirty="0" smtClean="0">
                <a:latin typeface="Adobe Caslon Pro SmBd"/>
                <a:cs typeface="Adobe Caslon Pro SmBd"/>
              </a:rPr>
              <a:t>Mouth to Mouth (</a:t>
            </a:r>
            <a:r>
              <a:rPr lang="en-US" sz="1200" dirty="0" err="1" smtClean="0">
                <a:latin typeface="Adobe Caslon Pro SmBd"/>
                <a:cs typeface="Adobe Caslon Pro SmBd"/>
              </a:rPr>
              <a:t>b&amp;w</a:t>
            </a:r>
            <a:r>
              <a:rPr lang="en-US" sz="1200" dirty="0" smtClean="0">
                <a:latin typeface="Adobe Caslon Pro SmBd"/>
                <a:cs typeface="Adobe Caslon Pro SmBd"/>
              </a:rPr>
              <a:t>, with sound) shown in the context of an international group exhibition exploring Love in Contemporary Art.</a:t>
            </a:r>
            <a:endParaRPr lang="en-US" sz="1200" i="1" dirty="0">
              <a:latin typeface="Adobe Caslon Pro SmBd"/>
              <a:cs typeface="Adobe Caslon Pro SmBd"/>
            </a:endParaRPr>
          </a:p>
        </p:txBody>
      </p:sp>
      <p:sp>
        <p:nvSpPr>
          <p:cNvPr id="7" name="Rectangle 6"/>
          <p:cNvSpPr/>
          <p:nvPr/>
        </p:nvSpPr>
        <p:spPr>
          <a:xfrm>
            <a:off x="715628" y="6076277"/>
            <a:ext cx="1878898" cy="830997"/>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Eddie Stewart </a:t>
            </a:r>
          </a:p>
          <a:p>
            <a:r>
              <a:rPr lang="en-US" sz="1200" dirty="0" smtClean="0">
                <a:solidFill>
                  <a:schemeClr val="tx1">
                    <a:lumMod val="75000"/>
                    <a:lumOff val="25000"/>
                  </a:schemeClr>
                </a:solidFill>
                <a:latin typeface="Adobe Caslon Pro Bold"/>
                <a:cs typeface="Adobe Caslon Pro Bold"/>
              </a:rPr>
              <a:t>SMITH/STEWART</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9" name="Picture 8" descr="01. mouth to mouth copy.jpg"/>
          <p:cNvPicPr>
            <a:picLocks noChangeAspect="1"/>
          </p:cNvPicPr>
          <p:nvPr/>
        </p:nvPicPr>
        <p:blipFill>
          <a:blip r:embed="rId3"/>
          <a:stretch>
            <a:fillRect/>
          </a:stretch>
        </p:blipFill>
        <p:spPr>
          <a:xfrm>
            <a:off x="5582773" y="2044755"/>
            <a:ext cx="2917635" cy="44886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2631489"/>
          </a:xfrm>
          <a:prstGeom prst="rect">
            <a:avLst/>
          </a:prstGeom>
        </p:spPr>
        <p:txBody>
          <a:bodyPr wrap="square">
            <a:spAutoFit/>
          </a:bodyPr>
          <a:lstStyle/>
          <a:p>
            <a:r>
              <a:rPr lang="en-US" sz="1100" b="1" dirty="0" smtClean="0"/>
              <a:t>Output 1. Group Exhibition </a:t>
            </a:r>
          </a:p>
          <a:p>
            <a:endParaRPr lang="en-GB" sz="1100" dirty="0" smtClean="0"/>
          </a:p>
          <a:p>
            <a:r>
              <a:rPr lang="en-US" sz="1100" dirty="0" smtClean="0"/>
              <a:t>2009/10</a:t>
            </a:r>
          </a:p>
          <a:p>
            <a:r>
              <a:rPr lang="en-US" sz="1100" dirty="0" smtClean="0"/>
              <a:t>	</a:t>
            </a:r>
          </a:p>
          <a:p>
            <a:r>
              <a:rPr lang="en-US" sz="1100" i="1" dirty="0" err="1" smtClean="0"/>
              <a:t>Emporte-moi</a:t>
            </a:r>
            <a:r>
              <a:rPr lang="en-US" sz="1100" i="1" dirty="0" smtClean="0"/>
              <a:t> / Sweep me off my feet</a:t>
            </a:r>
            <a:r>
              <a:rPr lang="en-US" sz="1100" dirty="0" smtClean="0"/>
              <a:t>, </a:t>
            </a:r>
          </a:p>
          <a:p>
            <a:endParaRPr lang="en-US" sz="1100" dirty="0" smtClean="0"/>
          </a:p>
          <a:p>
            <a:r>
              <a:rPr lang="en-US" sz="1100" dirty="0" err="1" smtClean="0"/>
              <a:t>Musee</a:t>
            </a:r>
            <a:r>
              <a:rPr lang="en-US" sz="1100" dirty="0" smtClean="0"/>
              <a:t> </a:t>
            </a:r>
            <a:r>
              <a:rPr lang="en-US" sz="1100" dirty="0" err="1" smtClean="0"/>
              <a:t>d'Art</a:t>
            </a:r>
            <a:r>
              <a:rPr lang="en-US" sz="1100" dirty="0" smtClean="0"/>
              <a:t> </a:t>
            </a:r>
            <a:r>
              <a:rPr lang="en-US" sz="1100" dirty="0" err="1" smtClean="0"/>
              <a:t>Contemporain</a:t>
            </a:r>
            <a:r>
              <a:rPr lang="en-US" sz="1100" dirty="0" smtClean="0"/>
              <a:t> du Val-de-Marne, </a:t>
            </a:r>
            <a:r>
              <a:rPr lang="en-US" sz="1100" dirty="0" err="1" smtClean="0"/>
              <a:t>Qubec</a:t>
            </a:r>
            <a:r>
              <a:rPr lang="en-US" sz="1100" dirty="0" smtClean="0"/>
              <a:t>, Canada (24 September - 13 December 2009) </a:t>
            </a:r>
          </a:p>
          <a:p>
            <a:r>
              <a:rPr lang="en-US" sz="1100" dirty="0" smtClean="0"/>
              <a:t>&amp; MAC/VAL, Vitry-sur-Seine, Paris, France (7 May - 5 September 2010)</a:t>
            </a:r>
          </a:p>
          <a:p>
            <a:endParaRPr lang="en-GB" sz="1100" dirty="0" smtClean="0"/>
          </a:p>
          <a:p>
            <a:r>
              <a:rPr lang="en-US" sz="1100" b="1" dirty="0" smtClean="0"/>
              <a:t>- Catalogue</a:t>
            </a:r>
            <a:endParaRPr lang="en-GB" sz="1100" dirty="0" smtClean="0"/>
          </a:p>
          <a:p>
            <a:r>
              <a:rPr lang="en-US" sz="1100" dirty="0" smtClean="0"/>
              <a:t>ISBN:		978-2-916324-50-0</a:t>
            </a:r>
            <a:endParaRPr lang="en-GB" sz="1100" dirty="0" smtClean="0"/>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err="1" smtClean="0"/>
              <a:t>Emporte-moi</a:t>
            </a:r>
            <a:r>
              <a:rPr lang="en-US" sz="1000" i="1" dirty="0" smtClean="0"/>
              <a:t> / Sweep me off my feet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endParaRPr lang="en-US" sz="1000" dirty="0">
              <a:latin typeface="Adobe Caslon Pro Bold Italic"/>
              <a:cs typeface="Adobe Caslon Pro Bold Ital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pPr>
              <a:buFontTx/>
              <a:buChar char="-"/>
            </a:pPr>
            <a:r>
              <a:rPr lang="en-US" sz="1100" dirty="0" smtClean="0"/>
              <a:t>Question/</a:t>
            </a:r>
            <a:r>
              <a:rPr lang="en-US" sz="1100" dirty="0" err="1" smtClean="0"/>
              <a:t>s</a:t>
            </a:r>
            <a:r>
              <a:rPr lang="en-US" sz="1100" dirty="0" smtClean="0"/>
              <a:t>:</a:t>
            </a:r>
            <a:endParaRPr lang="en-GB" sz="1100" dirty="0" smtClean="0"/>
          </a:p>
          <a:p>
            <a:r>
              <a:rPr lang="en-US" sz="1100" dirty="0" smtClean="0"/>
              <a:t>How can/does a collaborative artistic intimate relationship explore extremes of love, interdependence &amp; trust?</a:t>
            </a:r>
          </a:p>
          <a:p>
            <a:endParaRPr lang="en-US" sz="1100" dirty="0" smtClean="0"/>
          </a:p>
          <a:p>
            <a:r>
              <a:rPr lang="en-US" sz="1100" dirty="0" smtClean="0"/>
              <a:t>Collaboration:</a:t>
            </a:r>
          </a:p>
          <a:p>
            <a:r>
              <a:rPr lang="en-US" sz="11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p>
          <a:p>
            <a:endParaRPr lang="en-GB" sz="1100" dirty="0" smtClean="0"/>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01. Mouth to Mouth.jpg"/>
          <p:cNvPicPr>
            <a:picLocks noChangeAspect="1"/>
          </p:cNvPicPr>
          <p:nvPr/>
        </p:nvPicPr>
        <p:blipFill>
          <a:blip r:embed="rId3"/>
          <a:stretch>
            <a:fillRect/>
          </a:stretch>
        </p:blipFill>
        <p:spPr>
          <a:xfrm>
            <a:off x="3352440" y="1700240"/>
            <a:ext cx="5625907" cy="401850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3816429"/>
          </a:xfrm>
          <a:prstGeom prst="rect">
            <a:avLst/>
          </a:prstGeom>
        </p:spPr>
        <p:txBody>
          <a:bodyPr wrap="square">
            <a:spAutoFit/>
          </a:bodyPr>
          <a:lstStyle/>
          <a:p>
            <a:r>
              <a:rPr lang="en-US" sz="1100" dirty="0" smtClean="0"/>
              <a:t>We have always stated that we make ‘sculpture’ whilst simultaneously challenging notions of what sculptural practice involves. Early pieces - predominantly performance-to-camera video installations - involved the dual interaction of a man and woman (ourselves) often in extreme situations requiring mutual complicity and trust – particularly evident in ‘Mouth to Mouth’. </a:t>
            </a:r>
            <a:endParaRPr lang="en-GB" sz="1100" dirty="0" smtClean="0"/>
          </a:p>
          <a:p>
            <a:endParaRPr lang="en-US" sz="1100" dirty="0" smtClean="0">
              <a:latin typeface="Adobe Caslon Pro"/>
              <a:cs typeface="Adobe Caslon Pro"/>
            </a:endParaRPr>
          </a:p>
          <a:p>
            <a:r>
              <a:rPr lang="en-US" sz="11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a:t>
            </a:r>
            <a:endParaRPr lang="en-GB" sz="1100" dirty="0" smtClean="0"/>
          </a:p>
          <a:p>
            <a:endParaRPr lang="en-US" sz="1100" dirty="0">
              <a:latin typeface="Adobe Caslon Pro"/>
              <a:cs typeface="Adobe Caslon Pro"/>
            </a:endParaRPr>
          </a:p>
        </p:txBody>
      </p:sp>
      <p:sp>
        <p:nvSpPr>
          <p:cNvPr id="6" name="Rectangle 5"/>
          <p:cNvSpPr/>
          <p:nvPr/>
        </p:nvSpPr>
        <p:spPr>
          <a:xfrm>
            <a:off x="3413849" y="1874732"/>
            <a:ext cx="2892386" cy="4493538"/>
          </a:xfrm>
          <a:prstGeom prst="rect">
            <a:avLst/>
          </a:prstGeom>
        </p:spPr>
        <p:txBody>
          <a:bodyPr wrap="square">
            <a:spAutoFit/>
          </a:bodyPr>
          <a:lstStyle/>
          <a:p>
            <a:r>
              <a:rPr lang="en-US" sz="1100" dirty="0" smtClean="0"/>
              <a:t>For an overview of selected works from 1993 to present, visit our website </a:t>
            </a:r>
            <a:r>
              <a:rPr lang="en-US" sz="1100" dirty="0" smtClean="0">
                <a:hlinkClick r:id="rId3"/>
              </a:rPr>
              <a:t>www.smithstewart.co.uk</a:t>
            </a:r>
            <a:endParaRPr lang="en-US" sz="1100" dirty="0" smtClean="0"/>
          </a:p>
          <a:p>
            <a:endParaRPr lang="en-GB" sz="1100" dirty="0" smtClean="0"/>
          </a:p>
          <a:p>
            <a:r>
              <a:rPr lang="en-US" sz="1100" dirty="0" smtClean="0"/>
              <a:t>Our work ‘Mouth to Mouth’ was exhibited in </a:t>
            </a:r>
            <a:r>
              <a:rPr lang="en-US" sz="1100" i="1" dirty="0" err="1" smtClean="0"/>
              <a:t>Emporte</a:t>
            </a:r>
            <a:r>
              <a:rPr lang="en-US" sz="1100" i="1" dirty="0" smtClean="0"/>
              <a:t> </a:t>
            </a:r>
            <a:r>
              <a:rPr lang="en-US" sz="1100" i="1" dirty="0" err="1" smtClean="0"/>
              <a:t>Moi</a:t>
            </a:r>
            <a:r>
              <a:rPr lang="en-US" sz="1100" i="1" dirty="0" smtClean="0"/>
              <a:t>…</a:t>
            </a:r>
            <a:r>
              <a:rPr lang="en-US" sz="1100" dirty="0" smtClean="0"/>
              <a:t>  international shows (in Canada &amp; France) which set out to explore the relationship of Love in Contemporary Art. </a:t>
            </a:r>
          </a:p>
          <a:p>
            <a:endParaRPr lang="en-GB" sz="1100" dirty="0" smtClean="0"/>
          </a:p>
          <a:p>
            <a:r>
              <a:rPr lang="en-US" sz="1100" dirty="0" smtClean="0"/>
              <a:t>Other artists include:</a:t>
            </a:r>
            <a:endParaRPr lang="en-GB" sz="1100" dirty="0" smtClean="0"/>
          </a:p>
          <a:p>
            <a:r>
              <a:rPr lang="en-US" sz="1100" dirty="0" smtClean="0"/>
              <a:t>Marina </a:t>
            </a:r>
            <a:r>
              <a:rPr lang="en-US" sz="1100" dirty="0" err="1" smtClean="0"/>
              <a:t>Abramovic</a:t>
            </a:r>
            <a:r>
              <a:rPr lang="en-US" sz="1100" dirty="0" smtClean="0"/>
              <a:t> &amp; </a:t>
            </a:r>
            <a:r>
              <a:rPr lang="en-US" sz="1100" dirty="0" err="1" smtClean="0"/>
              <a:t>Ulay</a:t>
            </a:r>
            <a:r>
              <a:rPr lang="en-US" sz="1100" dirty="0" smtClean="0"/>
              <a:t>, Bas Jan </a:t>
            </a:r>
            <a:r>
              <a:rPr lang="en-US" sz="1100" dirty="0" err="1" smtClean="0"/>
              <a:t>Ader</a:t>
            </a:r>
            <a:r>
              <a:rPr lang="en-US" sz="1100" dirty="0" smtClean="0"/>
              <a:t>, Fiona Banner, Sophie </a:t>
            </a:r>
            <a:r>
              <a:rPr lang="en-US" sz="1100" dirty="0" err="1" smtClean="0"/>
              <a:t>Calle</a:t>
            </a:r>
            <a:r>
              <a:rPr lang="en-US" sz="1100" dirty="0" smtClean="0"/>
              <a:t>, </a:t>
            </a:r>
            <a:r>
              <a:rPr lang="en-US" sz="1100" dirty="0" err="1" smtClean="0"/>
              <a:t>Lygia</a:t>
            </a:r>
            <a:r>
              <a:rPr lang="en-US" sz="1100" dirty="0" smtClean="0"/>
              <a:t> Clark, Tracey </a:t>
            </a:r>
            <a:r>
              <a:rPr lang="en-US" sz="1100" dirty="0" err="1" smtClean="0"/>
              <a:t>Emin</a:t>
            </a:r>
            <a:r>
              <a:rPr lang="en-US" sz="1100" dirty="0" smtClean="0"/>
              <a:t>, Felix Gonzalez-Torres, Douglas Gordon, </a:t>
            </a:r>
            <a:r>
              <a:rPr lang="en-US" sz="1100" dirty="0" err="1" smtClean="0"/>
              <a:t>Carsten</a:t>
            </a:r>
            <a:r>
              <a:rPr lang="en-US" sz="1100" dirty="0" smtClean="0"/>
              <a:t> Holler, </a:t>
            </a:r>
            <a:r>
              <a:rPr lang="en-US" sz="1100" dirty="0" err="1" smtClean="0"/>
              <a:t>Pipilotti</a:t>
            </a:r>
            <a:r>
              <a:rPr lang="en-US" sz="1100" dirty="0" smtClean="0"/>
              <a:t> </a:t>
            </a:r>
            <a:r>
              <a:rPr lang="en-US" sz="1100" dirty="0" err="1" smtClean="0"/>
              <a:t>Rist</a:t>
            </a:r>
            <a:r>
              <a:rPr lang="en-US" sz="1100" dirty="0" smtClean="0"/>
              <a:t>, Sam Taylor Wood, Andy Warhol, </a:t>
            </a:r>
            <a:r>
              <a:rPr lang="en-US" sz="1100" dirty="0" err="1" smtClean="0"/>
              <a:t>Cerith</a:t>
            </a:r>
            <a:r>
              <a:rPr lang="en-US" sz="1100" dirty="0" smtClean="0"/>
              <a:t> </a:t>
            </a:r>
            <a:r>
              <a:rPr lang="en-US" sz="1100" dirty="0" err="1" smtClean="0"/>
              <a:t>Wyn</a:t>
            </a:r>
            <a:r>
              <a:rPr lang="en-US" sz="1100" dirty="0" smtClean="0"/>
              <a:t> Evans. </a:t>
            </a:r>
            <a:endParaRPr lang="en-GB" sz="1100" dirty="0" smtClean="0"/>
          </a:p>
          <a:p>
            <a:r>
              <a:rPr lang="en-US" sz="1100" dirty="0" smtClean="0"/>
              <a:t> </a:t>
            </a:r>
            <a:endParaRPr lang="en-GB" sz="1100" dirty="0" smtClean="0"/>
          </a:p>
          <a:p>
            <a:r>
              <a:rPr lang="en-US" sz="1100" dirty="0" smtClean="0"/>
              <a:t>Exhibition Catalogue: </a:t>
            </a:r>
            <a:endParaRPr lang="en-GB" sz="1100" dirty="0" smtClean="0"/>
          </a:p>
          <a:p>
            <a:r>
              <a:rPr lang="en-US" sz="1100" dirty="0" smtClean="0"/>
              <a:t>An illustrated catalogue was produced including essays by curators Frank </a:t>
            </a:r>
            <a:r>
              <a:rPr lang="en-US" sz="1100" dirty="0" err="1" smtClean="0"/>
              <a:t>Lamy</a:t>
            </a:r>
            <a:r>
              <a:rPr lang="en-US" sz="1100" dirty="0" smtClean="0"/>
              <a:t> and Nathalie de Blois. </a:t>
            </a:r>
            <a:endParaRPr lang="en-US" sz="1100" smtClean="0"/>
          </a:p>
          <a:p>
            <a:endParaRPr lang="en-US" sz="1100" smtClean="0"/>
          </a:p>
          <a:p>
            <a:r>
              <a:rPr lang="en-US" sz="1100" dirty="0" smtClean="0"/>
              <a:t>MAC VAL Press Release: </a:t>
            </a:r>
          </a:p>
          <a:p>
            <a:r>
              <a:rPr lang="en-US" sz="1100" dirty="0" smtClean="0"/>
              <a:t>&lt;</a:t>
            </a:r>
            <a:r>
              <a:rPr lang="en-US" sz="1100" dirty="0" err="1" smtClean="0"/>
              <a:t>http://www.macval.fr/IMG/pdf/Press_release_Emporte-moi.pdf</a:t>
            </a:r>
            <a:r>
              <a:rPr lang="en-US" sz="1100" dirty="0" smtClean="0"/>
              <a:t>&gt;</a:t>
            </a:r>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662815"/>
          </a:xfrm>
          <a:prstGeom prst="rect">
            <a:avLst/>
          </a:prstGeom>
        </p:spPr>
        <p:txBody>
          <a:bodyPr wrap="square">
            <a:spAutoFit/>
          </a:bodyPr>
          <a:lstStyle/>
          <a:p>
            <a:r>
              <a:rPr lang="en-US" sz="1100" dirty="0" smtClean="0"/>
              <a:t> </a:t>
            </a:r>
            <a:r>
              <a:rPr lang="en-GB" sz="1100" dirty="0" smtClean="0"/>
              <a:t>A</a:t>
            </a:r>
            <a:r>
              <a:rPr lang="en-US" sz="1100" dirty="0" smtClean="0"/>
              <a:t> performance-to-camera video installation, </a:t>
            </a:r>
            <a:r>
              <a:rPr lang="en-US" sz="1100" i="1" dirty="0" smtClean="0"/>
              <a:t>Mouth to Mouth</a:t>
            </a:r>
            <a:r>
              <a:rPr lang="en-US" sz="1100" dirty="0" smtClean="0"/>
              <a:t>, </a:t>
            </a:r>
            <a:r>
              <a:rPr lang="en-US" sz="1100" dirty="0" err="1" smtClean="0"/>
              <a:t>b&amp;w</a:t>
            </a:r>
            <a:r>
              <a:rPr lang="en-US" sz="1100" dirty="0" smtClean="0"/>
              <a:t>, with sound, shown in the context of an international exhibition exploring Love in contemporary art. </a:t>
            </a:r>
            <a:endParaRPr lang="en-GB" sz="1100" dirty="0" smtClean="0"/>
          </a:p>
          <a:p>
            <a:r>
              <a:rPr lang="en-US" sz="1100" dirty="0" smtClean="0"/>
              <a:t> </a:t>
            </a:r>
            <a:endParaRPr lang="en-GB" sz="1100" dirty="0" smtClean="0"/>
          </a:p>
          <a:p>
            <a:r>
              <a:rPr lang="en-US" sz="1100" dirty="0" smtClean="0"/>
              <a:t>"The video </a:t>
            </a:r>
            <a:r>
              <a:rPr lang="en-US" sz="1100" i="1" dirty="0" smtClean="0"/>
              <a:t>Mouth to Mouth</a:t>
            </a:r>
            <a:r>
              <a:rPr lang="en-US" sz="1100" dirty="0" smtClean="0"/>
              <a:t> shows a looped image of a repeated action: Smith, is leaning over the bathtub in which Stewart, is lying underwater. When he runs out of air she submerges her head to supply it mouth-to-mouth.</a:t>
            </a:r>
            <a:endParaRPr lang="en-GB" sz="1100" dirty="0" smtClean="0"/>
          </a:p>
          <a:p>
            <a:r>
              <a:rPr lang="en-US" sz="1100" dirty="0" smtClean="0"/>
              <a:t>Watching the images, shown on a CCTV video, waiting with anticipation for the amplified sound of breathing, viewers involuntarily become involved in the couple's relationship. This kind of forced voyeurism enables the artists to question the authority of society and its powers to determine norms in amorous and sexual relations. [...]</a:t>
            </a:r>
            <a:r>
              <a:rPr lang="en-GB" sz="1100" dirty="0" smtClean="0"/>
              <a:t> </a:t>
            </a:r>
            <a:r>
              <a:rPr lang="en-US" sz="1100" dirty="0" smtClean="0"/>
              <a:t>By revisiting the myth of Narcissus, who was mortally </a:t>
            </a:r>
            <a:r>
              <a:rPr lang="en-US" sz="1100" dirty="0" err="1" smtClean="0"/>
              <a:t>enamoured</a:t>
            </a:r>
            <a:r>
              <a:rPr lang="en-US" sz="1100" dirty="0" smtClean="0"/>
              <a:t> of his reflection, the two artists show the relationship of a couple to be a permanent reprieve that will inevitably end with one of them becoming exhausted or asphyxiated." </a:t>
            </a:r>
            <a:endParaRPr lang="en-GB" sz="1100" dirty="0" smtClean="0"/>
          </a:p>
          <a:p>
            <a:r>
              <a:rPr lang="en-US" sz="1100" dirty="0" smtClean="0"/>
              <a:t>(Lucile </a:t>
            </a:r>
            <a:r>
              <a:rPr lang="en-US" sz="1100" dirty="0" err="1" smtClean="0"/>
              <a:t>Hamon</a:t>
            </a:r>
            <a:r>
              <a:rPr lang="en-US" sz="1100" dirty="0" smtClean="0"/>
              <a:t>, exhibition catalogue).</a:t>
            </a:r>
            <a:endParaRPr lang="en-GB" sz="1100" dirty="0" smtClean="0"/>
          </a:p>
          <a:p>
            <a:endParaRPr lang="en-US" sz="1100" dirty="0">
              <a:latin typeface="Adobe Caslon Pro"/>
              <a:cs typeface="Adobe Caslon Pro"/>
            </a:endParaRPr>
          </a:p>
        </p:txBody>
      </p:sp>
      <p:sp>
        <p:nvSpPr>
          <p:cNvPr id="6" name="Rectangle 5"/>
          <p:cNvSpPr/>
          <p:nvPr/>
        </p:nvSpPr>
        <p:spPr>
          <a:xfrm>
            <a:off x="3413849" y="1874732"/>
            <a:ext cx="2892386" cy="3647152"/>
          </a:xfrm>
          <a:prstGeom prst="rect">
            <a:avLst/>
          </a:prstGeom>
        </p:spPr>
        <p:txBody>
          <a:bodyPr wrap="square">
            <a:spAutoFit/>
          </a:bodyPr>
          <a:lstStyle/>
          <a:p>
            <a:r>
              <a:rPr lang="en-US" sz="1100" dirty="0" smtClean="0"/>
              <a:t>Shot with a black &amp; white security camera &amp; shown on a CCTV type monitor, </a:t>
            </a:r>
            <a:r>
              <a:rPr lang="en-US" sz="1100" i="1" dirty="0" smtClean="0"/>
              <a:t>Mouth to Mouth</a:t>
            </a:r>
            <a:r>
              <a:rPr lang="en-US" sz="1100" dirty="0" smtClean="0"/>
              <a:t>, 1995, explores themes of interdependency and trust. The static, voyeuristic viewpoint shows the artists (ourselves) in a bathroom, involved in an intimate 'closed-circuit' of actions. Stewart lies fully clothed submerged underwater whilst Smith kneels at the side of the bath, waiting for his exhalations; the cue for her to go down and give him air mouth to mouth.</a:t>
            </a:r>
            <a:endParaRPr lang="en-GB" sz="1100" dirty="0" smtClean="0"/>
          </a:p>
          <a:p>
            <a:r>
              <a:rPr lang="en-US" sz="1100" dirty="0" smtClean="0"/>
              <a:t> </a:t>
            </a:r>
            <a:endParaRPr lang="en-GB" sz="1100" dirty="0" smtClean="0"/>
          </a:p>
          <a:p>
            <a:r>
              <a:rPr lang="en-US" sz="1100" dirty="0" smtClean="0"/>
              <a:t>The piece is a tense, endless cycle which, "exposes our dependency on others and therefore our vulnerability. As Stewart lies underwater in the bath, he is reliant on Smith to provide him with air to breathe. She, in turn, is bound to this relentless act of giving - the idea of leaving him helpless is inconceivable.”</a:t>
            </a:r>
          </a:p>
          <a:p>
            <a:r>
              <a:rPr lang="en-US" sz="1100" dirty="0" smtClean="0"/>
              <a:t> (Kathryn Stout, 'Self Evident', Tate Britain).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4" name="Picture 3" descr="02. Mouth to Mouth.jpg"/>
          <p:cNvPicPr>
            <a:picLocks noChangeAspect="1"/>
          </p:cNvPicPr>
          <p:nvPr/>
        </p:nvPicPr>
        <p:blipFill>
          <a:blip r:embed="rId3"/>
          <a:stretch>
            <a:fillRect/>
          </a:stretch>
        </p:blipFill>
        <p:spPr>
          <a:xfrm>
            <a:off x="2408866" y="1517423"/>
            <a:ext cx="6735134" cy="48108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3985706"/>
          </a:xfrm>
          <a:prstGeom prst="rect">
            <a:avLst/>
          </a:prstGeom>
        </p:spPr>
        <p:txBody>
          <a:bodyPr wrap="square">
            <a:spAutoFit/>
          </a:bodyPr>
          <a:lstStyle/>
          <a:p>
            <a:r>
              <a:rPr lang="en-US" sz="1100" dirty="0" smtClean="0">
                <a:latin typeface="Adobe Caslon Pro"/>
                <a:cs typeface="Adobe Caslon Pro"/>
              </a:rPr>
              <a:t>An illustrated catalogue including essays by curators Frank </a:t>
            </a:r>
            <a:r>
              <a:rPr lang="en-US" sz="1100" dirty="0" err="1" smtClean="0">
                <a:latin typeface="Adobe Caslon Pro"/>
                <a:cs typeface="Adobe Caslon Pro"/>
              </a:rPr>
              <a:t>Lamy</a:t>
            </a:r>
            <a:r>
              <a:rPr lang="en-US" sz="1100" dirty="0" smtClean="0">
                <a:latin typeface="Adobe Caslon Pro"/>
                <a:cs typeface="Adobe Caslon Pro"/>
              </a:rPr>
              <a:t> &amp; Nathalie de Blois</a:t>
            </a:r>
          </a:p>
          <a:p>
            <a:endParaRPr lang="en-US" sz="1100" dirty="0" smtClean="0">
              <a:latin typeface="Adobe Caslon Pro"/>
              <a:cs typeface="Adobe Caslon Pro"/>
            </a:endParaRPr>
          </a:p>
          <a:p>
            <a:r>
              <a:rPr lang="en-US" sz="1100" dirty="0" smtClean="0"/>
              <a:t>ISBN:		978-2-916324-50-0</a:t>
            </a:r>
          </a:p>
          <a:p>
            <a:endParaRPr lang="en-US" sz="1100" dirty="0" smtClean="0"/>
          </a:p>
          <a:p>
            <a:r>
              <a:rPr lang="en-US" sz="1100" dirty="0" err="1" smtClean="0"/>
              <a:t>Weblinks</a:t>
            </a:r>
            <a:r>
              <a:rPr lang="en-US" sz="1100" dirty="0" smtClean="0"/>
              <a:t> re. show (in French):</a:t>
            </a:r>
          </a:p>
          <a:p>
            <a:r>
              <a:rPr lang="en-US" sz="1100" dirty="0" smtClean="0">
                <a:hlinkClick r:id="rId3"/>
              </a:rPr>
              <a:t>http://www.macval.fr/francais/expositions-temporaires/expositions-passees/emporte-moi/article/le-mot-des-commissaires-de-l</a:t>
            </a:r>
            <a:endParaRPr lang="en-US" sz="1100" dirty="0" smtClean="0"/>
          </a:p>
          <a:p>
            <a:endParaRPr lang="en-US" sz="1100" dirty="0" smtClean="0"/>
          </a:p>
          <a:p>
            <a:r>
              <a:rPr lang="en-US" sz="1100" dirty="0" smtClean="0">
                <a:hlinkClick r:id="rId4"/>
              </a:rPr>
              <a:t>http://www.macval.fr/francais/expositions-temporaires/expositions-passees/emporte-moi/article/presentation-4441</a:t>
            </a:r>
            <a:endParaRPr lang="en-US" sz="1100" dirty="0" smtClean="0"/>
          </a:p>
          <a:p>
            <a:endParaRPr lang="en-US" sz="1100" dirty="0" smtClean="0"/>
          </a:p>
          <a:p>
            <a:r>
              <a:rPr lang="en-US" sz="1100" dirty="0" smtClean="0">
                <a:hlinkClick r:id="rId5"/>
              </a:rPr>
              <a:t>http://www.macval.fr/francais/expositions-temporaires/expositions-passees/emporte-moi/oeuvres-96/</a:t>
            </a:r>
            <a:endParaRPr lang="en-US" sz="1100" dirty="0" smtClean="0"/>
          </a:p>
          <a:p>
            <a:endParaRPr lang="en-US" sz="1100" dirty="0" smtClean="0"/>
          </a:p>
          <a:p>
            <a:r>
              <a:rPr lang="en-US" sz="1100" dirty="0" smtClean="0">
                <a:hlinkClick r:id="rId6"/>
              </a:rPr>
              <a:t>http://www.macval.fr/francais/expositions-temporaires/expositions-passees/emporte-moi/article/les-artistes</a:t>
            </a:r>
            <a:endParaRPr lang="en-US" sz="1100" dirty="0" smtClean="0"/>
          </a:p>
          <a:p>
            <a:endParaRPr lang="en-US" sz="1100" dirty="0" smtClean="0"/>
          </a:p>
          <a:p>
            <a:endParaRPr lang="en-GB" sz="1100" dirty="0"/>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5" name="Picture 4" descr="03. Mouth to Mouth.jpg"/>
          <p:cNvPicPr>
            <a:picLocks noChangeAspect="1"/>
          </p:cNvPicPr>
          <p:nvPr/>
        </p:nvPicPr>
        <p:blipFill>
          <a:blip r:embed="rId7"/>
          <a:stretch>
            <a:fillRect/>
          </a:stretch>
        </p:blipFill>
        <p:spPr>
          <a:xfrm>
            <a:off x="3353099" y="1556640"/>
            <a:ext cx="5790901" cy="413635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662815"/>
          </a:xfrm>
          <a:prstGeom prst="rect">
            <a:avLst/>
          </a:prstGeom>
        </p:spPr>
        <p:txBody>
          <a:bodyPr wrap="square">
            <a:spAutoFit/>
          </a:bodyPr>
          <a:lstStyle/>
          <a:p>
            <a:r>
              <a:rPr lang="en-US" sz="1100" dirty="0" smtClean="0">
                <a:latin typeface="Adobe Caslon Pro"/>
                <a:cs typeface="Adobe Caslon Pro"/>
              </a:rPr>
              <a:t>This work is also in the Tate Collection</a:t>
            </a:r>
          </a:p>
          <a:p>
            <a:endParaRPr lang="en-US" sz="1100" dirty="0" smtClean="0">
              <a:latin typeface="Adobe Caslon Pro"/>
              <a:cs typeface="Adobe Caslon Pro"/>
            </a:endParaRPr>
          </a:p>
          <a:p>
            <a:r>
              <a:rPr lang="en-US" sz="1100" dirty="0" smtClean="0">
                <a:latin typeface="Adobe Caslon Pro"/>
                <a:cs typeface="Adobe Caslon Pro"/>
                <a:hlinkClick r:id="rId3"/>
              </a:rPr>
              <a:t>http://www.tate.org.uk/art/artworks/smith-mouth-to-mouth-t07581</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&amp; The Arts Council Collection, London.</a:t>
            </a:r>
          </a:p>
          <a:p>
            <a:endParaRPr lang="en-US" sz="1100" dirty="0" smtClean="0">
              <a:latin typeface="Adobe Caslon Pro"/>
              <a:cs typeface="Adobe Caslon Pro"/>
            </a:endParaRPr>
          </a:p>
          <a:p>
            <a:r>
              <a:rPr lang="en-US" sz="1100" dirty="0" smtClean="0">
                <a:latin typeface="Adobe Caslon Pro"/>
                <a:cs typeface="Adobe Caslon Pro"/>
              </a:rPr>
              <a:t>It has also been shown in numerous international group exhibitions and is cited in key texts on video art, </a:t>
            </a:r>
            <a:r>
              <a:rPr lang="en-US" sz="1100" dirty="0" err="1" smtClean="0">
                <a:latin typeface="Adobe Caslon Pro"/>
                <a:cs typeface="Adobe Caslon Pro"/>
              </a:rPr>
              <a:t>eg</a:t>
            </a:r>
            <a:r>
              <a:rPr lang="en-US" sz="1100" dirty="0" smtClean="0">
                <a:latin typeface="Adobe Caslon Pro"/>
                <a:cs typeface="Adobe Caslon Pro"/>
              </a:rPr>
              <a:t>:</a:t>
            </a:r>
          </a:p>
          <a:p>
            <a:endParaRPr lang="en-US" sz="1100" dirty="0" smtClean="0">
              <a:latin typeface="Adobe Caslon Pro"/>
              <a:cs typeface="Adobe Caslon Pro"/>
            </a:endParaRPr>
          </a:p>
          <a:p>
            <a:r>
              <a:rPr lang="en-US" sz="1100" i="1" dirty="0" smtClean="0"/>
              <a:t>Video Art</a:t>
            </a:r>
            <a:r>
              <a:rPr lang="en-US" sz="1100" dirty="0" smtClean="0"/>
              <a:t>, Michael Rush. Thames &amp; Hudson. London (ill.) ISBN 9780500284872</a:t>
            </a:r>
            <a:r>
              <a:rPr lang="en-GB" sz="1100" dirty="0" smtClean="0"/>
              <a:t> </a:t>
            </a:r>
          </a:p>
          <a:p>
            <a:r>
              <a:rPr lang="en-US" sz="1100" dirty="0" smtClean="0"/>
              <a:t>http://www.thamesandhudson.com/Video_Art/9780500284872</a:t>
            </a:r>
            <a:endParaRPr lang="en-GB" sz="1100" dirty="0" smtClean="0"/>
          </a:p>
          <a:p>
            <a:endParaRPr lang="en-GB" sz="1100" dirty="0" smtClean="0">
              <a:latin typeface="Adobe Caslon Pro"/>
              <a:cs typeface="Adobe Caslon Pro"/>
            </a:endParaRPr>
          </a:p>
          <a:p>
            <a:r>
              <a:rPr lang="en-US" sz="1100" i="1" dirty="0" smtClean="0"/>
              <a:t>Video Art, A Guided Tour</a:t>
            </a:r>
            <a:r>
              <a:rPr lang="en-US" sz="1100" dirty="0" smtClean="0"/>
              <a:t>, Catherine </a:t>
            </a:r>
            <a:r>
              <a:rPr lang="en-US" sz="1100" dirty="0" err="1" smtClean="0"/>
              <a:t>Elwes</a:t>
            </a:r>
            <a:r>
              <a:rPr lang="en-US" sz="1100" dirty="0" smtClean="0"/>
              <a:t>. I. B. </a:t>
            </a:r>
            <a:r>
              <a:rPr lang="en-US" sz="1100" dirty="0" err="1" smtClean="0"/>
              <a:t>Tauris</a:t>
            </a:r>
            <a:r>
              <a:rPr lang="en-US" sz="1100" dirty="0" smtClean="0"/>
              <a:t>, London (ill.) ISBN-10: 1850435464 / ISBN-13: 978-1850435464</a:t>
            </a:r>
          </a:p>
          <a:p>
            <a:endParaRPr lang="en-US" sz="1100" dirty="0" smtClean="0"/>
          </a:p>
          <a:p>
            <a:r>
              <a:rPr lang="en-US" sz="1100" dirty="0" smtClean="0"/>
              <a:t>A key essay outlining this &amp; other works:</a:t>
            </a:r>
          </a:p>
          <a:p>
            <a:r>
              <a:rPr lang="en-US" sz="1100" dirty="0" smtClean="0"/>
              <a:t>‘The Medium as Metaphor’ by Ulrich </a:t>
            </a:r>
            <a:r>
              <a:rPr lang="en-US" sz="1100" dirty="0" err="1" smtClean="0"/>
              <a:t>Loock</a:t>
            </a:r>
            <a:r>
              <a:rPr lang="en-US" sz="1100" dirty="0" smtClean="0"/>
              <a:t>,</a:t>
            </a:r>
          </a:p>
          <a:p>
            <a:r>
              <a:rPr lang="en-US" sz="1100" dirty="0" smtClean="0"/>
              <a:t>in’ Smith/Stewart </a:t>
            </a:r>
            <a:r>
              <a:rPr lang="en-US" sz="1100" dirty="0" err="1" smtClean="0"/>
              <a:t>Videoarbeiten</a:t>
            </a:r>
            <a:r>
              <a:rPr lang="en-US" sz="1100" dirty="0" smtClean="0"/>
              <a:t>’, ISBN:</a:t>
            </a:r>
          </a:p>
          <a:p>
            <a:r>
              <a:rPr lang="en-US" sz="1100" dirty="0" smtClean="0"/>
              <a:t>3-267-00128-5</a:t>
            </a:r>
            <a:endParaRPr lang="en-GB" sz="1100" dirty="0" smtClean="0"/>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6" name="Picture 5" descr="04. Mouth to Mouth.jpg"/>
          <p:cNvPicPr>
            <a:picLocks noChangeAspect="1"/>
          </p:cNvPicPr>
          <p:nvPr/>
        </p:nvPicPr>
        <p:blipFill>
          <a:blip r:embed="rId4"/>
          <a:stretch>
            <a:fillRect/>
          </a:stretch>
        </p:blipFill>
        <p:spPr>
          <a:xfrm>
            <a:off x="3449287" y="1722783"/>
            <a:ext cx="5694713" cy="4067651"/>
          </a:xfrm>
          <a:prstGeom prst="rect">
            <a:avLst/>
          </a:prstGeom>
        </p:spPr>
      </p:pic>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109</TotalTime>
  <Words>1377</Words>
  <Application>Microsoft Macintosh PowerPoint</Application>
  <PresentationFormat>On-screen Show (4:3)</PresentationFormat>
  <Paragraphs>85</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Stephanie Smith</cp:lastModifiedBy>
  <cp:revision>22</cp:revision>
  <dcterms:created xsi:type="dcterms:W3CDTF">2013-09-11T21:24:31Z</dcterms:created>
  <dcterms:modified xsi:type="dcterms:W3CDTF">2013-09-11T21:25:00Z</dcterms:modified>
</cp:coreProperties>
</file>