
<file path=[Content_Types].xml><?xml version="1.0" encoding="utf-8"?>
<Types xmlns="http://schemas.openxmlformats.org/package/2006/content-types">
  <Override PartName="/ppt/slides/slide3.xml" ContentType="application/vnd.openxmlformats-officedocument.presentationml.slide+xml"/>
  <Default Extension="emf" ContentType="image/x-emf"/>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62" r:id="rId5"/>
    <p:sldId id="259" r:id="rId6"/>
    <p:sldId id="260" r:id="rId7"/>
    <p:sldId id="261"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40812"/>
    <a:srgbClr val="12E824"/>
    <a:srgbClr val="858D04"/>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Grid="0" snapToObjects="1">
      <p:cViewPr varScale="1">
        <p:scale>
          <a:sx n="117" d="100"/>
          <a:sy n="117" d="100"/>
        </p:scale>
        <p:origin x="-6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02E87FB-9CE0-D34A-A5C9-56EEC1E47E14}" type="datetimeFigureOut">
              <a:rPr lang="en-US" smtClean="0"/>
              <a:pPr/>
              <a:t>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02E87FB-9CE0-D34A-A5C9-56EEC1E47E14}" type="datetimeFigureOut">
              <a:rPr lang="en-US" smtClean="0"/>
              <a:pPr/>
              <a:t>9/12/13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02E87FB-9CE0-D34A-A5C9-56EEC1E47E14}" type="datetimeFigureOut">
              <a:rPr lang="en-US" smtClean="0"/>
              <a:pPr/>
              <a:t>9/12/13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E87FB-9CE0-D34A-A5C9-56EEC1E47E14}" type="datetimeFigureOut">
              <a:rPr lang="en-US" smtClean="0"/>
              <a:pPr/>
              <a:t>9/12/13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02E87FB-9CE0-D34A-A5C9-56EEC1E47E14}" type="datetimeFigureOut">
              <a:rPr lang="en-US" smtClean="0"/>
              <a:pPr/>
              <a:t>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02E87FB-9CE0-D34A-A5C9-56EEC1E47E14}" type="datetimeFigureOut">
              <a:rPr lang="en-US" smtClean="0"/>
              <a:pPr/>
              <a:t>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42F13-227B-6745-9733-B18C60D616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87FB-9CE0-D34A-A5C9-56EEC1E47E14}" type="datetimeFigureOut">
              <a:rPr lang="en-US" smtClean="0"/>
              <a:pPr/>
              <a:t>9/12/13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42F13-227B-6745-9733-B18C60D616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emf"/><Relationship Id="rId3" Type="http://schemas.openxmlformats.org/officeDocument/2006/relationships/hyperlink" Target="http://www.smithstewart.co.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arika.org.uk/kytn/2010/" TargetMode="External"/><Relationship Id="rId4" Type="http://schemas.openxmlformats.org/officeDocument/2006/relationships/hyperlink" Target="http://arika.org.uk/kytn/2010/performances/smith_stewart" TargetMode="External"/><Relationship Id="rId1" Type="http://schemas.openxmlformats.org/officeDocument/2006/relationships/slideLayout" Target="../slideLayouts/slideLayout7.xml"/><Relationship Id="rId2"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1.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5" name="Rectangle 4"/>
          <p:cNvSpPr/>
          <p:nvPr/>
        </p:nvSpPr>
        <p:spPr>
          <a:xfrm>
            <a:off x="715627" y="2228671"/>
            <a:ext cx="3344151" cy="2062103"/>
          </a:xfrm>
          <a:prstGeom prst="rect">
            <a:avLst/>
          </a:prstGeom>
        </p:spPr>
        <p:txBody>
          <a:bodyPr wrap="square">
            <a:spAutoFit/>
          </a:bodyPr>
          <a:lstStyle/>
          <a:p>
            <a:r>
              <a:rPr lang="en-US" sz="3200" i="1" dirty="0" smtClean="0">
                <a:latin typeface="Hypatia Sans Pro"/>
                <a:cs typeface="Hypatia Sans Pro"/>
              </a:rPr>
              <a:t>Solo Commission </a:t>
            </a:r>
            <a:r>
              <a:rPr lang="en-US" sz="3200" i="1" err="1" smtClean="0">
                <a:latin typeface="Hypatia Sans Pro"/>
                <a:cs typeface="Hypatia Sans Pro"/>
              </a:rPr>
              <a:t>KYTN</a:t>
            </a:r>
            <a:r>
              <a:rPr lang="en-US" sz="3200" i="1" smtClean="0">
                <a:latin typeface="Hypatia Sans Pro"/>
                <a:cs typeface="Hypatia Sans Pro"/>
              </a:rPr>
              <a:t>: Pronounce </a:t>
            </a:r>
            <a:r>
              <a:rPr lang="en-US" sz="3200" i="1" dirty="0" smtClean="0">
                <a:latin typeface="Hypatia Sans Pro"/>
                <a:cs typeface="Hypatia Sans Pro"/>
              </a:rPr>
              <a:t>DEAD</a:t>
            </a:r>
            <a:endParaRPr lang="en-US" sz="3200" i="1" dirty="0">
              <a:latin typeface="Hypatia Sans Pro"/>
              <a:cs typeface="Hypatia Sans Pro"/>
            </a:endParaRPr>
          </a:p>
        </p:txBody>
      </p:sp>
      <p:sp>
        <p:nvSpPr>
          <p:cNvPr id="6" name="Rectangle 5"/>
          <p:cNvSpPr/>
          <p:nvPr/>
        </p:nvSpPr>
        <p:spPr>
          <a:xfrm>
            <a:off x="715628" y="4642547"/>
            <a:ext cx="3176162" cy="646331"/>
          </a:xfrm>
          <a:prstGeom prst="rect">
            <a:avLst/>
          </a:prstGeom>
        </p:spPr>
        <p:txBody>
          <a:bodyPr wrap="square">
            <a:spAutoFit/>
          </a:bodyPr>
          <a:lstStyle/>
          <a:p>
            <a:r>
              <a:rPr lang="en-US" sz="1200" dirty="0" smtClean="0">
                <a:solidFill>
                  <a:srgbClr val="000000"/>
                </a:solidFill>
                <a:latin typeface="Adobe Caslon Pro SmBd"/>
                <a:cs typeface="Adobe Caslon Pro SmBd"/>
              </a:rPr>
              <a:t>Solo performance commission, KYTN, Dundee Contemporary Arts, Friday 26 February 2010</a:t>
            </a:r>
            <a:r>
              <a:rPr lang="en-US" sz="1200" i="1" dirty="0" smtClean="0">
                <a:solidFill>
                  <a:srgbClr val="C40812"/>
                </a:solidFill>
                <a:latin typeface="Adobe Caslon Pro SmBd"/>
                <a:cs typeface="Adobe Caslon Pro SmBd"/>
              </a:rPr>
              <a:t> </a:t>
            </a:r>
            <a:endParaRPr lang="en-US" sz="1200" i="1" dirty="0">
              <a:solidFill>
                <a:srgbClr val="C40812"/>
              </a:solidFill>
              <a:latin typeface="Adobe Caslon Pro SmBd"/>
              <a:cs typeface="Adobe Caslon Pro SmBd"/>
            </a:endParaRPr>
          </a:p>
        </p:txBody>
      </p:sp>
      <p:sp>
        <p:nvSpPr>
          <p:cNvPr id="7" name="Rectangle 6"/>
          <p:cNvSpPr/>
          <p:nvPr/>
        </p:nvSpPr>
        <p:spPr>
          <a:xfrm>
            <a:off x="715628" y="6076277"/>
            <a:ext cx="1878898" cy="830997"/>
          </a:xfrm>
          <a:prstGeom prst="rect">
            <a:avLst/>
          </a:prstGeom>
        </p:spPr>
        <p:txBody>
          <a:bodyPr wrap="square">
            <a:spAutoFit/>
          </a:bodyPr>
          <a:lstStyle/>
          <a:p>
            <a:r>
              <a:rPr lang="en-US" sz="1200" dirty="0" smtClean="0">
                <a:solidFill>
                  <a:schemeClr val="tx1">
                    <a:lumMod val="75000"/>
                    <a:lumOff val="25000"/>
                  </a:schemeClr>
                </a:solidFill>
                <a:latin typeface="Adobe Caslon Pro Bold"/>
                <a:cs typeface="Adobe Caslon Pro Bold"/>
              </a:rPr>
              <a:t>Submitted by Eddie Stewart </a:t>
            </a:r>
          </a:p>
          <a:p>
            <a:r>
              <a:rPr lang="en-US" sz="1200" dirty="0" smtClean="0">
                <a:solidFill>
                  <a:schemeClr val="tx1">
                    <a:lumMod val="75000"/>
                    <a:lumOff val="25000"/>
                  </a:schemeClr>
                </a:solidFill>
                <a:latin typeface="Adobe Caslon Pro Bold"/>
                <a:cs typeface="Adobe Caslon Pro Bold"/>
              </a:rPr>
              <a:t>SMITH/STEWART</a:t>
            </a:r>
          </a:p>
          <a:p>
            <a:r>
              <a:rPr lang="en-US" sz="1200" dirty="0" smtClean="0">
                <a:solidFill>
                  <a:schemeClr val="tx1">
                    <a:lumMod val="75000"/>
                    <a:lumOff val="25000"/>
                  </a:schemeClr>
                </a:solidFill>
                <a:latin typeface="Adobe Caslon Pro"/>
                <a:cs typeface="Adobe Caslon Pro"/>
              </a:rPr>
              <a:t>Output No. 3</a:t>
            </a:r>
            <a:endParaRPr lang="en-US" sz="1200" dirty="0">
              <a:solidFill>
                <a:schemeClr val="tx1">
                  <a:lumMod val="75000"/>
                  <a:lumOff val="25000"/>
                </a:schemeClr>
              </a:solidFill>
              <a:latin typeface="Adobe Caslon Pro"/>
              <a:cs typeface="Adobe Caslon Pro"/>
            </a:endParaRPr>
          </a:p>
        </p:txBody>
      </p:sp>
      <p:pic>
        <p:nvPicPr>
          <p:cNvPr id="9" name="Picture 8" descr="Screen shot 2013-03-09 at 13.40.07.jpg"/>
          <p:cNvPicPr>
            <a:picLocks noChangeAspect="1"/>
          </p:cNvPicPr>
          <p:nvPr/>
        </p:nvPicPr>
        <p:blipFill>
          <a:blip r:embed="rId3"/>
          <a:stretch>
            <a:fillRect/>
          </a:stretch>
        </p:blipFill>
        <p:spPr>
          <a:xfrm>
            <a:off x="5031095" y="1850502"/>
            <a:ext cx="3588441" cy="47845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S2.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2123658"/>
          </a:xfrm>
          <a:prstGeom prst="rect">
            <a:avLst/>
          </a:prstGeom>
        </p:spPr>
        <p:txBody>
          <a:bodyPr wrap="square">
            <a:spAutoFit/>
          </a:bodyPr>
          <a:lstStyle/>
          <a:p>
            <a:r>
              <a:rPr lang="en-US" sz="1100" b="1" dirty="0" smtClean="0"/>
              <a:t>Output 3. Exhibition</a:t>
            </a:r>
          </a:p>
          <a:p>
            <a:r>
              <a:rPr lang="en-US" sz="1100" dirty="0" smtClean="0"/>
              <a:t> </a:t>
            </a:r>
            <a:endParaRPr lang="en-GB" sz="1100" dirty="0" smtClean="0"/>
          </a:p>
          <a:p>
            <a:r>
              <a:rPr lang="en-US" sz="1100" dirty="0" smtClean="0"/>
              <a:t>2010 solo SMITH/STEWART performance commission</a:t>
            </a:r>
          </a:p>
          <a:p>
            <a:endParaRPr lang="en-US" sz="1100" dirty="0" smtClean="0"/>
          </a:p>
          <a:p>
            <a:r>
              <a:rPr lang="en-US" sz="1100" dirty="0" smtClean="0"/>
              <a:t>Commissioned by </a:t>
            </a:r>
            <a:r>
              <a:rPr lang="en-US" sz="1100" dirty="0" err="1" smtClean="0"/>
              <a:t>Arika</a:t>
            </a:r>
            <a:r>
              <a:rPr lang="en-US" sz="1100" dirty="0" smtClean="0"/>
              <a:t> for KYTN (Kill Your Timid Notion festival)</a:t>
            </a:r>
          </a:p>
          <a:p>
            <a:r>
              <a:rPr lang="en-US" sz="1100" dirty="0" smtClean="0"/>
              <a:t> </a:t>
            </a:r>
          </a:p>
          <a:p>
            <a:r>
              <a:rPr lang="en-US" sz="1100" dirty="0" smtClean="0"/>
              <a:t>Dundee Contemporary Arts, Dundee</a:t>
            </a:r>
          </a:p>
          <a:p>
            <a:endParaRPr lang="en-US" sz="1100" dirty="0" smtClean="0"/>
          </a:p>
          <a:p>
            <a:r>
              <a:rPr lang="en-US" sz="1100" dirty="0" smtClean="0"/>
              <a:t>Friday 26 February 2010</a:t>
            </a:r>
            <a:endParaRPr lang="en-GB" sz="1100" dirty="0" smtClean="0"/>
          </a:p>
          <a:p>
            <a:endParaRPr lang="en-US" sz="1100" dirty="0">
              <a:latin typeface="Adobe Caslon Pro"/>
              <a:cs typeface="Adobe Caslon Pro"/>
            </a:endParaRPr>
          </a:p>
        </p:txBody>
      </p:sp>
      <p:sp>
        <p:nvSpPr>
          <p:cNvPr id="6" name="Rectangle 5"/>
          <p:cNvSpPr/>
          <p:nvPr/>
        </p:nvSpPr>
        <p:spPr>
          <a:xfrm>
            <a:off x="3392092" y="5580404"/>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
        <p:nvSpPr>
          <p:cNvPr id="7" name="TextBox 6"/>
          <p:cNvSpPr txBox="1"/>
          <p:nvPr/>
        </p:nvSpPr>
        <p:spPr>
          <a:xfrm>
            <a:off x="6158587" y="1256216"/>
            <a:ext cx="2703768" cy="246221"/>
          </a:xfrm>
          <a:prstGeom prst="rect">
            <a:avLst/>
          </a:prstGeom>
          <a:noFill/>
        </p:spPr>
        <p:txBody>
          <a:bodyPr wrap="square" rtlCol="0">
            <a:spAutoFit/>
          </a:bodyPr>
          <a:lstStyle/>
          <a:p>
            <a:pPr algn="r"/>
            <a:r>
              <a:rPr lang="en-US" sz="1000" i="1" dirty="0" smtClean="0">
                <a:latin typeface="Adobe Caslon Pro Bold Italic"/>
                <a:cs typeface="Adobe Caslon Pro Bold Italic"/>
              </a:rPr>
              <a:t>Pronounce DEAD</a:t>
            </a:r>
            <a:endParaRPr lang="en-US" sz="1000" i="1" dirty="0">
              <a:latin typeface="Adobe Caslon Pro Bold Italic"/>
              <a:cs typeface="Adobe Caslon Pro Bold Italic"/>
            </a:endParaRPr>
          </a:p>
        </p:txBody>
      </p:sp>
      <p:sp>
        <p:nvSpPr>
          <p:cNvPr id="8" name="TextBox 7"/>
          <p:cNvSpPr txBox="1"/>
          <p:nvPr/>
        </p:nvSpPr>
        <p:spPr>
          <a:xfrm>
            <a:off x="6158587" y="1930370"/>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3</a:t>
            </a:r>
            <a:endParaRPr lang="en-US" sz="1000" dirty="0">
              <a:latin typeface="Adobe Caslon Pro Bold Italic"/>
              <a:cs typeface="Adobe Caslon Pro Bold Italic"/>
            </a:endParaRPr>
          </a:p>
        </p:txBody>
      </p:sp>
      <p:sp>
        <p:nvSpPr>
          <p:cNvPr id="9" name="TextBox 8"/>
          <p:cNvSpPr txBox="1"/>
          <p:nvPr/>
        </p:nvSpPr>
        <p:spPr>
          <a:xfrm>
            <a:off x="6158587" y="2499801"/>
            <a:ext cx="2703768" cy="246221"/>
          </a:xfrm>
          <a:prstGeom prst="rect">
            <a:avLst/>
          </a:prstGeom>
          <a:noFill/>
        </p:spPr>
        <p:txBody>
          <a:bodyPr wrap="square" rtlCol="0">
            <a:spAutoFit/>
          </a:bodyPr>
          <a:lstStyle/>
          <a:p>
            <a:pPr algn="r"/>
            <a:r>
              <a:rPr lang="en-US" sz="1000" dirty="0" smtClean="0">
                <a:latin typeface="Adobe Caslon Pro Bold Italic"/>
                <a:cs typeface="Adobe Caslon Pro Bold Italic"/>
              </a:rPr>
              <a:t>SMITH/STEWART</a:t>
            </a:r>
            <a:endParaRPr lang="en-US" sz="1000" dirty="0">
              <a:latin typeface="Adobe Caslon Pro Bold Italic"/>
              <a:cs typeface="Adobe Caslon Pro Bold Ital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3.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r>
              <a:rPr lang="en-US" sz="1100" dirty="0" smtClean="0"/>
              <a:t>- Question/</a:t>
            </a:r>
            <a:r>
              <a:rPr lang="en-US" sz="1100" dirty="0" err="1" smtClean="0"/>
              <a:t>s</a:t>
            </a:r>
            <a:r>
              <a:rPr lang="en-US" sz="1100" dirty="0" smtClean="0"/>
              <a:t>:</a:t>
            </a:r>
            <a:endParaRPr lang="en-GB" sz="1100" dirty="0" smtClean="0"/>
          </a:p>
          <a:p>
            <a:r>
              <a:rPr lang="en-US" sz="1100" dirty="0" smtClean="0"/>
              <a:t> </a:t>
            </a:r>
            <a:endParaRPr lang="en-GB" sz="1100" dirty="0" smtClean="0"/>
          </a:p>
          <a:p>
            <a:r>
              <a:rPr lang="en-US" sz="1100" dirty="0" smtClean="0"/>
              <a:t>Will an audience follow a specified instruction/</a:t>
            </a:r>
            <a:r>
              <a:rPr lang="en-US" sz="1100" dirty="0" err="1" smtClean="0"/>
              <a:t>s</a:t>
            </a:r>
            <a:r>
              <a:rPr lang="en-US" sz="1100" dirty="0" smtClean="0"/>
              <a:t> as participants in a live performance? A simple request for a simple truth.</a:t>
            </a:r>
            <a:endParaRPr lang="en-GB" sz="1100" dirty="0" smtClean="0"/>
          </a:p>
          <a:p>
            <a:endParaRPr lang="en-US" sz="1100" dirty="0" smtClean="0">
              <a:latin typeface="Adobe Caslon Pro"/>
              <a:cs typeface="Adobe Caslon Pro"/>
            </a:endParaRPr>
          </a:p>
          <a:p>
            <a:endParaRPr lang="en-US" sz="1100" dirty="0" smtClean="0">
              <a:latin typeface="Adobe Caslon Pro"/>
              <a:cs typeface="Adobe Caslon Pro"/>
            </a:endParaRPr>
          </a:p>
          <a:p>
            <a:r>
              <a:rPr lang="en-US" sz="1100" b="1" dirty="0" smtClean="0"/>
              <a:t>Collaboration</a:t>
            </a:r>
            <a:endParaRPr lang="en-GB" sz="1100" dirty="0" smtClean="0"/>
          </a:p>
          <a:p>
            <a:r>
              <a:rPr lang="en-US" sz="1100" dirty="0" smtClean="0"/>
              <a:t> </a:t>
            </a:r>
            <a:endParaRPr lang="en-GB" sz="1100" dirty="0" smtClean="0"/>
          </a:p>
          <a:p>
            <a:r>
              <a:rPr lang="en-US" sz="1100" dirty="0" smtClean="0"/>
              <a:t>Our work is predominantly about relationships, starting with our own. We have worked collaboratively (&amp; been together as partners) for just over 20 years. Our roles within our collaboration are indistinguishable - we are in effect one artist, SMITH/STEWART. We both have equal input at all stages of the work, from its conception, research, fabrication (often as performers in the work itself), installation, dissemination. We haven't made work separately since the mid-nineties and our practice continues to be solely in collaboration with each another though in more recent work, such as this piece, we are reaching out to the audience &amp;/or invited participants to extend this collaboration further. </a:t>
            </a:r>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01. Pronounce Dead.jpg"/>
          <p:cNvPicPr>
            <a:picLocks noChangeAspect="1"/>
          </p:cNvPicPr>
          <p:nvPr/>
        </p:nvPicPr>
        <p:blipFill>
          <a:blip r:embed="rId3"/>
          <a:stretch>
            <a:fillRect/>
          </a:stretch>
        </p:blipFill>
        <p:spPr>
          <a:xfrm>
            <a:off x="3567285" y="735587"/>
            <a:ext cx="4042086" cy="53894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4.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4324261"/>
          </a:xfrm>
          <a:prstGeom prst="rect">
            <a:avLst/>
          </a:prstGeom>
        </p:spPr>
        <p:txBody>
          <a:bodyPr wrap="square">
            <a:spAutoFit/>
          </a:bodyPr>
          <a:lstStyle/>
          <a:p>
            <a:r>
              <a:rPr lang="en-US" sz="1100" dirty="0" smtClean="0"/>
              <a:t>Our own practice continually pushes the possibilities of collaboration: fundamental concerns revolve around human relations and what people are capable of doing to one another, physically and psychologically. We want to engage the viewer with ideas about the nature of the relationships we have with one another (intimate, familial, social, political). Central to this exploration is the body and its context and different media are used to explore ideas of separation, unity and ultimately, mortality.</a:t>
            </a:r>
            <a:endParaRPr lang="en-GB" sz="1100" dirty="0" smtClean="0"/>
          </a:p>
          <a:p>
            <a:endParaRPr lang="en-US" sz="1100" dirty="0" smtClean="0"/>
          </a:p>
          <a:p>
            <a:r>
              <a:rPr lang="en-US" sz="1100" dirty="0" smtClean="0"/>
              <a:t>Mechanics of personal inter-relations drive our work and we aim to set up space to construct a </a:t>
            </a:r>
            <a:r>
              <a:rPr lang="en-US" sz="1100" dirty="0" err="1" smtClean="0"/>
              <a:t>performative</a:t>
            </a:r>
            <a:r>
              <a:rPr lang="en-US" sz="1100" dirty="0" smtClean="0"/>
              <a:t> situation which forces the viewer to make a decision - a decision which will have implications affecting their experience of the piece and the consequences of participating - or not - in what we’ve constructed.  Either way, this decision becomes the work, as evidenced in this live work (&amp; the resulting recorded video footage).</a:t>
            </a:r>
            <a:endParaRPr lang="en-GB" sz="1100" dirty="0" smtClean="0"/>
          </a:p>
          <a:p>
            <a:r>
              <a:rPr lang="en-US" sz="1100" dirty="0" smtClean="0"/>
              <a:t> </a:t>
            </a:r>
            <a:endParaRPr lang="en-GB" sz="1100" dirty="0" smtClean="0"/>
          </a:p>
          <a:p>
            <a:endParaRPr lang="en-US" sz="1100" dirty="0">
              <a:latin typeface="Adobe Caslon Pro"/>
              <a:cs typeface="Adobe Caslon Pro"/>
            </a:endParaRPr>
          </a:p>
        </p:txBody>
      </p:sp>
      <p:sp>
        <p:nvSpPr>
          <p:cNvPr id="6" name="Rectangle 5"/>
          <p:cNvSpPr/>
          <p:nvPr/>
        </p:nvSpPr>
        <p:spPr>
          <a:xfrm>
            <a:off x="3413849" y="1874732"/>
            <a:ext cx="2892386" cy="3985706"/>
          </a:xfrm>
          <a:prstGeom prst="rect">
            <a:avLst/>
          </a:prstGeom>
        </p:spPr>
        <p:txBody>
          <a:bodyPr wrap="square">
            <a:spAutoFit/>
          </a:bodyPr>
          <a:lstStyle/>
          <a:p>
            <a:r>
              <a:rPr lang="en-US" sz="1100" dirty="0" smtClean="0"/>
              <a:t>This work was made at the invitation of </a:t>
            </a:r>
            <a:r>
              <a:rPr lang="en-US" sz="1100" dirty="0" err="1" smtClean="0"/>
              <a:t>Arika</a:t>
            </a:r>
            <a:r>
              <a:rPr lang="en-US" sz="1100" dirty="0" smtClean="0"/>
              <a:t> to take place in the performance festival, 'Kill your timid notion' in February 2010. The theme of the festival was about embracing the possibility of failure.</a:t>
            </a:r>
          </a:p>
          <a:p>
            <a:endParaRPr lang="en-GB" sz="1100" dirty="0" smtClean="0"/>
          </a:p>
          <a:p>
            <a:r>
              <a:rPr lang="en-US" sz="1100" dirty="0" smtClean="0"/>
              <a:t>"A festival of open-ended proposals for image, sound and dialogue. A week-long chance to spend time together investigating simple proposals by watching, listening and talking. We have little to no idea as to how KYTN will go this year, and that's deliberate. We don't want to know, we want to find out. Instead of knowing in advance what is going to happen, we want to ask people (artists, you, ourselves...) to make some simple proposals that we can then all investigate and see what we can produce, together." (</a:t>
            </a:r>
            <a:r>
              <a:rPr lang="en-US" sz="1100" dirty="0" err="1" smtClean="0"/>
              <a:t>Arika</a:t>
            </a:r>
            <a:r>
              <a:rPr lang="en-US" sz="1100" dirty="0" smtClean="0"/>
              <a:t>)</a:t>
            </a:r>
            <a:endParaRPr lang="en-GB" sz="1100" dirty="0" smtClean="0"/>
          </a:p>
          <a:p>
            <a:endParaRPr lang="en-US" sz="1100" dirty="0" smtClean="0"/>
          </a:p>
          <a:p>
            <a:r>
              <a:rPr lang="en-US" sz="1100" dirty="0" smtClean="0"/>
              <a:t>For an overview of selected works from 1993 to present, visit our website </a:t>
            </a:r>
            <a:r>
              <a:rPr lang="en-US" sz="1100" dirty="0" smtClean="0">
                <a:hlinkClick r:id="rId3"/>
              </a:rPr>
              <a:t>www.smithstewart.co.uk</a:t>
            </a:r>
            <a:endParaRPr lang="en-US" sz="1100" dirty="0" smtClean="0"/>
          </a:p>
          <a:p>
            <a:endParaRPr lang="en-GB" sz="1100" dirty="0" smtClean="0"/>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S5.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874732"/>
            <a:ext cx="2892386" cy="4662815"/>
          </a:xfrm>
          <a:prstGeom prst="rect">
            <a:avLst/>
          </a:prstGeom>
        </p:spPr>
        <p:txBody>
          <a:bodyPr wrap="square">
            <a:spAutoFit/>
          </a:bodyPr>
          <a:lstStyle/>
          <a:p>
            <a:pPr lvl="0"/>
            <a:r>
              <a:rPr lang="en-US" sz="1100" b="1" dirty="0" smtClean="0"/>
              <a:t>What is the work?</a:t>
            </a:r>
          </a:p>
          <a:p>
            <a:pPr lvl="0"/>
            <a:endParaRPr lang="en-GB" sz="1100" dirty="0" smtClean="0"/>
          </a:p>
          <a:p>
            <a:pPr lvl="0"/>
            <a:r>
              <a:rPr lang="en-US" sz="1100" dirty="0" smtClean="0"/>
              <a:t>The idea?</a:t>
            </a:r>
            <a:endParaRPr lang="en-GB" sz="1100" dirty="0" smtClean="0"/>
          </a:p>
          <a:p>
            <a:pPr lvl="0"/>
            <a:r>
              <a:rPr lang="en-US" sz="1100" dirty="0" smtClean="0"/>
              <a:t>The instructions?</a:t>
            </a:r>
            <a:endParaRPr lang="en-GB" sz="1100" dirty="0" smtClean="0"/>
          </a:p>
          <a:p>
            <a:pPr lvl="0"/>
            <a:r>
              <a:rPr lang="en-US" sz="1100" dirty="0" smtClean="0"/>
              <a:t>Giving the instructions?</a:t>
            </a:r>
            <a:endParaRPr lang="en-GB" sz="1100" dirty="0" smtClean="0"/>
          </a:p>
          <a:p>
            <a:pPr lvl="0"/>
            <a:r>
              <a:rPr lang="en-US" sz="1100" dirty="0" smtClean="0"/>
              <a:t>The person’s reaction to the instructions?</a:t>
            </a:r>
            <a:endParaRPr lang="en-GB" sz="1100" dirty="0" smtClean="0"/>
          </a:p>
          <a:p>
            <a:pPr lvl="0"/>
            <a:r>
              <a:rPr lang="en-US" sz="1100" dirty="0" smtClean="0"/>
              <a:t>The implications of the instructions to the person?</a:t>
            </a:r>
            <a:endParaRPr lang="en-GB" sz="1100" dirty="0" smtClean="0"/>
          </a:p>
          <a:p>
            <a:pPr lvl="0"/>
            <a:r>
              <a:rPr lang="en-US" sz="1100" dirty="0" smtClean="0"/>
              <a:t>The implications of the instructions to the person’s friends or relatives?</a:t>
            </a:r>
            <a:endParaRPr lang="en-GB" sz="1100" dirty="0" smtClean="0"/>
          </a:p>
          <a:p>
            <a:pPr lvl="0"/>
            <a:r>
              <a:rPr lang="en-US" sz="1100" dirty="0" smtClean="0"/>
              <a:t>The implications of the instructions to the person’s friends or relatives in the person's head?</a:t>
            </a:r>
            <a:endParaRPr lang="en-GB" sz="1100" dirty="0" smtClean="0"/>
          </a:p>
          <a:p>
            <a:pPr lvl="0"/>
            <a:r>
              <a:rPr lang="en-US" sz="1100" dirty="0" smtClean="0"/>
              <a:t>The implications of the interpretation to the person’s friends or relatives?</a:t>
            </a:r>
            <a:endParaRPr lang="en-GB" sz="1100" dirty="0" smtClean="0"/>
          </a:p>
          <a:p>
            <a:pPr lvl="0"/>
            <a:r>
              <a:rPr lang="en-US" sz="1100" dirty="0" smtClean="0"/>
              <a:t>The event?</a:t>
            </a:r>
            <a:endParaRPr lang="en-GB" sz="1100" dirty="0" smtClean="0"/>
          </a:p>
          <a:p>
            <a:pPr lvl="0"/>
            <a:r>
              <a:rPr lang="en-US" sz="1100" dirty="0" smtClean="0"/>
              <a:t>The resulting recorded footage?</a:t>
            </a:r>
            <a:endParaRPr lang="en-GB" sz="1100" dirty="0" smtClean="0"/>
          </a:p>
          <a:p>
            <a:pPr lvl="0"/>
            <a:r>
              <a:rPr lang="en-US" sz="1100" dirty="0" smtClean="0"/>
              <a:t>The future?</a:t>
            </a:r>
          </a:p>
          <a:p>
            <a:pPr lvl="0"/>
            <a:endParaRPr lang="en-US" sz="1100" dirty="0" smtClean="0"/>
          </a:p>
          <a:p>
            <a:r>
              <a:rPr lang="en-US" sz="1100" dirty="0" smtClean="0"/>
              <a:t>This, our first live performance work, (though not using ourselves as performers) was the first in an ongoing series of instructional performances, where our interaction with others forms the basis of the work.</a:t>
            </a:r>
          </a:p>
          <a:p>
            <a:pPr lvl="0"/>
            <a:endParaRPr lang="en-GB" sz="1100" dirty="0" smtClean="0"/>
          </a:p>
          <a:p>
            <a:endParaRPr lang="en-US" sz="1100" dirty="0" smtClean="0">
              <a:latin typeface="Adobe Caslon Pro"/>
              <a:cs typeface="Adobe Caslon Pro"/>
            </a:endParaRPr>
          </a:p>
          <a:p>
            <a:endParaRPr lang="en-US" sz="1100" dirty="0">
              <a:latin typeface="Adobe Caslon Pro"/>
              <a:cs typeface="Adobe Caslon Pro"/>
            </a:endParaRPr>
          </a:p>
        </p:txBody>
      </p:sp>
      <p:sp>
        <p:nvSpPr>
          <p:cNvPr id="6" name="Rectangle 5"/>
          <p:cNvSpPr/>
          <p:nvPr/>
        </p:nvSpPr>
        <p:spPr>
          <a:xfrm>
            <a:off x="3413849" y="1874732"/>
            <a:ext cx="2892386" cy="4154984"/>
          </a:xfrm>
          <a:prstGeom prst="rect">
            <a:avLst/>
          </a:prstGeom>
        </p:spPr>
        <p:txBody>
          <a:bodyPr wrap="square">
            <a:spAutoFit/>
          </a:bodyPr>
          <a:lstStyle/>
          <a:p>
            <a:pPr lvl="0"/>
            <a:r>
              <a:rPr lang="en-US" sz="1100" dirty="0" smtClean="0"/>
              <a:t>A performance made for one night, </a:t>
            </a:r>
            <a:r>
              <a:rPr lang="en-US" sz="1100" i="1" dirty="0" smtClean="0"/>
              <a:t>Pronounce DEAD</a:t>
            </a:r>
            <a:r>
              <a:rPr lang="en-US" sz="1100" dirty="0" smtClean="0"/>
              <a:t> was a piece where each participant was asked to carry out an identical specific instruction, which was only fully revealed on looking directly into a video camera. Their reaction became the work. </a:t>
            </a:r>
          </a:p>
          <a:p>
            <a:pPr lvl="0"/>
            <a:endParaRPr lang="en-GB" sz="1100" dirty="0" smtClean="0"/>
          </a:p>
          <a:p>
            <a:r>
              <a:rPr lang="en-US" sz="1100" dirty="0" smtClean="0"/>
              <a:t>"Smith/Stewart’s terse, neat proposals, always tested via performance, lead to provocative outcomes, and unpredictable ones at that; an exponential function of the situation they instigate and the people involved." (</a:t>
            </a:r>
            <a:r>
              <a:rPr lang="en-US" sz="1100" dirty="0" err="1" smtClean="0"/>
              <a:t>Arika</a:t>
            </a:r>
            <a:r>
              <a:rPr lang="en-US" sz="1100" dirty="0" smtClean="0"/>
              <a:t>)</a:t>
            </a:r>
          </a:p>
          <a:p>
            <a:endParaRPr lang="en-US" sz="1100" dirty="0" smtClean="0"/>
          </a:p>
          <a:p>
            <a:r>
              <a:rPr lang="en-US" sz="1100" dirty="0" smtClean="0"/>
              <a:t>In this case the participants were the festival audience. In a strictly choreographed way they were asked to queue up on the stairs leading to one of the small galleries of DCA and were individually directed into the room and given instructions to, once inside the space, look directly at the camera, say their name followed by a pause and then the word they saw when looking at the lens. </a:t>
            </a:r>
            <a:endParaRPr lang="en-GB" sz="1100" dirty="0" smtClean="0"/>
          </a:p>
          <a:p>
            <a:endParaRPr lang="en-GB" sz="1100" dirty="0" smtClean="0"/>
          </a:p>
          <a:p>
            <a:endParaRPr lang="en-US" sz="1100" dirty="0">
              <a:latin typeface="Adobe Caslon Pro"/>
              <a:cs typeface="Adobe Caslon Pro"/>
            </a:endParaRPr>
          </a:p>
        </p:txBody>
      </p:sp>
      <p:sp>
        <p:nvSpPr>
          <p:cNvPr id="7" name="Rectangle 6"/>
          <p:cNvSpPr/>
          <p:nvPr/>
        </p:nvSpPr>
        <p:spPr>
          <a:xfrm>
            <a:off x="646455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6.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5" name="Rectangle 4"/>
          <p:cNvSpPr/>
          <p:nvPr/>
        </p:nvSpPr>
        <p:spPr>
          <a:xfrm>
            <a:off x="439533" y="1628335"/>
            <a:ext cx="2892386" cy="4832093"/>
          </a:xfrm>
          <a:prstGeom prst="rect">
            <a:avLst/>
          </a:prstGeom>
        </p:spPr>
        <p:txBody>
          <a:bodyPr wrap="square">
            <a:spAutoFit/>
          </a:bodyPr>
          <a:lstStyle/>
          <a:p>
            <a:r>
              <a:rPr lang="en-GB" sz="1100" i="1" u="sng" dirty="0" smtClean="0"/>
              <a:t>Pronounce DEAD </a:t>
            </a:r>
            <a:r>
              <a:rPr lang="en-GB" sz="1100" u="sng" dirty="0" smtClean="0"/>
              <a:t>Instructions:</a:t>
            </a:r>
            <a:endParaRPr lang="en-GB" sz="1100" dirty="0" smtClean="0"/>
          </a:p>
          <a:p>
            <a:pPr lvl="0"/>
            <a:r>
              <a:rPr lang="en-GB" sz="1100" dirty="0" smtClean="0"/>
              <a:t>Go through and stand on the ‘X’</a:t>
            </a:r>
          </a:p>
          <a:p>
            <a:pPr lvl="0"/>
            <a:r>
              <a:rPr lang="en-GB" sz="1100" dirty="0" smtClean="0"/>
              <a:t>Look directly at the video camera and say your full name</a:t>
            </a:r>
          </a:p>
          <a:p>
            <a:pPr lvl="0"/>
            <a:r>
              <a:rPr lang="en-GB" sz="1100" dirty="0" smtClean="0"/>
              <a:t>Pause</a:t>
            </a:r>
          </a:p>
          <a:p>
            <a:pPr lvl="0"/>
            <a:r>
              <a:rPr lang="en-GB" sz="1100" dirty="0" smtClean="0"/>
              <a:t>Then say the word that you see in front of the camera lens</a:t>
            </a:r>
          </a:p>
          <a:p>
            <a:pPr lvl="0"/>
            <a:r>
              <a:rPr lang="en-GB" sz="1100" dirty="0" smtClean="0"/>
              <a:t>In your own time, make your way through to the gallery space</a:t>
            </a:r>
          </a:p>
          <a:p>
            <a:pPr lvl="0"/>
            <a:r>
              <a:rPr lang="en-GB" sz="1100" dirty="0" smtClean="0"/>
              <a:t>[The word on the autocue was ‘DEAD’].</a:t>
            </a:r>
          </a:p>
          <a:p>
            <a:pPr lvl="0"/>
            <a:endParaRPr lang="en-GB" sz="1100" dirty="0" smtClean="0"/>
          </a:p>
          <a:p>
            <a:r>
              <a:rPr lang="en-US" sz="1100" dirty="0" smtClean="0"/>
              <a:t>This word ‘DEAD’ is loaded with potential significance, yet at the same time just a word.</a:t>
            </a:r>
          </a:p>
          <a:p>
            <a:r>
              <a:rPr lang="en-US" sz="1100" dirty="0" smtClean="0"/>
              <a:t>The simple request we ask of our participants actually asks an awful lot from them. It is at once intense and straightforward, complex and banal. "Dead" is just a word after all. But to link this word directly to your own name has implications. </a:t>
            </a:r>
          </a:p>
          <a:p>
            <a:endParaRPr lang="en-US" sz="1100" dirty="0" smtClean="0"/>
          </a:p>
          <a:p>
            <a:pPr lvl="0"/>
            <a:r>
              <a:rPr lang="en-US" sz="1100" dirty="0" smtClean="0"/>
              <a:t>In the adjoining large gallery space, a live feed was projected onto a screen. As each participant moved through to this main space they became aware that they had been viewed. They then saw the next person's action. So, the first person saw everyone (except themselves) and the last person saw no one. </a:t>
            </a:r>
            <a:r>
              <a:rPr lang="en-GB" sz="1100" dirty="0" smtClean="0"/>
              <a:t>	</a:t>
            </a:r>
          </a:p>
          <a:p>
            <a:pPr lvl="0"/>
            <a:endParaRPr lang="en-GB" sz="1100" dirty="0" smtClean="0"/>
          </a:p>
        </p:txBody>
      </p:sp>
      <p:sp>
        <p:nvSpPr>
          <p:cNvPr id="6" name="Rectangle 5"/>
          <p:cNvSpPr/>
          <p:nvPr/>
        </p:nvSpPr>
        <p:spPr>
          <a:xfrm>
            <a:off x="3583269" y="5197417"/>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pic>
        <p:nvPicPr>
          <p:cNvPr id="8" name="Picture 7" descr="02. Pronounce Dead.jpg"/>
          <p:cNvPicPr>
            <a:picLocks noChangeAspect="1"/>
          </p:cNvPicPr>
          <p:nvPr/>
        </p:nvPicPr>
        <p:blipFill>
          <a:blip r:embed="rId3"/>
          <a:stretch>
            <a:fillRect/>
          </a:stretch>
        </p:blipFill>
        <p:spPr>
          <a:xfrm>
            <a:off x="3581586" y="1432927"/>
            <a:ext cx="3571874" cy="47624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7.pdf"/>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477000"/>
          </a:xfrm>
          <a:prstGeom prst="rect">
            <a:avLst/>
          </a:prstGeom>
        </p:spPr>
      </p:pic>
      <p:sp>
        <p:nvSpPr>
          <p:cNvPr id="6" name="Rectangle 5"/>
          <p:cNvSpPr/>
          <p:nvPr/>
        </p:nvSpPr>
        <p:spPr>
          <a:xfrm>
            <a:off x="439533" y="1874732"/>
            <a:ext cx="2892386" cy="3139320"/>
          </a:xfrm>
          <a:prstGeom prst="rect">
            <a:avLst/>
          </a:prstGeom>
        </p:spPr>
        <p:txBody>
          <a:bodyPr wrap="square">
            <a:spAutoFit/>
          </a:bodyPr>
          <a:lstStyle/>
          <a:p>
            <a:pPr lvl="0"/>
            <a:r>
              <a:rPr lang="en-GB" sz="1100" dirty="0" smtClean="0"/>
              <a:t>- A collaborative experience shared by the participants in the event.</a:t>
            </a:r>
          </a:p>
          <a:p>
            <a:pPr lvl="0"/>
            <a:endParaRPr lang="en-GB" sz="1100" dirty="0" smtClean="0"/>
          </a:p>
          <a:p>
            <a:pPr lvl="0"/>
            <a:r>
              <a:rPr lang="en-US" sz="1100" dirty="0" smtClean="0">
                <a:hlinkClick r:id="rId3"/>
              </a:rPr>
              <a:t>http://arika.org.uk/kytn/2010/</a:t>
            </a:r>
            <a:endParaRPr lang="en-US" sz="1100" dirty="0" smtClean="0"/>
          </a:p>
          <a:p>
            <a:pPr lvl="0"/>
            <a:endParaRPr lang="en-US" sz="1100" dirty="0" smtClean="0"/>
          </a:p>
          <a:p>
            <a:pPr lvl="0"/>
            <a:r>
              <a:rPr lang="en-US" sz="1100" dirty="0" smtClean="0">
                <a:hlinkClick r:id="rId4"/>
              </a:rPr>
              <a:t>http://arika.org.uk/kytn/2010/performances/smith_stewart</a:t>
            </a:r>
            <a:endParaRPr lang="en-US" sz="1100" dirty="0" smtClean="0"/>
          </a:p>
          <a:p>
            <a:pPr lvl="0"/>
            <a:endParaRPr lang="en-GB" sz="1100" dirty="0" smtClean="0"/>
          </a:p>
          <a:p>
            <a:pPr lvl="0"/>
            <a:endParaRPr lang="en-GB" sz="1100" dirty="0" smtClean="0"/>
          </a:p>
          <a:p>
            <a:pPr lvl="0"/>
            <a:r>
              <a:rPr lang="en-GB" sz="1100" dirty="0" smtClean="0"/>
              <a:t>- Trajectories:</a:t>
            </a:r>
          </a:p>
          <a:p>
            <a:pPr lvl="0"/>
            <a:r>
              <a:rPr lang="en-GB" sz="1100" dirty="0" smtClean="0"/>
              <a:t>We imagined that the resulting video footage of </a:t>
            </a:r>
            <a:r>
              <a:rPr lang="en-GB" sz="1100" i="1" dirty="0" smtClean="0"/>
              <a:t>Pronounce DEAD</a:t>
            </a:r>
            <a:r>
              <a:rPr lang="en-GB" sz="1100" dirty="0" smtClean="0"/>
              <a:t> would just be documentation for us to be able to see and reflect on the event afterwards. However, the video is quite poignant and intense - compelling enough to watch in its entirety and use a potential work in itself.</a:t>
            </a:r>
          </a:p>
          <a:p>
            <a:endParaRPr lang="en-US" sz="1100" dirty="0">
              <a:latin typeface="Adobe Caslon Pro"/>
              <a:cs typeface="Adobe Caslon Pro"/>
            </a:endParaRPr>
          </a:p>
        </p:txBody>
      </p:sp>
      <p:sp>
        <p:nvSpPr>
          <p:cNvPr id="7" name="Rectangle 6"/>
          <p:cNvSpPr/>
          <p:nvPr/>
        </p:nvSpPr>
        <p:spPr>
          <a:xfrm>
            <a:off x="3583269" y="5183762"/>
            <a:ext cx="2397799" cy="369332"/>
          </a:xfrm>
          <a:prstGeom prst="rect">
            <a:avLst/>
          </a:prstGeom>
        </p:spPr>
        <p:txBody>
          <a:bodyPr wrap="square">
            <a:spAutoFit/>
          </a:bodyPr>
          <a:lstStyle/>
          <a:p>
            <a:r>
              <a:rPr lang="en-US" sz="900" i="1" dirty="0" smtClean="0">
                <a:solidFill>
                  <a:srgbClr val="FFFFFF"/>
                </a:solidFill>
                <a:latin typeface="Adobe Caslon Pro"/>
                <a:cs typeface="Adobe Caslon Pro"/>
              </a:rPr>
              <a:t>Image one &amp; a description of  what we are looking at in the context of the project.</a:t>
            </a:r>
            <a:endParaRPr lang="en-US" sz="900" i="1" dirty="0">
              <a:solidFill>
                <a:srgbClr val="FFFFFF"/>
              </a:solidFill>
              <a:latin typeface="Adobe Caslon Pro"/>
              <a:cs typeface="Adobe Caslon Pr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TotalTime>
  <Words>1250</Words>
  <Application>Microsoft Macintosh PowerPoint</Application>
  <PresentationFormat>On-screen Show (4:3)</PresentationFormat>
  <Paragraphs>82</Paragraphs>
  <Slides>7</Slides>
  <Notes>0</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GSA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Iain Reid</dc:creator>
  <cp:lastModifiedBy>Stephanie Smith</cp:lastModifiedBy>
  <cp:revision>18</cp:revision>
  <dcterms:created xsi:type="dcterms:W3CDTF">2013-09-12T20:10:42Z</dcterms:created>
  <dcterms:modified xsi:type="dcterms:W3CDTF">2013-09-12T20:11:46Z</dcterms:modified>
</cp:coreProperties>
</file>