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59" r:id="rId6"/>
    <p:sldId id="260" r:id="rId7"/>
    <p:sldId id="261"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Grid="0" snapToObjects="1">
      <p:cViewPr varScale="1">
        <p:scale>
          <a:sx n="114" d="100"/>
          <a:sy n="114" d="100"/>
        </p:scale>
        <p:origin x="-728"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9/11/13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9/11/13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9/11/13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9/11/13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hyperlink" Target="http://www.smithstewart.co.u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 Id="rId3"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 Id="rId3"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hyperlink" Target="http://www.artangel.org.uk/open_100/the_open_100_list_of_artists" TargetMode="External"/><Relationship Id="rId4" Type="http://schemas.openxmlformats.org/officeDocument/2006/relationships/hyperlink" Target="http://www.artangel.org.uk/open_100/smith_stewart" TargetMode="External"/><Relationship Id="rId5" Type="http://schemas.openxmlformats.org/officeDocument/2006/relationships/hyperlink" Target="http://www.artangel.org.uk/open_100/about_open" TargetMode="External"/><Relationship Id="rId6" Type="http://schemas.openxmlformats.org/officeDocument/2006/relationships/image" Target="../media/image14.jpeg"/><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emf"/><Relationship Id="rId3"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715628" y="2228671"/>
            <a:ext cx="3176162" cy="1077218"/>
          </a:xfrm>
          <a:prstGeom prst="rect">
            <a:avLst/>
          </a:prstGeom>
        </p:spPr>
        <p:txBody>
          <a:bodyPr wrap="square">
            <a:spAutoFit/>
          </a:bodyPr>
          <a:lstStyle/>
          <a:p>
            <a:r>
              <a:rPr lang="en-US" sz="3200" i="1" dirty="0" smtClean="0"/>
              <a:t>What have we done? </a:t>
            </a:r>
            <a:r>
              <a:rPr lang="en-US" sz="3200" dirty="0" smtClean="0"/>
              <a:t>2011</a:t>
            </a:r>
            <a:endParaRPr lang="en-US" sz="3200" b="1" i="1" dirty="0">
              <a:solidFill>
                <a:srgbClr val="C40812"/>
              </a:solidFill>
              <a:latin typeface="Hypatia Sans Pro"/>
              <a:cs typeface="Hypatia Sans Pro"/>
            </a:endParaRPr>
          </a:p>
        </p:txBody>
      </p:sp>
      <p:sp>
        <p:nvSpPr>
          <p:cNvPr id="6" name="Rectangle 5"/>
          <p:cNvSpPr/>
          <p:nvPr/>
        </p:nvSpPr>
        <p:spPr>
          <a:xfrm>
            <a:off x="715628" y="4642547"/>
            <a:ext cx="3176162" cy="1015663"/>
          </a:xfrm>
          <a:prstGeom prst="rect">
            <a:avLst/>
          </a:prstGeom>
        </p:spPr>
        <p:txBody>
          <a:bodyPr wrap="square">
            <a:spAutoFit/>
          </a:bodyPr>
          <a:lstStyle/>
          <a:p>
            <a:r>
              <a:rPr lang="en-US" sz="1200" dirty="0" smtClean="0">
                <a:latin typeface="Adobe Caslon Pro SmBd"/>
                <a:cs typeface="Adobe Caslon Pro SmBd"/>
              </a:rPr>
              <a:t>A solo exhibition double </a:t>
            </a:r>
            <a:r>
              <a:rPr lang="en-US" sz="1200" dirty="0" err="1" smtClean="0">
                <a:latin typeface="Adobe Caslon Pro SmBd"/>
                <a:cs typeface="Adobe Caslon Pro SmBd"/>
              </a:rPr>
              <a:t>colour</a:t>
            </a:r>
            <a:r>
              <a:rPr lang="en-US" sz="1200" dirty="0" smtClean="0">
                <a:latin typeface="Adobe Caslon Pro SmBd"/>
                <a:cs typeface="Adobe Caslon Pro SmBd"/>
              </a:rPr>
              <a:t> video installation with sound. Two monitors show different views of the same act. Six individuals kiss one another in a seemingly endless cycle.</a:t>
            </a:r>
            <a:endParaRPr lang="en-US" sz="1200" i="1" dirty="0">
              <a:latin typeface="Adobe Caslon Pro SmBd"/>
              <a:cs typeface="Adobe Caslon Pro SmBd"/>
            </a:endParaRPr>
          </a:p>
        </p:txBody>
      </p:sp>
      <p:sp>
        <p:nvSpPr>
          <p:cNvPr id="7" name="Rectangle 6"/>
          <p:cNvSpPr/>
          <p:nvPr/>
        </p:nvSpPr>
        <p:spPr>
          <a:xfrm>
            <a:off x="715628" y="6076277"/>
            <a:ext cx="1878898" cy="830997"/>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Eddie Stewart </a:t>
            </a:r>
          </a:p>
          <a:p>
            <a:r>
              <a:rPr lang="en-US" sz="1200" dirty="0" smtClean="0">
                <a:solidFill>
                  <a:schemeClr val="tx1">
                    <a:lumMod val="75000"/>
                    <a:lumOff val="25000"/>
                  </a:schemeClr>
                </a:solidFill>
                <a:latin typeface="Adobe Caslon Pro Bold"/>
                <a:cs typeface="Adobe Caslon Pro Bold"/>
              </a:rPr>
              <a:t>SMITH/STEWART</a:t>
            </a:r>
          </a:p>
          <a:p>
            <a:r>
              <a:rPr lang="en-US" sz="1200" dirty="0" smtClean="0">
                <a:solidFill>
                  <a:schemeClr val="tx1">
                    <a:lumMod val="75000"/>
                    <a:lumOff val="25000"/>
                  </a:schemeClr>
                </a:solidFill>
                <a:latin typeface="Adobe Caslon Pro"/>
                <a:cs typeface="Adobe Caslon Pro"/>
              </a:rPr>
              <a:t>Output No. 2</a:t>
            </a:r>
            <a:endParaRPr lang="en-US" sz="1200" dirty="0">
              <a:solidFill>
                <a:schemeClr val="tx1">
                  <a:lumMod val="75000"/>
                  <a:lumOff val="25000"/>
                </a:schemeClr>
              </a:solidFill>
              <a:latin typeface="Adobe Caslon Pro"/>
              <a:cs typeface="Adobe Caslon Pro"/>
            </a:endParaRPr>
          </a:p>
        </p:txBody>
      </p:sp>
      <p:pic>
        <p:nvPicPr>
          <p:cNvPr id="9" name="Picture 8" descr="01. What have we done close-up.jpg"/>
          <p:cNvPicPr>
            <a:picLocks noChangeAspect="1"/>
          </p:cNvPicPr>
          <p:nvPr/>
        </p:nvPicPr>
        <p:blipFill>
          <a:blip r:embed="rId3"/>
          <a:stretch>
            <a:fillRect/>
          </a:stretch>
        </p:blipFill>
        <p:spPr>
          <a:xfrm>
            <a:off x="4777387" y="1832486"/>
            <a:ext cx="3950052" cy="50255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446550"/>
          </a:xfrm>
          <a:prstGeom prst="rect">
            <a:avLst/>
          </a:prstGeom>
        </p:spPr>
        <p:txBody>
          <a:bodyPr wrap="square">
            <a:spAutoFit/>
          </a:bodyPr>
          <a:lstStyle/>
          <a:p>
            <a:r>
              <a:rPr lang="en-US" sz="1100" b="1" dirty="0" smtClean="0"/>
              <a:t>Output 2. Solo Exhibition </a:t>
            </a:r>
          </a:p>
          <a:p>
            <a:endParaRPr lang="en-GB" sz="1100" dirty="0" smtClean="0"/>
          </a:p>
          <a:p>
            <a:r>
              <a:rPr lang="en-US" sz="1100" dirty="0" smtClean="0"/>
              <a:t>2011</a:t>
            </a:r>
          </a:p>
          <a:p>
            <a:r>
              <a:rPr lang="en-US" sz="1100" dirty="0" smtClean="0"/>
              <a:t>	</a:t>
            </a:r>
          </a:p>
          <a:p>
            <a:r>
              <a:rPr lang="en-US" sz="1100" i="1" dirty="0" smtClean="0"/>
              <a:t>What have we done?</a:t>
            </a:r>
            <a:endParaRPr lang="en-US" sz="1100" dirty="0" smtClean="0"/>
          </a:p>
          <a:p>
            <a:endParaRPr lang="en-US" sz="1100" dirty="0" smtClean="0">
              <a:latin typeface="Adobe Caslon Pro"/>
              <a:cs typeface="Adobe Caslon Pro"/>
            </a:endParaRPr>
          </a:p>
          <a:p>
            <a:r>
              <a:rPr lang="en-US" sz="1100" dirty="0" smtClean="0">
                <a:latin typeface="Adobe Caslon Pro"/>
                <a:cs typeface="Adobe Caslon Pro"/>
              </a:rPr>
              <a:t>SMITH/STEWART</a:t>
            </a:r>
          </a:p>
          <a:p>
            <a:r>
              <a:rPr lang="en-US" sz="1100" dirty="0" smtClean="0">
                <a:latin typeface="Adobe Caslon Pro"/>
                <a:cs typeface="Adobe Caslon Pro"/>
              </a:rPr>
              <a:t>The Changing Room, </a:t>
            </a:r>
            <a:r>
              <a:rPr lang="en-US" sz="1100" dirty="0" err="1" smtClean="0">
                <a:latin typeface="Adobe Caslon Pro"/>
                <a:cs typeface="Adobe Caslon Pro"/>
              </a:rPr>
              <a:t>Stirling</a:t>
            </a:r>
            <a:r>
              <a:rPr lang="en-US" sz="1100" dirty="0" smtClean="0">
                <a:latin typeface="Adobe Caslon Pro"/>
                <a:cs typeface="Adobe Caslon Pro"/>
              </a:rPr>
              <a:t>, Scotland</a:t>
            </a: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i="1" dirty="0" smtClean="0"/>
              <a:t>What have we done?</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SMITH/STEWART</a:t>
            </a:r>
            <a:endParaRPr lang="en-US" sz="1000" dirty="0">
              <a:latin typeface="Adobe Caslon Pro Bold Italic"/>
              <a:cs typeface="Adobe Caslon Pro Bold Ital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493538"/>
          </a:xfrm>
          <a:prstGeom prst="rect">
            <a:avLst/>
          </a:prstGeom>
        </p:spPr>
        <p:txBody>
          <a:bodyPr wrap="square">
            <a:spAutoFit/>
          </a:bodyPr>
          <a:lstStyle/>
          <a:p>
            <a:pPr>
              <a:buFontTx/>
              <a:buChar char="-"/>
            </a:pPr>
            <a:r>
              <a:rPr lang="en-US" sz="1100" dirty="0" smtClean="0"/>
              <a:t>Question/</a:t>
            </a:r>
            <a:r>
              <a:rPr lang="en-US" sz="1100" dirty="0" err="1" smtClean="0"/>
              <a:t>s</a:t>
            </a:r>
            <a:r>
              <a:rPr lang="en-US" sz="1100" dirty="0" smtClean="0"/>
              <a:t>:</a:t>
            </a:r>
            <a:endParaRPr lang="en-GB" sz="1100" dirty="0" smtClean="0"/>
          </a:p>
          <a:p>
            <a:r>
              <a:rPr lang="en-US" sz="1100" dirty="0" smtClean="0"/>
              <a:t>Will invited participants follow a specified instruction/</a:t>
            </a:r>
            <a:r>
              <a:rPr lang="en-US" sz="1100" dirty="0" err="1" smtClean="0"/>
              <a:t>s</a:t>
            </a:r>
            <a:r>
              <a:rPr lang="en-US" sz="1100" dirty="0" smtClean="0"/>
              <a:t> for a performance-to-camera? - Even if this plays with breaking conventions of social </a:t>
            </a:r>
            <a:r>
              <a:rPr lang="en-US" sz="1100" dirty="0" err="1" smtClean="0"/>
              <a:t>behaviour</a:t>
            </a:r>
            <a:r>
              <a:rPr lang="en-US" sz="1100" dirty="0" smtClean="0"/>
              <a:t>? </a:t>
            </a:r>
            <a:endParaRPr lang="en-GB" sz="1100" dirty="0" smtClean="0"/>
          </a:p>
          <a:p>
            <a:endParaRPr lang="en-US" sz="1100" dirty="0" smtClean="0"/>
          </a:p>
          <a:p>
            <a:r>
              <a:rPr lang="en-US" sz="1100" dirty="0" smtClean="0"/>
              <a:t>Collaboration:</a:t>
            </a:r>
          </a:p>
          <a:p>
            <a:r>
              <a:rPr lang="en-US" sz="1100" dirty="0" smtClean="0"/>
              <a:t>Our work is predominantly about relationships, starting with our own. We have worked collaboratively (&amp; been together as partners) for just over 20 years. Our roles within our collaboration are indistinguishable - we are in effect one artist, SMITH/STEWART. We both have equal input at all stages of the work, from its conception, research, fabrication, (often as performers in the work itself), installation, dissemination. We haven't made work separately since the mid-nineties and our practice continues to be solely in collaboration with each another though in more recent works we are reaching out to the audience &amp;/or invited participants to extend this collaboration further, </a:t>
            </a:r>
            <a:r>
              <a:rPr lang="en-US" sz="1100" dirty="0" err="1" smtClean="0"/>
              <a:t>ie</a:t>
            </a:r>
            <a:r>
              <a:rPr lang="en-US" sz="1100" dirty="0" smtClean="0"/>
              <a:t>: in works such as ‘What have we done?’. </a:t>
            </a:r>
          </a:p>
          <a:p>
            <a:endParaRPr lang="en-GB" sz="1100" dirty="0" smtClean="0"/>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02.jpg"/>
          <p:cNvPicPr>
            <a:picLocks noChangeAspect="1"/>
          </p:cNvPicPr>
          <p:nvPr/>
        </p:nvPicPr>
        <p:blipFill>
          <a:blip r:embed="rId3"/>
          <a:stretch>
            <a:fillRect/>
          </a:stretch>
        </p:blipFill>
        <p:spPr>
          <a:xfrm>
            <a:off x="3433183" y="1841312"/>
            <a:ext cx="5710817" cy="37080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001370"/>
          </a:xfrm>
          <a:prstGeom prst="rect">
            <a:avLst/>
          </a:prstGeom>
        </p:spPr>
        <p:txBody>
          <a:bodyPr wrap="square">
            <a:spAutoFit/>
          </a:bodyPr>
          <a:lstStyle/>
          <a:p>
            <a:r>
              <a:rPr lang="en-US" sz="1100" dirty="0" smtClean="0"/>
              <a:t>Our own practice continually pushes the possibilities of collaboration: fundamental concerns revolve around human relations and what people are capable of doing to one another, physically and psychologically. We want to engage the viewer with ideas about the nature of the relationships we have with one another (intimate, familial, social, political). Central to this exploration is the body and its context and different media are used to explore ideas of separation, unity and ultimately, mortality.</a:t>
            </a:r>
          </a:p>
          <a:p>
            <a:endParaRPr lang="en-US" sz="1100" dirty="0" smtClean="0"/>
          </a:p>
          <a:p>
            <a:r>
              <a:rPr lang="en-US" sz="1100" dirty="0" smtClean="0"/>
              <a:t>Recent works have employed </a:t>
            </a:r>
            <a:r>
              <a:rPr lang="en-US" sz="1100" dirty="0" err="1" smtClean="0"/>
              <a:t>mechanised</a:t>
            </a:r>
            <a:r>
              <a:rPr lang="en-US" sz="1100" dirty="0" smtClean="0"/>
              <a:t> structures and objects; architectural interventions; and performances </a:t>
            </a:r>
            <a:r>
              <a:rPr lang="en-US" sz="1100" dirty="0" err="1" smtClean="0"/>
              <a:t>utilising</a:t>
            </a:r>
            <a:r>
              <a:rPr lang="en-US" sz="1100" dirty="0" smtClean="0"/>
              <a:t> constructed situations with specific groups of people (as in this case).</a:t>
            </a:r>
            <a:r>
              <a:rPr lang="en-GB" sz="1100" dirty="0" smtClean="0"/>
              <a:t>  </a:t>
            </a:r>
          </a:p>
          <a:p>
            <a:endParaRPr lang="en-GB" sz="1100" dirty="0" smtClean="0"/>
          </a:p>
          <a:p>
            <a:r>
              <a:rPr lang="en-US" sz="1100" dirty="0" smtClean="0"/>
              <a:t>Mechanics of personal inter-relations drive our work and we aim to set up space to create a </a:t>
            </a:r>
            <a:r>
              <a:rPr lang="en-US" sz="1100" dirty="0" err="1" smtClean="0"/>
              <a:t>performative</a:t>
            </a:r>
            <a:r>
              <a:rPr lang="en-US" sz="1100" dirty="0" smtClean="0"/>
              <a:t> situation which forces the viewer to make a decision - a decision which will have implications affecting their experience of the piece and the consequences of participating - or not - in what we’ve constructed.  </a:t>
            </a:r>
            <a:endParaRPr lang="en-GB" sz="1100" dirty="0" smtClean="0"/>
          </a:p>
          <a:p>
            <a:endParaRPr lang="en-GB" sz="1100" dirty="0" smtClean="0"/>
          </a:p>
          <a:p>
            <a:endParaRPr lang="en-US" sz="1100" dirty="0">
              <a:latin typeface="Adobe Caslon Pro"/>
              <a:cs typeface="Adobe Caslon Pro"/>
            </a:endParaRPr>
          </a:p>
        </p:txBody>
      </p:sp>
      <p:sp>
        <p:nvSpPr>
          <p:cNvPr id="6" name="Rectangle 5"/>
          <p:cNvSpPr/>
          <p:nvPr/>
        </p:nvSpPr>
        <p:spPr>
          <a:xfrm>
            <a:off x="3413849" y="1874732"/>
            <a:ext cx="2892386" cy="3139320"/>
          </a:xfrm>
          <a:prstGeom prst="rect">
            <a:avLst/>
          </a:prstGeom>
        </p:spPr>
        <p:txBody>
          <a:bodyPr wrap="square">
            <a:spAutoFit/>
          </a:bodyPr>
          <a:lstStyle/>
          <a:p>
            <a:r>
              <a:rPr lang="en-US" sz="1100" dirty="0" smtClean="0"/>
              <a:t>Either way, this decision becomes the work.</a:t>
            </a:r>
          </a:p>
          <a:p>
            <a:endParaRPr lang="en-US" sz="1100" dirty="0" smtClean="0"/>
          </a:p>
          <a:p>
            <a:r>
              <a:rPr lang="en-US" sz="1100" dirty="0" smtClean="0"/>
              <a:t>Where previously we worked within the closed system of our relationship, we're now keen to devise situations beyond our complete control, inviting groups to take part in performances where: Each subject is a participant. Each viewer is a subject. Each subject is a viewer.</a:t>
            </a:r>
            <a:endParaRPr lang="en-GB" sz="1100" dirty="0" smtClean="0"/>
          </a:p>
          <a:p>
            <a:r>
              <a:rPr lang="en-US" sz="1100" dirty="0" smtClean="0"/>
              <a:t> </a:t>
            </a:r>
            <a:endParaRPr lang="en-GB" sz="1100" dirty="0" smtClean="0"/>
          </a:p>
          <a:p>
            <a:r>
              <a:rPr lang="en-US" sz="1100" dirty="0" smtClean="0"/>
              <a:t>Situations structured in such a way that whatever happens becomes the work. We can't predict the outcome.</a:t>
            </a:r>
            <a:endParaRPr lang="en-GB" sz="1100" dirty="0" smtClean="0"/>
          </a:p>
          <a:p>
            <a:pPr algn="just"/>
            <a:endParaRPr lang="en-US" sz="1100" dirty="0" smtClean="0"/>
          </a:p>
          <a:p>
            <a:r>
              <a:rPr lang="en-US" sz="1100" dirty="0" smtClean="0"/>
              <a:t>For an overview of selected works from 1993 to present, visit our website </a:t>
            </a:r>
            <a:r>
              <a:rPr lang="en-US" sz="1100" dirty="0" smtClean="0">
                <a:hlinkClick r:id="rId3"/>
              </a:rPr>
              <a:t>www.smithstewart.co.uk</a:t>
            </a:r>
            <a:endParaRPr lang="en-US"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4662815"/>
          </a:xfrm>
          <a:prstGeom prst="rect">
            <a:avLst/>
          </a:prstGeom>
        </p:spPr>
        <p:txBody>
          <a:bodyPr wrap="square">
            <a:spAutoFit/>
          </a:bodyPr>
          <a:lstStyle/>
          <a:p>
            <a:r>
              <a:rPr lang="en-GB" sz="1100" dirty="0" smtClean="0"/>
              <a:t>A</a:t>
            </a:r>
            <a:r>
              <a:rPr lang="en-US" sz="1100" dirty="0" smtClean="0"/>
              <a:t> performance-to-camera double monitor video installation, </a:t>
            </a:r>
            <a:r>
              <a:rPr lang="en-US" sz="1100" dirty="0" err="1" smtClean="0"/>
              <a:t>colour</a:t>
            </a:r>
            <a:r>
              <a:rPr lang="en-US" sz="1100" dirty="0" smtClean="0"/>
              <a:t>, with sound</a:t>
            </a:r>
            <a:r>
              <a:rPr lang="en-GB" sz="1100" dirty="0" smtClean="0"/>
              <a:t>, </a:t>
            </a:r>
            <a:r>
              <a:rPr lang="en-GB" sz="1100" i="1" dirty="0" smtClean="0"/>
              <a:t>What have we done? </a:t>
            </a:r>
            <a:r>
              <a:rPr lang="en-US" sz="1100" dirty="0" smtClean="0"/>
              <a:t>is part of an ongoing series of instructional performances, where our interaction with others forms the basis of the work. A provocative situation invites the participant/</a:t>
            </a:r>
            <a:r>
              <a:rPr lang="en-US" sz="1100" dirty="0" err="1" smtClean="0"/>
              <a:t>s</a:t>
            </a:r>
            <a:r>
              <a:rPr lang="en-US" sz="1100" dirty="0" smtClean="0"/>
              <a:t> to make a decision; and the consequences of participating - or not - in what we’ve constructed has implications beyond their and our control. </a:t>
            </a:r>
            <a:endParaRPr lang="en-GB" sz="1100" dirty="0" smtClean="0"/>
          </a:p>
          <a:p>
            <a:r>
              <a:rPr lang="en-US" sz="1100" dirty="0" smtClean="0"/>
              <a:t> </a:t>
            </a:r>
            <a:endParaRPr lang="en-GB" sz="1100" dirty="0" smtClean="0"/>
          </a:p>
          <a:p>
            <a:r>
              <a:rPr lang="en-US" sz="1100" dirty="0" smtClean="0"/>
              <a:t>In this piece, through giving specific instructions and working with a particular group of auditioned unknown actors, we aim to explore the boundaries of collaboration, power, intimacy, acting and reality. We constructed a situation to video a live action and, in the resulting footage, a kiss is endlessly passed round a circle of six participants - male and female, of various ages - in an anticlockwise direction in a seemingly endless loop. </a:t>
            </a:r>
          </a:p>
          <a:p>
            <a:r>
              <a:rPr lang="en-US" sz="1100" dirty="0" smtClean="0"/>
              <a:t>With deliberately no </a:t>
            </a:r>
            <a:r>
              <a:rPr lang="en-US" sz="1100" dirty="0" err="1" smtClean="0"/>
              <a:t>contextualising</a:t>
            </a:r>
            <a:r>
              <a:rPr lang="en-US" sz="1100" dirty="0" smtClean="0"/>
              <a:t> information as to who these people are and what their relationships might be, the work becomes a metaphor for all our histories of intimacy.</a:t>
            </a:r>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6" name="Picture 5" descr="03.jpg"/>
          <p:cNvPicPr>
            <a:picLocks noChangeAspect="1"/>
          </p:cNvPicPr>
          <p:nvPr/>
        </p:nvPicPr>
        <p:blipFill>
          <a:blip r:embed="rId3"/>
          <a:stretch>
            <a:fillRect/>
          </a:stretch>
        </p:blipFill>
        <p:spPr>
          <a:xfrm>
            <a:off x="3399301" y="1896444"/>
            <a:ext cx="5722864" cy="371588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4" name="Picture 3" descr="04.jpg"/>
          <p:cNvPicPr>
            <a:picLocks noChangeAspect="1"/>
          </p:cNvPicPr>
          <p:nvPr/>
        </p:nvPicPr>
        <p:blipFill>
          <a:blip r:embed="rId3"/>
          <a:stretch>
            <a:fillRect/>
          </a:stretch>
        </p:blipFill>
        <p:spPr>
          <a:xfrm>
            <a:off x="2010944" y="1454646"/>
            <a:ext cx="7122202" cy="46244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4832093"/>
          </a:xfrm>
          <a:prstGeom prst="rect">
            <a:avLst/>
          </a:prstGeom>
        </p:spPr>
        <p:txBody>
          <a:bodyPr wrap="square">
            <a:spAutoFit/>
          </a:bodyPr>
          <a:lstStyle/>
          <a:p>
            <a:r>
              <a:rPr lang="en-US" sz="1100" dirty="0" smtClean="0"/>
              <a:t>Review: Laura </a:t>
            </a:r>
            <a:r>
              <a:rPr lang="en-US" sz="1100" dirty="0" err="1" smtClean="0"/>
              <a:t>Edbrook</a:t>
            </a:r>
            <a:r>
              <a:rPr lang="en-US" sz="1100" dirty="0" smtClean="0"/>
              <a:t>, The Fruit of Their Actions, MAP 25, (Excerpt:)</a:t>
            </a:r>
            <a:endParaRPr lang="en-GB" sz="1100" dirty="0" smtClean="0"/>
          </a:p>
          <a:p>
            <a:r>
              <a:rPr lang="en-US" sz="1100" dirty="0" smtClean="0"/>
              <a:t> </a:t>
            </a:r>
            <a:endParaRPr lang="en-GB" sz="1100" dirty="0" smtClean="0"/>
          </a:p>
          <a:p>
            <a:r>
              <a:rPr lang="en-US" sz="1100" dirty="0" smtClean="0"/>
              <a:t>"We learn that this is not theatre; subjects do not know their manners in advance. Solicited out-with their inhibitions, it is their reaction to the experiment, and consequences, that is documented. The subjects are 'revealed' as they engage in their activity. The results present a loaded circumstance; a concentrated ceremonial presentation of the dynamics of social relations, attitudes and beliefs, of the widespread collectivity of social intimacy.</a:t>
            </a:r>
            <a:endParaRPr lang="en-GB" sz="1100" dirty="0" smtClean="0"/>
          </a:p>
          <a:p>
            <a:r>
              <a:rPr lang="en-US" sz="1100" dirty="0" smtClean="0"/>
              <a:t> </a:t>
            </a:r>
            <a:endParaRPr lang="en-GB" sz="1100" dirty="0" smtClean="0"/>
          </a:p>
          <a:p>
            <a:r>
              <a:rPr lang="en-US" sz="1100" dirty="0" smtClean="0"/>
              <a:t>Necessitating subjects in a work has potential social implications. The contributing strangers have now left a mark on each other's internal history. Bidding their goodbyes and resuming their previous disassociation with one another they will remain bound by this event, mutually sustaining their juncture of shared history.</a:t>
            </a:r>
            <a:endParaRPr lang="en-GB" sz="1100" dirty="0" smtClean="0"/>
          </a:p>
          <a:p>
            <a:r>
              <a:rPr lang="en-US" sz="1100" dirty="0" smtClean="0"/>
              <a:t> </a:t>
            </a:r>
            <a:endParaRPr lang="en-GB" sz="1100" dirty="0" smtClean="0"/>
          </a:p>
          <a:p>
            <a:r>
              <a:rPr lang="en-US" sz="1100" dirty="0" smtClean="0"/>
              <a:t>Why goodbye?</a:t>
            </a:r>
            <a:endParaRPr lang="en-GB" sz="1100" dirty="0" smtClean="0"/>
          </a:p>
          <a:p>
            <a:r>
              <a:rPr lang="en-US" sz="1100" dirty="0" smtClean="0"/>
              <a:t>Because there is no love without goodbye." </a:t>
            </a:r>
            <a:endParaRPr lang="en-GB" sz="1100" dirty="0" smtClean="0"/>
          </a:p>
          <a:p>
            <a:r>
              <a:rPr lang="en-US" sz="1100" dirty="0" smtClean="0"/>
              <a:t> </a:t>
            </a:r>
            <a:endParaRPr lang="en-GB" sz="1100" dirty="0" smtClean="0"/>
          </a:p>
          <a:p>
            <a:endParaRPr lang="en-US" sz="1100" dirty="0" smtClean="0"/>
          </a:p>
          <a:p>
            <a:endParaRPr lang="en-GB" sz="1100" dirty="0"/>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5" name="Picture 4" descr="05. What have we done wide.jpg"/>
          <p:cNvPicPr>
            <a:picLocks noChangeAspect="1"/>
          </p:cNvPicPr>
          <p:nvPr/>
        </p:nvPicPr>
        <p:blipFill>
          <a:blip r:embed="rId3"/>
          <a:stretch>
            <a:fillRect/>
          </a:stretch>
        </p:blipFill>
        <p:spPr>
          <a:xfrm>
            <a:off x="3375340" y="1669408"/>
            <a:ext cx="5736096" cy="450951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5001370"/>
          </a:xfrm>
          <a:prstGeom prst="rect">
            <a:avLst/>
          </a:prstGeom>
        </p:spPr>
        <p:txBody>
          <a:bodyPr wrap="square">
            <a:spAutoFit/>
          </a:bodyPr>
          <a:lstStyle/>
          <a:p>
            <a:r>
              <a:rPr lang="en-US" sz="1100" dirty="0" smtClean="0">
                <a:latin typeface="Adobe Caslon Pro"/>
                <a:cs typeface="Adobe Caslon Pro"/>
              </a:rPr>
              <a:t>- Artists’ gallery talk: 26 March 2011</a:t>
            </a:r>
          </a:p>
          <a:p>
            <a:endParaRPr lang="en-US" sz="1100" dirty="0" smtClean="0">
              <a:latin typeface="Adobe Caslon Pro"/>
              <a:cs typeface="Adobe Caslon Pro"/>
            </a:endParaRPr>
          </a:p>
          <a:p>
            <a:r>
              <a:rPr lang="en-US" sz="1100" dirty="0" smtClean="0">
                <a:latin typeface="Adobe Caslon Pro"/>
                <a:cs typeface="Adobe Caslon Pro"/>
              </a:rPr>
              <a:t>- Trajectories:</a:t>
            </a:r>
          </a:p>
          <a:p>
            <a:r>
              <a:rPr lang="en-US" sz="1100" dirty="0" smtClean="0">
                <a:latin typeface="Adobe Caslon Pro"/>
                <a:cs typeface="Adobe Caslon Pro"/>
              </a:rPr>
              <a:t>A proposal to develop this work as a more ambitious piece, ‘X’, was shortlisted from over 1000 applications (to approximately ten) for the </a:t>
            </a:r>
            <a:r>
              <a:rPr lang="en-US" sz="1100" dirty="0" err="1" smtClean="0">
                <a:latin typeface="Adobe Caslon Pro"/>
                <a:cs typeface="Adobe Caslon Pro"/>
              </a:rPr>
              <a:t>Artangel</a:t>
            </a:r>
            <a:r>
              <a:rPr lang="en-US" sz="1100" dirty="0" smtClean="0">
                <a:latin typeface="Adobe Caslon Pro"/>
                <a:cs typeface="Adobe Caslon Pro"/>
              </a:rPr>
              <a:t> Open in June 2013.</a:t>
            </a:r>
          </a:p>
          <a:p>
            <a:endParaRPr lang="en-US" sz="1100" dirty="0" smtClean="0">
              <a:latin typeface="Adobe Caslon Pro"/>
              <a:cs typeface="Adobe Caslon Pro"/>
            </a:endParaRPr>
          </a:p>
          <a:p>
            <a:r>
              <a:rPr lang="en-US" sz="1100" dirty="0" smtClean="0">
                <a:latin typeface="Adobe Caslon Pro"/>
                <a:cs typeface="Adobe Caslon Pro"/>
              </a:rPr>
              <a:t>Unfortunately, we were unsuccessful in receiving one of the two commissions but our proposal is accessible on’ </a:t>
            </a:r>
            <a:r>
              <a:rPr lang="en-US" sz="1100" dirty="0" err="1" smtClean="0">
                <a:latin typeface="Adobe Caslon Pro"/>
                <a:cs typeface="Adobe Caslon Pro"/>
              </a:rPr>
              <a:t>Artangel</a:t>
            </a:r>
            <a:r>
              <a:rPr lang="en-US" sz="1100" dirty="0" smtClean="0">
                <a:latin typeface="Adobe Caslon Pro"/>
                <a:cs typeface="Adobe Caslon Pro"/>
              </a:rPr>
              <a:t> The Open 100’ list:</a:t>
            </a:r>
          </a:p>
          <a:p>
            <a:endParaRPr lang="en-US" sz="1100" dirty="0" smtClean="0">
              <a:latin typeface="Adobe Caslon Pro"/>
              <a:cs typeface="Adobe Caslon Pro"/>
            </a:endParaRPr>
          </a:p>
          <a:p>
            <a:r>
              <a:rPr lang="en-US" sz="1100" dirty="0" smtClean="0">
                <a:latin typeface="Adobe Caslon Pro"/>
                <a:cs typeface="Adobe Caslon Pro"/>
                <a:hlinkClick r:id="rId3"/>
              </a:rPr>
              <a:t>http://www.artangel.org.uk/open_100/the_open_100_list_of_artists</a:t>
            </a:r>
            <a:endParaRPr lang="en-US" sz="1100" dirty="0" smtClean="0">
              <a:latin typeface="Adobe Caslon Pro"/>
              <a:cs typeface="Adobe Caslon Pro"/>
            </a:endParaRPr>
          </a:p>
          <a:p>
            <a:endParaRPr lang="en-US" sz="1100" dirty="0" smtClean="0">
              <a:latin typeface="Adobe Caslon Pro"/>
              <a:cs typeface="Adobe Caslon Pro"/>
              <a:hlinkClick r:id="rId4"/>
            </a:endParaRPr>
          </a:p>
          <a:p>
            <a:r>
              <a:rPr lang="en-US" sz="1100" dirty="0" smtClean="0">
                <a:latin typeface="Adobe Caslon Pro"/>
                <a:cs typeface="Adobe Caslon Pro"/>
                <a:hlinkClick r:id="rId4"/>
              </a:rPr>
              <a:t>http://www.artangel.org.uk/open_100/smith_stewart</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[For general info about Open:</a:t>
            </a:r>
          </a:p>
          <a:p>
            <a:r>
              <a:rPr lang="en-US" sz="1100" dirty="0" smtClean="0">
                <a:latin typeface="Adobe Caslon Pro"/>
                <a:cs typeface="Adobe Caslon Pro"/>
                <a:hlinkClick r:id="rId5"/>
              </a:rPr>
              <a:t>http://www.artangel.org.uk/open_100</a:t>
            </a:r>
            <a:r>
              <a:rPr lang="en-US" sz="1100" smtClean="0">
                <a:latin typeface="Adobe Caslon Pro"/>
                <a:cs typeface="Adobe Caslon Pro"/>
                <a:hlinkClick r:id="rId5"/>
              </a:rPr>
              <a:t>/about_open</a:t>
            </a:r>
            <a:r>
              <a:rPr lang="en-US" sz="1100" smtClean="0">
                <a:latin typeface="Adobe Caslon Pro"/>
                <a:cs typeface="Adobe Caslon Pro"/>
              </a:rPr>
              <a:t> ]</a:t>
            </a: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6" name="Picture 5" descr="06.jpg"/>
          <p:cNvPicPr>
            <a:picLocks noChangeAspect="1"/>
          </p:cNvPicPr>
          <p:nvPr/>
        </p:nvPicPr>
        <p:blipFill>
          <a:blip r:embed="rId6"/>
          <a:stretch>
            <a:fillRect/>
          </a:stretch>
        </p:blipFill>
        <p:spPr>
          <a:xfrm>
            <a:off x="3298496" y="1794464"/>
            <a:ext cx="5840160" cy="379204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pic>
        <p:nvPicPr>
          <p:cNvPr id="4" name="Picture 3" descr="08.jpg"/>
          <p:cNvPicPr>
            <a:picLocks noChangeAspect="1"/>
          </p:cNvPicPr>
          <p:nvPr/>
        </p:nvPicPr>
        <p:blipFill>
          <a:blip r:embed="rId3"/>
          <a:stretch>
            <a:fillRect/>
          </a:stretch>
        </p:blipFill>
        <p:spPr>
          <a:xfrm>
            <a:off x="477137" y="757514"/>
            <a:ext cx="8303809" cy="5391710"/>
          </a:xfrm>
          <a:prstGeom prst="rect">
            <a:avLst/>
          </a:prstGeom>
        </p:spPr>
      </p:pic>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161</TotalTime>
  <Words>1113</Words>
  <Application>Microsoft Macintosh PowerPoint</Application>
  <PresentationFormat>On-screen Show (4:3)</PresentationFormat>
  <Paragraphs>70</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Stephanie Smith</cp:lastModifiedBy>
  <cp:revision>31</cp:revision>
  <dcterms:created xsi:type="dcterms:W3CDTF">2013-09-11T19:34:38Z</dcterms:created>
  <dcterms:modified xsi:type="dcterms:W3CDTF">2013-09-11T19:40:37Z</dcterms:modified>
</cp:coreProperties>
</file>