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Default Extension="emf" ContentType="image/x-emf"/>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5" r:id="rId7"/>
    <p:sldId id="273" r:id="rId8"/>
    <p:sldId id="274" r:id="rId9"/>
    <p:sldId id="275" r:id="rId10"/>
    <p:sldId id="276" r:id="rId11"/>
    <p:sldId id="277" r:id="rId12"/>
    <p:sldId id="278" r:id="rId13"/>
    <p:sldId id="279" r:id="rId14"/>
    <p:sldId id="280" r:id="rId15"/>
    <p:sldId id="281" r:id="rId16"/>
    <p:sldId id="266" r:id="rId17"/>
    <p:sldId id="267" r:id="rId18"/>
    <p:sldId id="288" r:id="rId19"/>
    <p:sldId id="294" r:id="rId20"/>
    <p:sldId id="293" r:id="rId21"/>
    <p:sldId id="268" r:id="rId22"/>
    <p:sldId id="269" r:id="rId23"/>
    <p:sldId id="272" r:id="rId24"/>
    <p:sldId id="299" r:id="rId25"/>
    <p:sldId id="300" r:id="rId26"/>
    <p:sldId id="301" r:id="rId27"/>
    <p:sldId id="302" r:id="rId28"/>
    <p:sldId id="303" r:id="rId29"/>
    <p:sldId id="261" r:id="rId30"/>
    <p:sldId id="263" r:id="rId31"/>
    <p:sldId id="270" r:id="rId32"/>
    <p:sldId id="271"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270" autoAdjust="0"/>
    <p:restoredTop sz="94660"/>
  </p:normalViewPr>
  <p:slideViewPr>
    <p:cSldViewPr snapToGrid="0" snapToObjects="1">
      <p:cViewPr varScale="1">
        <p:scale>
          <a:sx n="117" d="100"/>
          <a:sy n="117" d="100"/>
        </p:scale>
        <p:origin x="-65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10/22/13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10/22/13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10/22/13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10/22/13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10/22/13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hyperlink" Target="http://www.smithstewart.co.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30.xml.rels><?xml version="1.0" encoding="UTF-8" standalone="yes"?>
<Relationships xmlns="http://schemas.openxmlformats.org/package/2006/relationships"><Relationship Id="rId3" Type="http://schemas.openxmlformats.org/officeDocument/2006/relationships/hyperlink" Target="http://www.artangel.org.uk/open_100/the_open_100_list_of_artists" TargetMode="External"/><Relationship Id="rId4" Type="http://schemas.openxmlformats.org/officeDocument/2006/relationships/hyperlink" Target="http://www.artangel.org.uk/open_100/smith_stewart" TargetMode="External"/><Relationship Id="rId5" Type="http://schemas.openxmlformats.org/officeDocument/2006/relationships/hyperlink" Target="http://arika.org.uk/kytn/2010/" TargetMode="External"/><Relationship Id="rId6" Type="http://schemas.openxmlformats.org/officeDocument/2006/relationships/hyperlink" Target="http://arika.org.uk/kytn/2010/performances/smith_stewart" TargetMode="External"/><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31.xml.rels><?xml version="1.0" encoding="UTF-8" standalone="yes"?>
<Relationships xmlns="http://schemas.openxmlformats.org/package/2006/relationships"><Relationship Id="rId3" Type="http://schemas.openxmlformats.org/officeDocument/2006/relationships/hyperlink" Target="http://www.macval.fr/francais/expositions-temporaires/expositions-passees/emporte-moi/article/le-mot-des-commissaires-de-l" TargetMode="External"/><Relationship Id="rId4" Type="http://schemas.openxmlformats.org/officeDocument/2006/relationships/hyperlink" Target="http://www.macval.fr/francais/expositions-temporaires/expositions-passees/emporte-moi/article/presentation-4441" TargetMode="External"/><Relationship Id="rId5" Type="http://schemas.openxmlformats.org/officeDocument/2006/relationships/hyperlink" Target="http://www.macval.fr/francais/expositions-temporaires/expositions-passees/emporte-moi/oeuvres-96/" TargetMode="External"/><Relationship Id="rId6" Type="http://schemas.openxmlformats.org/officeDocument/2006/relationships/hyperlink" Target="http://www.macval.fr/francais/expositions-temporaires/expositions-passees/emporte-moi/article/les-artistes" TargetMode="External"/><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emf"/><Relationship Id="rId3" Type="http://schemas.openxmlformats.org/officeDocument/2006/relationships/hyperlink" Target="http://www.tate.org.uk/art/artworks/smith-mouth-to-mouth-t0758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i="1" dirty="0" smtClean="0"/>
              <a:t>What have we done? </a:t>
            </a:r>
            <a:r>
              <a:rPr lang="en-US" sz="3200" dirty="0" smtClean="0"/>
              <a:t>2011 </a:t>
            </a:r>
          </a:p>
          <a:p>
            <a:r>
              <a:rPr lang="en-US" sz="3200" dirty="0" smtClean="0"/>
              <a:t>+ </a:t>
            </a:r>
            <a:r>
              <a:rPr lang="en-US" sz="3200" dirty="0" err="1" smtClean="0"/>
              <a:t>performative</a:t>
            </a:r>
            <a:r>
              <a:rPr lang="en-US" sz="3200" dirty="0" smtClean="0"/>
              <a:t> works (related)</a:t>
            </a:r>
          </a:p>
        </p:txBody>
      </p:sp>
      <p:sp>
        <p:nvSpPr>
          <p:cNvPr id="6" name="Rectangle 5"/>
          <p:cNvSpPr/>
          <p:nvPr/>
        </p:nvSpPr>
        <p:spPr>
          <a:xfrm>
            <a:off x="715628" y="4642547"/>
            <a:ext cx="3176162" cy="1569660"/>
          </a:xfrm>
          <a:prstGeom prst="rect">
            <a:avLst/>
          </a:prstGeom>
        </p:spPr>
        <p:txBody>
          <a:bodyPr wrap="square">
            <a:spAutoFit/>
          </a:bodyPr>
          <a:lstStyle/>
          <a:p>
            <a:r>
              <a:rPr lang="en-US" sz="1200" dirty="0" smtClean="0">
                <a:latin typeface="Adobe Caslon Pro SmBd"/>
                <a:cs typeface="Adobe Caslon Pro SmBd"/>
              </a:rPr>
              <a:t>A solo exhibition double </a:t>
            </a:r>
            <a:r>
              <a:rPr lang="en-US" sz="1200" dirty="0" err="1" smtClean="0">
                <a:latin typeface="Adobe Caslon Pro SmBd"/>
                <a:cs typeface="Adobe Caslon Pro SmBd"/>
              </a:rPr>
              <a:t>colour</a:t>
            </a:r>
            <a:r>
              <a:rPr lang="en-US" sz="1200" dirty="0" smtClean="0">
                <a:latin typeface="Adobe Caslon Pro SmBd"/>
                <a:cs typeface="Adobe Caslon Pro SmBd"/>
              </a:rPr>
              <a:t> video installation with sound. Two monitors show different views of the same act. Six individuals kiss one another in a seemingly endless cycle. Developed from related cited works exploring the kiss / breath / participation, through </a:t>
            </a:r>
            <a:r>
              <a:rPr lang="en-US" sz="1200" b="1" dirty="0" smtClean="0">
                <a:latin typeface="Adobe Caslon Pro SmBd"/>
                <a:cs typeface="Adobe Caslon Pro SmBd"/>
              </a:rPr>
              <a:t>constructed situations and performance</a:t>
            </a:r>
            <a:r>
              <a:rPr lang="en-US" sz="1200" dirty="0" smtClean="0">
                <a:latin typeface="Adobe Caslon Pro SmBd"/>
                <a:cs typeface="Adobe Caslon Pro SmBd"/>
              </a:rPr>
              <a:t>.</a:t>
            </a:r>
            <a:endParaRPr lang="en-US" sz="1200" i="1" dirty="0">
              <a:latin typeface="Adobe Caslon Pro SmBd"/>
              <a:cs typeface="Adobe Caslon Pro SmBd"/>
            </a:endParaRPr>
          </a:p>
        </p:txBody>
      </p:sp>
      <p:sp>
        <p:nvSpPr>
          <p:cNvPr id="7" name="Rectangle 6"/>
          <p:cNvSpPr/>
          <p:nvPr/>
        </p:nvSpPr>
        <p:spPr>
          <a:xfrm>
            <a:off x="715628" y="6076277"/>
            <a:ext cx="1878898" cy="830997"/>
          </a:xfrm>
          <a:prstGeom prst="rect">
            <a:avLst/>
          </a:prstGeom>
        </p:spPr>
        <p:txBody>
          <a:bodyPr wrap="square">
            <a:spAutoFit/>
          </a:bodyPr>
          <a:lstStyle/>
          <a:p>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Bold"/>
                <a:cs typeface="Adobe Caslon Pro Bold"/>
              </a:rPr>
              <a:t>Submitted by </a:t>
            </a:r>
          </a:p>
          <a:p>
            <a:r>
              <a:rPr lang="en-US" sz="1200" dirty="0" smtClean="0">
                <a:solidFill>
                  <a:schemeClr val="tx1">
                    <a:lumMod val="75000"/>
                    <a:lumOff val="25000"/>
                  </a:schemeClr>
                </a:solidFill>
                <a:latin typeface="Adobe Caslon Pro Bold"/>
                <a:cs typeface="Adobe Caslon Pro Bold"/>
              </a:rPr>
              <a:t>SMITH/STEWART</a:t>
            </a: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075004"/>
          </a:xfrm>
          <a:prstGeom prst="rect">
            <a:avLst/>
          </a:prstGeom>
        </p:spPr>
        <p:txBody>
          <a:bodyPr wrap="square">
            <a:noAutofit/>
          </a:bodyPr>
          <a:lstStyle/>
          <a:p>
            <a:r>
              <a:rPr lang="en-US" sz="1100" b="1" dirty="0" smtClean="0"/>
              <a:t>Output 2. Solo Exhibition</a:t>
            </a:r>
          </a:p>
          <a:p>
            <a:r>
              <a:rPr lang="en-US" sz="1100" dirty="0" smtClean="0"/>
              <a:t>2011	</a:t>
            </a:r>
            <a:r>
              <a:rPr lang="en-US" sz="1100" i="1" dirty="0" smtClean="0"/>
              <a:t>What have we done?</a:t>
            </a:r>
            <a:endParaRPr lang="en-US" sz="1100" dirty="0" smtClean="0"/>
          </a:p>
          <a:p>
            <a:r>
              <a:rPr lang="en-US" sz="1100" dirty="0" smtClean="0">
                <a:cs typeface="Adobe Caslon Pro"/>
              </a:rPr>
              <a:t>SMITH/STEWART, The Changing Room, </a:t>
            </a:r>
            <a:r>
              <a:rPr lang="en-US" sz="1100" dirty="0" err="1" smtClean="0">
                <a:cs typeface="Adobe Caslon Pro"/>
              </a:rPr>
              <a:t>Stirling</a:t>
            </a:r>
            <a:r>
              <a:rPr lang="en-US" sz="1100" dirty="0" smtClean="0">
                <a:cs typeface="Adobe Caslon Pro"/>
              </a:rPr>
              <a:t>, Scotland</a:t>
            </a:r>
          </a:p>
          <a:p>
            <a:r>
              <a:rPr lang="en-US" sz="1100" dirty="0" smtClean="0">
                <a:cs typeface="Adobe Caslon Pro"/>
              </a:rPr>
              <a:t>(including preparatory work </a:t>
            </a:r>
            <a:r>
              <a:rPr lang="en-US" sz="1100" i="1" dirty="0" smtClean="0">
                <a:cs typeface="Adobe Caslon Pro"/>
              </a:rPr>
              <a:t>Audition</a:t>
            </a:r>
            <a:r>
              <a:rPr lang="en-US" sz="1100" dirty="0" smtClean="0">
                <a:cs typeface="Adobe Caslon Pro"/>
              </a:rPr>
              <a:t>, 2011)</a:t>
            </a:r>
          </a:p>
          <a:p>
            <a:endParaRPr lang="en-US" sz="1100" dirty="0" smtClean="0">
              <a:cs typeface="Adobe Caslon Pro"/>
            </a:endParaRPr>
          </a:p>
          <a:p>
            <a:pPr marL="228600" indent="-228600"/>
            <a:r>
              <a:rPr lang="en-US" sz="1100" dirty="0" smtClean="0">
                <a:cs typeface="Adobe Caslon Pro"/>
              </a:rPr>
              <a:t> +</a:t>
            </a:r>
          </a:p>
          <a:p>
            <a:r>
              <a:rPr lang="en-US" sz="1100" dirty="0" smtClean="0"/>
              <a:t>2010</a:t>
            </a:r>
          </a:p>
          <a:p>
            <a:r>
              <a:rPr lang="en-US" sz="1100" dirty="0" smtClean="0"/>
              <a:t>solo SMITH/STEWART performance commission</a:t>
            </a:r>
          </a:p>
          <a:p>
            <a:r>
              <a:rPr lang="en-US" sz="1100" dirty="0" smtClean="0"/>
              <a:t>Commissioned by </a:t>
            </a:r>
            <a:r>
              <a:rPr lang="en-US" sz="1100" dirty="0" err="1" smtClean="0"/>
              <a:t>Arika</a:t>
            </a:r>
            <a:r>
              <a:rPr lang="en-US" sz="1100" dirty="0" smtClean="0"/>
              <a:t> for KYTN (Kill Your Timid Notion festival)</a:t>
            </a:r>
          </a:p>
          <a:p>
            <a:r>
              <a:rPr lang="en-US" sz="1100" dirty="0" smtClean="0"/>
              <a:t>Dundee Contemporary Arts, Dundee</a:t>
            </a:r>
          </a:p>
          <a:p>
            <a:r>
              <a:rPr lang="en-US" sz="1100" dirty="0" smtClean="0"/>
              <a:t>Friday 26 February 2010</a:t>
            </a:r>
          </a:p>
          <a:p>
            <a:endParaRPr lang="en-GB" sz="1100" dirty="0" smtClean="0"/>
          </a:p>
          <a:p>
            <a:pPr marL="228600" indent="-228600"/>
            <a:r>
              <a:rPr lang="en-US" sz="1100" dirty="0" smtClean="0">
                <a:cs typeface="Adobe Caslon Pro"/>
              </a:rPr>
              <a:t>+</a:t>
            </a:r>
          </a:p>
          <a:p>
            <a:pPr marL="228600" indent="-228600"/>
            <a:r>
              <a:rPr lang="en-US" sz="1100" dirty="0" smtClean="0">
                <a:cs typeface="Adobe Caslon Pro"/>
              </a:rPr>
              <a:t>2009/10</a:t>
            </a:r>
          </a:p>
          <a:p>
            <a:pPr marL="228600" indent="-228600"/>
            <a:r>
              <a:rPr lang="en-US" sz="1100" b="1" dirty="0" smtClean="0">
                <a:cs typeface="Adobe Caslon Pro"/>
              </a:rPr>
              <a:t>International group exhibition</a:t>
            </a:r>
            <a:r>
              <a:rPr lang="en-US" sz="1100" dirty="0" smtClean="0">
                <a:cs typeface="Adobe Caslon Pro"/>
              </a:rPr>
              <a:t>	</a:t>
            </a:r>
          </a:p>
          <a:p>
            <a:pPr marL="228600" indent="-228600"/>
            <a:r>
              <a:rPr lang="en-US" sz="1100" i="1" dirty="0" err="1" smtClean="0">
                <a:cs typeface="Adobe Caslon Pro"/>
              </a:rPr>
              <a:t>Emporte</a:t>
            </a:r>
            <a:r>
              <a:rPr lang="en-US" sz="1100" i="1" dirty="0" smtClean="0">
                <a:cs typeface="Adobe Caslon Pro"/>
              </a:rPr>
              <a:t> </a:t>
            </a:r>
            <a:r>
              <a:rPr lang="en-US" sz="1100" i="1" dirty="0" err="1" smtClean="0">
                <a:cs typeface="Adobe Caslon Pro"/>
              </a:rPr>
              <a:t>Moi</a:t>
            </a:r>
            <a:r>
              <a:rPr lang="en-US" sz="1100" i="1" dirty="0" smtClean="0">
                <a:cs typeface="Adobe Caslon Pro"/>
              </a:rPr>
              <a:t> / Sweep me off my feet</a:t>
            </a:r>
          </a:p>
          <a:p>
            <a:r>
              <a:rPr lang="en-US" sz="1100" dirty="0" err="1" smtClean="0"/>
              <a:t>Musee</a:t>
            </a:r>
            <a:r>
              <a:rPr lang="en-US" sz="1100" dirty="0" smtClean="0"/>
              <a:t> </a:t>
            </a:r>
            <a:r>
              <a:rPr lang="en-US" sz="1100" dirty="0" err="1" smtClean="0"/>
              <a:t>d'Art</a:t>
            </a:r>
            <a:r>
              <a:rPr lang="en-US" sz="1100" dirty="0" smtClean="0"/>
              <a:t> </a:t>
            </a:r>
            <a:r>
              <a:rPr lang="en-US" sz="1100" dirty="0" err="1" smtClean="0"/>
              <a:t>Contemporain</a:t>
            </a:r>
            <a:r>
              <a:rPr lang="en-US" sz="1100" dirty="0" smtClean="0"/>
              <a:t> du Val-de-Marne, </a:t>
            </a:r>
            <a:r>
              <a:rPr lang="en-US" sz="1100" dirty="0" err="1" smtClean="0"/>
              <a:t>Qubec</a:t>
            </a:r>
            <a:r>
              <a:rPr lang="en-US" sz="1100" dirty="0" smtClean="0"/>
              <a:t>, Canada (24 September - 13 December 2009) &amp; MAC/VAL, Vitry-sur-Seine, Paris, France (7 May - 5 September 2010)</a:t>
            </a:r>
          </a:p>
          <a:p>
            <a:endParaRPr lang="en-US" sz="1100" dirty="0" smtClean="0"/>
          </a:p>
          <a:p>
            <a:r>
              <a:rPr lang="en-US" sz="1100" b="1" dirty="0" smtClean="0"/>
              <a:t>Catalogue</a:t>
            </a:r>
            <a:r>
              <a:rPr lang="en-GB" sz="1100" dirty="0" smtClean="0"/>
              <a:t> </a:t>
            </a:r>
            <a:r>
              <a:rPr lang="en-US" sz="1100" dirty="0" smtClean="0"/>
              <a:t>ISBN:	978-2-916324-50-0</a:t>
            </a:r>
            <a:endParaRPr lang="en-GB" sz="1100" dirty="0" smtClean="0"/>
          </a:p>
          <a:p>
            <a:pPr marL="228600" indent="-228600"/>
            <a:endParaRPr lang="en-US" sz="1100" i="1" dirty="0" smtClean="0">
              <a:latin typeface="Adobe Caslon Pro"/>
              <a:cs typeface="Adobe Caslon Pro"/>
            </a:endParaRPr>
          </a:p>
          <a:p>
            <a:pPr marL="228600" indent="-228600"/>
            <a:endParaRPr lang="en-US" sz="1100" dirty="0" smtClean="0">
              <a:latin typeface="Adobe Caslon Pro"/>
              <a:cs typeface="Adobe Caslon Pro"/>
            </a:endParaRPr>
          </a:p>
          <a:p>
            <a:pPr marL="228600" indent="-228600"/>
            <a:endParaRPr lang="en-US" sz="1100" dirty="0" smtClean="0">
              <a:latin typeface="Adobe Caslon Pro"/>
              <a:cs typeface="Adobe Caslon Pro"/>
            </a:endParaRPr>
          </a:p>
          <a:p>
            <a:pPr marL="228600" indent="-228600"/>
            <a:endParaRPr lang="en-US" sz="1100" dirty="0" smtClean="0">
              <a:latin typeface="Adobe Caslon Pro"/>
              <a:cs typeface="Adobe Caslon Pro"/>
            </a:endParaRPr>
          </a:p>
          <a:p>
            <a:pPr marL="228600" indent="-228600"/>
            <a:endParaRPr lang="en-US" sz="1100" i="1" dirty="0" smtClean="0">
              <a:latin typeface="Adobe Caslon Pro"/>
              <a:cs typeface="Adobe Caslon Pro"/>
            </a:endParaRPr>
          </a:p>
          <a:p>
            <a:pPr marL="228600" indent="-228600"/>
            <a:endParaRPr lang="en-US" sz="1100" i="1" dirty="0" smtClean="0">
              <a:latin typeface="Adobe Caslon Pro"/>
              <a:cs typeface="Adobe Caslon Pro"/>
            </a:endParaRPr>
          </a:p>
          <a:p>
            <a:pPr marL="228600" indent="-228600"/>
            <a:endParaRPr lang="en-US" sz="1100" i="1" dirty="0" smtClean="0">
              <a:latin typeface="Adobe Caslon Pro"/>
              <a:cs typeface="Adobe Caslon Pro"/>
            </a:endParaRPr>
          </a:p>
          <a:p>
            <a:pPr marL="228600" indent="-228600"/>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t>What have we done?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553998"/>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p>
          <a:p>
            <a:pPr algn="r"/>
            <a:r>
              <a:rPr lang="en-US" sz="1000" dirty="0" smtClean="0">
                <a:latin typeface="Adobe Caslon Pro Bold Italic"/>
                <a:cs typeface="Adobe Caslon Pro Bold Italic"/>
              </a:rPr>
              <a:t>Stephanie Smith</a:t>
            </a:r>
          </a:p>
          <a:p>
            <a:pPr algn="r"/>
            <a:r>
              <a:rPr lang="en-US" sz="1000" dirty="0" smtClean="0">
                <a:latin typeface="Adobe Caslon Pro Bold Italic"/>
                <a:cs typeface="Adobe Caslon Pro Bold Italic"/>
              </a:rPr>
              <a:t>Eddie Stewart</a:t>
            </a:r>
            <a:endParaRPr lang="en-US" sz="1000" dirty="0">
              <a:latin typeface="Adobe Caslon Pro Bold Italic"/>
              <a:cs typeface="Adobe Caslon Pro Bold Ital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678479"/>
          </a:xfrm>
          <a:prstGeom prst="rect">
            <a:avLst/>
          </a:prstGeom>
        </p:spPr>
        <p:txBody>
          <a:bodyPr wrap="square">
            <a:spAutoFit/>
          </a:bodyPr>
          <a:lstStyle/>
          <a:p>
            <a:r>
              <a:rPr lang="en-US" sz="1100" b="1" dirty="0" smtClean="0"/>
              <a:t>Collaboration:</a:t>
            </a:r>
          </a:p>
          <a:p>
            <a:r>
              <a:rPr lang="en-US" sz="11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r>
              <a:rPr lang="en-US" sz="1100" dirty="0" err="1" smtClean="0"/>
              <a:t>ie</a:t>
            </a:r>
            <a:r>
              <a:rPr lang="en-US" sz="1100" dirty="0" smtClean="0"/>
              <a:t>: in works such as,</a:t>
            </a:r>
            <a:r>
              <a:rPr lang="en-US" sz="1100" dirty="0" smtClean="0"/>
              <a:t> </a:t>
            </a:r>
            <a:r>
              <a:rPr lang="en-US" sz="1100" i="1" dirty="0" smtClean="0"/>
              <a:t>What </a:t>
            </a:r>
            <a:r>
              <a:rPr lang="en-US" sz="1100" i="1" dirty="0" smtClean="0"/>
              <a:t>have we done</a:t>
            </a:r>
            <a:r>
              <a:rPr lang="en-US" sz="1100" i="1" dirty="0" smtClean="0"/>
              <a:t>?</a:t>
            </a:r>
            <a:r>
              <a:rPr lang="en-US" sz="1100" dirty="0" smtClean="0"/>
              <a:t>. </a:t>
            </a:r>
            <a:endParaRPr lang="en-US" sz="1100" dirty="0" smtClean="0"/>
          </a:p>
          <a:p>
            <a:endParaRPr lang="en-US" sz="1100" dirty="0" smtClean="0"/>
          </a:p>
          <a:p>
            <a:r>
              <a:rPr lang="en-US" sz="1100" dirty="0" smtClean="0"/>
              <a:t>Mechanics of personal inter-relations drive our work and we aim to set up space to create a </a:t>
            </a:r>
            <a:r>
              <a:rPr lang="en-US" sz="1100" dirty="0" err="1" smtClean="0"/>
              <a:t>performative</a:t>
            </a:r>
            <a:r>
              <a:rPr lang="en-US" sz="1100" dirty="0" smtClean="0"/>
              <a:t> situation which forces the viewer to make a decision - a decision which will have implications affecting their experience of the piece and the consequences of participating - or not - in what we’ve constructed. Either way, this decision becomes the work.</a:t>
            </a:r>
          </a:p>
          <a:p>
            <a:r>
              <a:rPr lang="en-US" sz="1100" dirty="0" smtClean="0"/>
              <a:t> </a:t>
            </a:r>
          </a:p>
          <a:p>
            <a:endParaRPr lang="en-GB" sz="1100" dirty="0" smtClean="0"/>
          </a:p>
          <a:p>
            <a:r>
              <a:rPr lang="en-US" sz="1100" dirty="0" smtClean="0"/>
              <a:t>    </a:t>
            </a:r>
            <a:endParaRPr lang="en-GB" sz="1100" dirty="0" smtClean="0"/>
          </a:p>
          <a:p>
            <a:endParaRPr lang="en-US"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170647"/>
          </a:xfrm>
          <a:prstGeom prst="rect">
            <a:avLst/>
          </a:prstGeom>
        </p:spPr>
        <p:txBody>
          <a:bodyPr wrap="square">
            <a:spAutoFit/>
          </a:bodyPr>
          <a:lstStyle/>
          <a:p>
            <a:r>
              <a:rPr lang="en-US" sz="11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 </a:t>
            </a:r>
            <a:endParaRPr lang="en-GB" sz="1100" dirty="0" smtClean="0"/>
          </a:p>
          <a:p>
            <a:endParaRPr lang="en-GB" sz="1100" dirty="0" smtClean="0"/>
          </a:p>
          <a:p>
            <a:r>
              <a:rPr lang="en-US" sz="1100" dirty="0" smtClean="0"/>
              <a:t>We have always stated that we make ‘sculpture’ whilst simultaneously challenging notions of what sculptural practice involves. Early pieces - predominantly performance-to-camera video installations - involved the dual interaction of a man and woman (ourselves) often in extreme situations requiring mutual complicity and trust – particularly evident in the performance-to- camera video installation ‘Mouth to Mouth’ [also cited here in the context of </a:t>
            </a:r>
            <a:r>
              <a:rPr lang="en-US" sz="1100" i="1" dirty="0" err="1" smtClean="0"/>
              <a:t>Emporte</a:t>
            </a:r>
            <a:r>
              <a:rPr lang="en-US" sz="1100" i="1" dirty="0" smtClean="0"/>
              <a:t> </a:t>
            </a:r>
            <a:r>
              <a:rPr lang="en-US" sz="1100" i="1" dirty="0" err="1" smtClean="0"/>
              <a:t>Moi</a:t>
            </a:r>
            <a:r>
              <a:rPr lang="en-US" sz="1100" dirty="0" smtClean="0"/>
              <a:t>,  </a:t>
            </a:r>
            <a:r>
              <a:rPr lang="en-US" sz="1100" dirty="0" smtClean="0">
                <a:cs typeface="Adobe Caslon Pro SmBd"/>
              </a:rPr>
              <a:t>an international group exhibition exploring Love in Contemporary Art.</a:t>
            </a:r>
            <a:endParaRPr lang="en-US" sz="1100" i="1" dirty="0" smtClean="0">
              <a:cs typeface="Adobe Caslon Pro SmBd"/>
            </a:endParaRPr>
          </a:p>
          <a:p>
            <a:endParaRPr lang="en-GB" sz="1100" dirty="0" smtClean="0"/>
          </a:p>
          <a:p>
            <a:r>
              <a:rPr lang="en-GB" sz="1100" dirty="0" smtClean="0"/>
              <a:t> </a:t>
            </a:r>
          </a:p>
          <a:p>
            <a:endParaRPr lang="en-GB" sz="1100" dirty="0" smtClean="0"/>
          </a:p>
          <a:p>
            <a:endParaRPr lang="en-GB" sz="1100" dirty="0" smtClean="0"/>
          </a:p>
          <a:p>
            <a:endParaRPr lang="en-US" sz="1100" dirty="0">
              <a:latin typeface="Adobe Caslon Pro"/>
              <a:cs typeface="Adobe Caslon Pro"/>
            </a:endParaRPr>
          </a:p>
        </p:txBody>
      </p:sp>
      <p:sp>
        <p:nvSpPr>
          <p:cNvPr id="6" name="Rectangle 5"/>
          <p:cNvSpPr/>
          <p:nvPr/>
        </p:nvSpPr>
        <p:spPr>
          <a:xfrm>
            <a:off x="3413849" y="1874732"/>
            <a:ext cx="2892386" cy="4493538"/>
          </a:xfrm>
          <a:prstGeom prst="rect">
            <a:avLst/>
          </a:prstGeom>
        </p:spPr>
        <p:txBody>
          <a:bodyPr wrap="square">
            <a:spAutoFit/>
          </a:bodyPr>
          <a:lstStyle/>
          <a:p>
            <a:r>
              <a:rPr lang="en-US" sz="1100" dirty="0" smtClean="0"/>
              <a:t>Other artists included:</a:t>
            </a:r>
            <a:endParaRPr lang="en-GB" sz="1100" dirty="0" smtClean="0"/>
          </a:p>
          <a:p>
            <a:r>
              <a:rPr lang="en-US" sz="1100" dirty="0" smtClean="0"/>
              <a:t>Marina </a:t>
            </a:r>
            <a:r>
              <a:rPr lang="en-US" sz="1100" dirty="0" err="1" smtClean="0"/>
              <a:t>Abramovic</a:t>
            </a:r>
            <a:r>
              <a:rPr lang="en-US" sz="1100" dirty="0" smtClean="0"/>
              <a:t> &amp; </a:t>
            </a:r>
            <a:r>
              <a:rPr lang="en-US" sz="1100" dirty="0" err="1" smtClean="0"/>
              <a:t>Ulay</a:t>
            </a:r>
            <a:r>
              <a:rPr lang="en-US" sz="1100" dirty="0" smtClean="0"/>
              <a:t>, Bas Jan </a:t>
            </a:r>
            <a:r>
              <a:rPr lang="en-US" sz="1100" dirty="0" err="1" smtClean="0"/>
              <a:t>Ader</a:t>
            </a:r>
            <a:r>
              <a:rPr lang="en-US" sz="1100" dirty="0" smtClean="0"/>
              <a:t>, Fiona Banner, Sophie </a:t>
            </a:r>
            <a:r>
              <a:rPr lang="en-US" sz="1100" dirty="0" err="1" smtClean="0"/>
              <a:t>Calle</a:t>
            </a:r>
            <a:r>
              <a:rPr lang="en-US" sz="1100" dirty="0" smtClean="0"/>
              <a:t>, </a:t>
            </a:r>
            <a:r>
              <a:rPr lang="en-US" sz="1100" dirty="0" err="1" smtClean="0"/>
              <a:t>Lygia</a:t>
            </a:r>
            <a:r>
              <a:rPr lang="en-US" sz="1100" dirty="0" smtClean="0"/>
              <a:t> Clark, Tracey </a:t>
            </a:r>
            <a:r>
              <a:rPr lang="en-US" sz="1100" dirty="0" err="1" smtClean="0"/>
              <a:t>Emin</a:t>
            </a:r>
            <a:r>
              <a:rPr lang="en-US" sz="1100" dirty="0" smtClean="0"/>
              <a:t>, Felix Gonzalez-Torres, Douglas Gordon, </a:t>
            </a:r>
            <a:r>
              <a:rPr lang="en-US" sz="1100" dirty="0" err="1" smtClean="0"/>
              <a:t>Carsten</a:t>
            </a:r>
            <a:r>
              <a:rPr lang="en-US" sz="1100" dirty="0" smtClean="0"/>
              <a:t> Holler, </a:t>
            </a:r>
            <a:r>
              <a:rPr lang="en-US" sz="1100" dirty="0" err="1" smtClean="0"/>
              <a:t>Pipilotti</a:t>
            </a:r>
            <a:r>
              <a:rPr lang="en-US" sz="1100" dirty="0" smtClean="0"/>
              <a:t> </a:t>
            </a:r>
            <a:r>
              <a:rPr lang="en-US" sz="1100" dirty="0" err="1" smtClean="0"/>
              <a:t>Rist</a:t>
            </a:r>
            <a:r>
              <a:rPr lang="en-US" sz="1100" dirty="0" smtClean="0"/>
              <a:t>, Sam Taylor Wood, Andy Warhol, </a:t>
            </a:r>
            <a:r>
              <a:rPr lang="en-US" sz="1100" dirty="0" err="1" smtClean="0"/>
              <a:t>Cerith</a:t>
            </a:r>
            <a:r>
              <a:rPr lang="en-US" sz="1100" dirty="0" smtClean="0"/>
              <a:t> </a:t>
            </a:r>
            <a:r>
              <a:rPr lang="en-US" sz="1100" dirty="0" err="1" smtClean="0"/>
              <a:t>Wyn</a:t>
            </a:r>
            <a:r>
              <a:rPr lang="en-US" sz="1100" dirty="0" smtClean="0"/>
              <a:t> Evans]. </a:t>
            </a:r>
            <a:endParaRPr lang="en-GB" sz="1100" dirty="0" smtClean="0"/>
          </a:p>
          <a:p>
            <a:endParaRPr lang="en-US" sz="1100" dirty="0" smtClean="0"/>
          </a:p>
          <a:p>
            <a:r>
              <a:rPr lang="en-US" sz="1100" dirty="0" smtClean="0"/>
              <a:t>Where previously we worked within the closed system of our relationship, we're now keen to devise situations beyond our complete control, inviting groups to take part in performances where: Each subject is a participant. Each viewer is a subject. Each subject is a viewer.</a:t>
            </a:r>
          </a:p>
          <a:p>
            <a:r>
              <a:rPr lang="en-US" sz="1100" dirty="0" smtClean="0"/>
              <a:t>Performances </a:t>
            </a:r>
            <a:r>
              <a:rPr lang="en-US" sz="1100" dirty="0" err="1" smtClean="0"/>
              <a:t>utilising</a:t>
            </a:r>
            <a:r>
              <a:rPr lang="en-US" sz="1100" dirty="0" smtClean="0"/>
              <a:t> constructed situations with specific groups of people (as in </a:t>
            </a:r>
            <a:r>
              <a:rPr lang="en-US" sz="1100" i="1" dirty="0" smtClean="0"/>
              <a:t>Pronounce DEAD </a:t>
            </a:r>
            <a:r>
              <a:rPr lang="en-US" sz="1100" dirty="0" smtClean="0"/>
              <a:t>&amp; </a:t>
            </a:r>
            <a:r>
              <a:rPr lang="en-US" sz="1100" i="1" dirty="0" smtClean="0"/>
              <a:t>What have we done?</a:t>
            </a:r>
            <a:r>
              <a:rPr lang="en-US" sz="1100" dirty="0" smtClean="0"/>
              <a:t>)</a:t>
            </a:r>
            <a:r>
              <a:rPr lang="en-GB" sz="1100" dirty="0" smtClean="0"/>
              <a:t> </a:t>
            </a:r>
          </a:p>
          <a:p>
            <a:r>
              <a:rPr lang="en-US" sz="1100" dirty="0" smtClean="0"/>
              <a:t> </a:t>
            </a:r>
            <a:endParaRPr lang="en-GB" sz="1100" dirty="0" smtClean="0"/>
          </a:p>
          <a:p>
            <a:r>
              <a:rPr lang="en-US" sz="1100" dirty="0" smtClean="0"/>
              <a:t>Situations structured in such a way that whatever happens becomes the work. We can't predict the outcome.</a:t>
            </a:r>
            <a:endParaRPr lang="en-GB" sz="1100" dirty="0" smtClean="0"/>
          </a:p>
          <a:p>
            <a:pPr algn="just"/>
            <a:endParaRPr lang="en-US" sz="1100" dirty="0" smtClean="0"/>
          </a:p>
          <a:p>
            <a:r>
              <a:rPr lang="en-US" sz="1100" dirty="0" smtClean="0"/>
              <a:t>For an overview of selected works from 1993 to present, visit our website </a:t>
            </a:r>
            <a:r>
              <a:rPr lang="en-US" sz="1100" dirty="0" smtClean="0">
                <a:hlinkClick r:id="rId3"/>
              </a:rPr>
              <a:t>www.smithstewart.co.uk</a:t>
            </a:r>
            <a:endParaRPr lang="en-US"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3985706"/>
          </a:xfrm>
          <a:prstGeom prst="rect">
            <a:avLst/>
          </a:prstGeom>
        </p:spPr>
        <p:txBody>
          <a:bodyPr wrap="square">
            <a:spAutoFit/>
          </a:bodyPr>
          <a:lstStyle/>
          <a:p>
            <a:r>
              <a:rPr lang="en-GB" sz="1100" dirty="0" smtClean="0"/>
              <a:t>Question/</a:t>
            </a:r>
            <a:r>
              <a:rPr lang="en-GB" sz="1100" dirty="0" err="1" smtClean="0"/>
              <a:t>s</a:t>
            </a:r>
            <a:r>
              <a:rPr lang="en-GB" sz="1100" dirty="0" smtClean="0"/>
              <a:t>:</a:t>
            </a:r>
          </a:p>
          <a:p>
            <a:r>
              <a:rPr lang="en-US" sz="1100" dirty="0" smtClean="0"/>
              <a:t>How can/does a collaborative artistic intimate relationship explore extremes of love, interdependence &amp; trust?</a:t>
            </a:r>
          </a:p>
          <a:p>
            <a:endParaRPr lang="en-US" sz="1100" dirty="0" smtClean="0"/>
          </a:p>
          <a:p>
            <a:r>
              <a:rPr lang="en-US" sz="1100" dirty="0" smtClean="0"/>
              <a:t>Will an audience follow a specified instruction/</a:t>
            </a:r>
            <a:r>
              <a:rPr lang="en-US" sz="1100" dirty="0" err="1" smtClean="0"/>
              <a:t>s</a:t>
            </a:r>
            <a:r>
              <a:rPr lang="en-US" sz="1100" dirty="0" smtClean="0"/>
              <a:t> as participants in a live performance? A simple request for a simple truth.</a:t>
            </a:r>
            <a:endParaRPr lang="en-GB" sz="1100" dirty="0" smtClean="0"/>
          </a:p>
          <a:p>
            <a:endParaRPr lang="en-US" sz="1100" dirty="0" smtClean="0"/>
          </a:p>
          <a:p>
            <a:r>
              <a:rPr lang="en-US" sz="1100" dirty="0" smtClean="0"/>
              <a:t>Will invited participants follow a specified instruction/</a:t>
            </a:r>
            <a:r>
              <a:rPr lang="en-US" sz="1100" dirty="0" err="1" smtClean="0"/>
              <a:t>s</a:t>
            </a:r>
            <a:r>
              <a:rPr lang="en-US" sz="1100" dirty="0" smtClean="0"/>
              <a:t> for a performance-to-camera? - Even if this plays with breaking conventions of social </a:t>
            </a:r>
            <a:r>
              <a:rPr lang="en-US" sz="1100" dirty="0" err="1" smtClean="0"/>
              <a:t>behaviour</a:t>
            </a:r>
            <a:r>
              <a:rPr lang="en-US" sz="1100" dirty="0" smtClean="0"/>
              <a:t>?</a:t>
            </a:r>
          </a:p>
          <a:p>
            <a:endParaRPr lang="en-US" sz="1100" dirty="0" smtClean="0"/>
          </a:p>
          <a:p>
            <a:r>
              <a:rPr lang="en-US" sz="1100" dirty="0" smtClean="0"/>
              <a:t>Can you make a new chain between a disparate set of individuals which could bind them together forever conceptually / physically / mentally?</a:t>
            </a:r>
          </a:p>
          <a:p>
            <a:endParaRPr lang="en-US" sz="1100" dirty="0" smtClean="0"/>
          </a:p>
          <a:p>
            <a:r>
              <a:rPr lang="en-US" sz="1100" dirty="0" smtClean="0"/>
              <a:t>What’s the difference between making a choice and a decision? </a:t>
            </a:r>
            <a:endParaRPr lang="en-GB"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170647"/>
          </a:xfrm>
          <a:prstGeom prst="rect">
            <a:avLst/>
          </a:prstGeom>
        </p:spPr>
        <p:txBody>
          <a:bodyPr wrap="square">
            <a:spAutoFit/>
          </a:bodyPr>
          <a:lstStyle/>
          <a:p>
            <a:r>
              <a:rPr lang="en-GB" sz="1100" dirty="0" smtClean="0"/>
              <a:t>A</a:t>
            </a:r>
            <a:r>
              <a:rPr lang="en-US" sz="1100" dirty="0" smtClean="0"/>
              <a:t> performance-to-camera double monitor video installation, </a:t>
            </a:r>
            <a:r>
              <a:rPr lang="en-US" sz="1100" dirty="0" err="1" smtClean="0"/>
              <a:t>colour</a:t>
            </a:r>
            <a:r>
              <a:rPr lang="en-US" sz="1100" dirty="0" smtClean="0"/>
              <a:t>, with sound</a:t>
            </a:r>
            <a:r>
              <a:rPr lang="en-GB" sz="1100" dirty="0" smtClean="0"/>
              <a:t>, </a:t>
            </a:r>
            <a:r>
              <a:rPr lang="en-GB" sz="1100" i="1" dirty="0" smtClean="0"/>
              <a:t>What have we done? </a:t>
            </a:r>
            <a:r>
              <a:rPr lang="en-US" sz="1100" dirty="0" smtClean="0"/>
              <a:t>is part of an ongoing series of instructional performances, where our interaction with others forms the basis of the work</a:t>
            </a:r>
            <a:r>
              <a:rPr lang="en-US" sz="1100" smtClean="0"/>
              <a:t>. A </a:t>
            </a:r>
            <a:r>
              <a:rPr lang="en-US" sz="1100" dirty="0" smtClean="0"/>
              <a:t>provocative situation invites the participant/</a:t>
            </a:r>
            <a:r>
              <a:rPr lang="en-US" sz="1100" dirty="0" err="1" smtClean="0"/>
              <a:t>s</a:t>
            </a:r>
            <a:r>
              <a:rPr lang="en-US" sz="1100" dirty="0" smtClean="0"/>
              <a:t> to make a decision; and the consequences of participating - or not - in what we’ve constructed has implications beyond their and our control. </a:t>
            </a:r>
          </a:p>
          <a:p>
            <a:endParaRPr lang="en-GB" sz="1100" dirty="0" smtClean="0"/>
          </a:p>
          <a:p>
            <a:r>
              <a:rPr lang="en-US" sz="1100" dirty="0" smtClean="0"/>
              <a:t>In this piece, through giving specific instructions and working with a particular group of auditioned unknown actors, we aim to explore the boundaries of collaboration, power, intimacy, acting and reality. We constructed a situation to video a live action and, in the resulting footage, a kiss is endlessly passed round a circle of six participants - male and female, of various ages - in an anticlockwise direction in a seemingly endless loop. </a:t>
            </a:r>
          </a:p>
          <a:p>
            <a:r>
              <a:rPr lang="en-US" sz="1100" dirty="0" smtClean="0"/>
              <a:t>With deliberately no </a:t>
            </a:r>
            <a:r>
              <a:rPr lang="en-US" sz="1100" dirty="0" err="1" smtClean="0"/>
              <a:t>contextualising</a:t>
            </a:r>
            <a:r>
              <a:rPr lang="en-US" sz="1100" dirty="0" smtClean="0"/>
              <a:t> information as to who these people are and what their relationships might be, the work becomes a metaphor for all our histories of intimacy.</a:t>
            </a:r>
          </a:p>
          <a:p>
            <a:endParaRPr lang="en-US" sz="1100" dirty="0" smtClean="0"/>
          </a:p>
          <a:p>
            <a:endParaRPr lang="en-US"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963421" y="2996013"/>
            <a:ext cx="3121693" cy="369332"/>
          </a:xfrm>
          <a:prstGeom prst="rect">
            <a:avLst/>
          </a:prstGeom>
          <a:noFill/>
        </p:spPr>
        <p:txBody>
          <a:bodyPr wrap="none" rtlCol="0">
            <a:spAutoFit/>
          </a:bodyPr>
          <a:lstStyle/>
          <a:p>
            <a:pPr algn="ctr"/>
            <a:r>
              <a:rPr lang="en-US" dirty="0" smtClean="0">
                <a:solidFill>
                  <a:schemeClr val="bg1"/>
                </a:solidFill>
              </a:rPr>
              <a:t>Images of </a:t>
            </a:r>
            <a:r>
              <a:rPr lang="en-US" i="1" dirty="0" smtClean="0">
                <a:solidFill>
                  <a:schemeClr val="bg1"/>
                </a:solidFill>
              </a:rPr>
              <a:t>What have we done?</a:t>
            </a:r>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1. What have we done close-up.jpg"/>
          <p:cNvPicPr>
            <a:picLocks noChangeAspect="1"/>
          </p:cNvPicPr>
          <p:nvPr/>
        </p:nvPicPr>
        <p:blipFill>
          <a:blip r:embed="rId2"/>
          <a:stretch>
            <a:fillRect/>
          </a:stretch>
        </p:blipFill>
        <p:spPr>
          <a:xfrm>
            <a:off x="2139950" y="178652"/>
            <a:ext cx="4991100" cy="63500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1503" y="363828"/>
            <a:ext cx="9144001" cy="59372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2275" y="364453"/>
            <a:ext cx="9144000" cy="59372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04.jpg"/>
          <p:cNvPicPr>
            <a:picLocks noChangeAspect="1"/>
          </p:cNvPicPr>
          <p:nvPr/>
        </p:nvPicPr>
        <p:blipFill>
          <a:blip r:embed="rId2"/>
          <a:stretch>
            <a:fillRect/>
          </a:stretch>
        </p:blipFill>
        <p:spPr>
          <a:xfrm>
            <a:off x="-1845" y="362990"/>
            <a:ext cx="9144000" cy="59372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5. What have we done wide.jpg"/>
          <p:cNvPicPr>
            <a:picLocks noChangeAspect="1"/>
          </p:cNvPicPr>
          <p:nvPr/>
        </p:nvPicPr>
        <p:blipFill>
          <a:blip r:embed="rId2"/>
          <a:stretch>
            <a:fillRect/>
          </a:stretch>
        </p:blipFill>
        <p:spPr>
          <a:xfrm>
            <a:off x="563563" y="178555"/>
            <a:ext cx="8077200" cy="63500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363293"/>
            <a:ext cx="9144001" cy="593725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364587"/>
            <a:ext cx="9144000" cy="5937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363079"/>
            <a:ext cx="9144000" cy="593725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493538"/>
          </a:xfrm>
          <a:prstGeom prst="rect">
            <a:avLst/>
          </a:prstGeom>
        </p:spPr>
        <p:txBody>
          <a:bodyPr wrap="square">
            <a:spAutoFit/>
          </a:bodyPr>
          <a:lstStyle/>
          <a:p>
            <a:r>
              <a:rPr lang="en-US" sz="1100" dirty="0" smtClean="0"/>
              <a:t>‘Audition’ 2011, was a work (made just prior to </a:t>
            </a:r>
            <a:r>
              <a:rPr lang="en-US" sz="1100" i="1" dirty="0" smtClean="0"/>
              <a:t>What have we done?)</a:t>
            </a:r>
            <a:r>
              <a:rPr lang="en-US" sz="1100" dirty="0" smtClean="0"/>
              <a:t> for all who attended an “audition for an artists’ film” Through the process, the invited participants actually also became the only audience, thus creating loops of performers/audience,  associations and time.</a:t>
            </a:r>
          </a:p>
          <a:p>
            <a:endParaRPr lang="en-US" sz="1100" dirty="0" smtClean="0"/>
          </a:p>
          <a:p>
            <a:r>
              <a:rPr lang="en-US" sz="1100" dirty="0" smtClean="0"/>
              <a:t>This indeed developed from our first live performance with other people (extending out from our collaboration to actually involve the audience), </a:t>
            </a:r>
            <a:r>
              <a:rPr lang="en-US" sz="1100" i="1" dirty="0" smtClean="0"/>
              <a:t>Pronounce DEAD.</a:t>
            </a:r>
            <a:r>
              <a:rPr lang="en-US" sz="1100" dirty="0" smtClean="0"/>
              <a:t> </a:t>
            </a:r>
          </a:p>
          <a:p>
            <a:endParaRPr lang="en-US" sz="1100" dirty="0" smtClean="0"/>
          </a:p>
          <a:p>
            <a:r>
              <a:rPr lang="en-US" sz="1100" dirty="0" smtClean="0"/>
              <a:t>A performance made for one night, </a:t>
            </a:r>
            <a:r>
              <a:rPr lang="en-US" sz="1100" i="1" dirty="0" smtClean="0"/>
              <a:t>Pronounce DEAD</a:t>
            </a:r>
            <a:r>
              <a:rPr lang="en-US" sz="1100" dirty="0" smtClean="0"/>
              <a:t> was a piece where each participant was asked to carry out an identical specific instruction, which was only fully revealed on looking directly into a video camera. Their reaction became the work. </a:t>
            </a:r>
          </a:p>
          <a:p>
            <a:r>
              <a:rPr lang="en-US" sz="1100" dirty="0" smtClean="0"/>
              <a:t>"Smith/Stewart’s terse, neat proposals, always tested via performance, lead to provocative outcomes, and unpredictable ones at that; an exponential function of the situation they instigate and the people involved." (</a:t>
            </a:r>
            <a:r>
              <a:rPr lang="en-US" sz="1100" dirty="0" err="1" smtClean="0"/>
              <a:t>Arika</a:t>
            </a:r>
            <a:r>
              <a:rPr lang="en-US" sz="1100" dirty="0" smtClean="0"/>
              <a:t>)</a:t>
            </a:r>
          </a:p>
          <a:p>
            <a:endParaRPr lang="en-US" sz="1100" dirty="0" smtClean="0"/>
          </a:p>
          <a:p>
            <a:r>
              <a:rPr lang="en-US" sz="1100" dirty="0" smtClean="0"/>
              <a:t>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170647"/>
          </a:xfrm>
          <a:prstGeom prst="rect">
            <a:avLst/>
          </a:prstGeom>
        </p:spPr>
        <p:txBody>
          <a:bodyPr wrap="square">
            <a:spAutoFit/>
          </a:bodyPr>
          <a:lstStyle/>
          <a:p>
            <a:r>
              <a:rPr lang="en-US" sz="1100" dirty="0" smtClean="0"/>
              <a:t>In this case the participants were the festival audience. In a strictly choreographed way they were asked to queue up on the stairs leading to one of the small galleries of DCA and were individually directed into the room and given instructions to, once inside the space, look directly at the camera, say their name followed by a pause and then the word they saw when looking at the lens. The word on the autocue was’ DEAD’.</a:t>
            </a:r>
          </a:p>
          <a:p>
            <a:r>
              <a:rPr lang="en-US" sz="1100" dirty="0" smtClean="0"/>
              <a:t>This word ‘DEAD’ is loaded with potential significance, yet at the same time just a word.</a:t>
            </a:r>
          </a:p>
          <a:p>
            <a:r>
              <a:rPr lang="en-US" sz="1100" dirty="0" smtClean="0"/>
              <a:t>The simple request we ask of our participants actually asks an awful lot from them. It is at once intense and straightforward, complex and banal. "Dead" is just a word after all. But to link this word directly to your own name has implications. </a:t>
            </a:r>
          </a:p>
          <a:p>
            <a:endParaRPr lang="en-US" sz="1100" dirty="0" smtClean="0"/>
          </a:p>
          <a:p>
            <a:pPr lvl="0"/>
            <a:r>
              <a:rPr lang="en-US" sz="1100" dirty="0" smtClean="0"/>
              <a:t>In the adjoining large gallery space, a live feed was projected onto a screen. As each participant moved through to this main space they became aware that they had been viewed. They then saw the next person's action. So, the first person saw everyone (except themselves) and the last person saw no one.</a:t>
            </a:r>
          </a:p>
          <a:p>
            <a:pPr lvl="0"/>
            <a:endParaRPr lang="en-US" sz="1100" dirty="0" smtClean="0"/>
          </a:p>
          <a:p>
            <a:pPr lvl="0"/>
            <a:endParaRPr lang="en-US"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115392" y="2996013"/>
            <a:ext cx="2722357" cy="369332"/>
          </a:xfrm>
          <a:prstGeom prst="rect">
            <a:avLst/>
          </a:prstGeom>
          <a:noFill/>
        </p:spPr>
        <p:txBody>
          <a:bodyPr wrap="none" rtlCol="0">
            <a:spAutoFit/>
          </a:bodyPr>
          <a:lstStyle/>
          <a:p>
            <a:pPr algn="ctr"/>
            <a:r>
              <a:rPr lang="en-US" dirty="0" smtClean="0">
                <a:solidFill>
                  <a:schemeClr val="bg1"/>
                </a:solidFill>
              </a:rPr>
              <a:t>Images of </a:t>
            </a:r>
            <a:r>
              <a:rPr lang="en-US" i="1" dirty="0" smtClean="0">
                <a:solidFill>
                  <a:schemeClr val="bg1"/>
                </a:solidFill>
              </a:rPr>
              <a:t>Pronounce DEAD</a:t>
            </a:r>
            <a:endParaRPr lang="en-US"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2" name="Picture 1" descr="Screen shot 2013-03-09 at 13.40.07.jpg"/>
          <p:cNvPicPr>
            <a:picLocks noChangeAspect="1"/>
          </p:cNvPicPr>
          <p:nvPr/>
        </p:nvPicPr>
        <p:blipFill>
          <a:blip r:embed="rId2"/>
          <a:stretch>
            <a:fillRect/>
          </a:stretch>
        </p:blipFill>
        <p:spPr>
          <a:xfrm>
            <a:off x="2101850" y="243546"/>
            <a:ext cx="4762500" cy="6350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2" name="Picture 1" descr="02. Pronounce Dead.jpg"/>
          <p:cNvPicPr>
            <a:picLocks noChangeAspect="1"/>
          </p:cNvPicPr>
          <p:nvPr/>
        </p:nvPicPr>
        <p:blipFill>
          <a:blip r:embed="rId2"/>
          <a:stretch>
            <a:fillRect/>
          </a:stretch>
        </p:blipFill>
        <p:spPr>
          <a:xfrm>
            <a:off x="2167069" y="200952"/>
            <a:ext cx="4762500" cy="635000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r>
              <a:rPr lang="en-US" sz="1100" b="1" dirty="0" smtClean="0"/>
              <a:t>Through all these outlined related research concerns and outputs - made manifest through different modes of performance - we aim to interrogate the complexities of what is is to be alive and the impact one’s choices and decisions can make.</a:t>
            </a:r>
            <a:endParaRPr lang="en-GB" sz="1100" b="1" dirty="0" smtClean="0"/>
          </a:p>
          <a:p>
            <a:pPr lvl="0"/>
            <a:endParaRPr lang="en-US" sz="1100" dirty="0" smtClean="0"/>
          </a:p>
          <a:p>
            <a:pPr lvl="0"/>
            <a:r>
              <a:rPr lang="en-US" sz="1100" dirty="0" smtClean="0"/>
              <a:t>Mortality, isolation and relations with others also form the subject of an early seminal performance-to-camera piece, </a:t>
            </a:r>
            <a:r>
              <a:rPr lang="en-US" sz="1100" i="1" dirty="0" smtClean="0"/>
              <a:t>Mouth to Mouth</a:t>
            </a:r>
            <a:r>
              <a:rPr lang="en-US" sz="1100" dirty="0" smtClean="0"/>
              <a:t>, which has been successively shown since its making in 1995. It has been cited in major video art texts and is in the Tate and Arts Council of England collections. This work was recently shown in the context of a major show exploring Love in Contemporary Art, </a:t>
            </a:r>
            <a:r>
              <a:rPr lang="en-US" sz="1100" i="1" dirty="0" err="1" smtClean="0"/>
              <a:t>Emporte</a:t>
            </a:r>
            <a:r>
              <a:rPr lang="en-US" sz="1100" i="1" dirty="0" smtClean="0"/>
              <a:t> </a:t>
            </a:r>
            <a:r>
              <a:rPr lang="en-US" sz="1100" i="1" dirty="0" err="1" smtClean="0"/>
              <a:t>Moi</a:t>
            </a:r>
            <a:r>
              <a:rPr lang="en-US" sz="1100" i="1" dirty="0" smtClean="0"/>
              <a:t>/ Sweep me off my feet.</a:t>
            </a:r>
            <a:r>
              <a:rPr lang="en-US" sz="1100" dirty="0" smtClean="0"/>
              <a:t>  </a:t>
            </a:r>
            <a:endParaRPr lang="en-GB" sz="1100" dirty="0" smtClean="0"/>
          </a:p>
          <a:p>
            <a:endParaRPr lang="en-US" sz="1100" dirty="0" smtClean="0"/>
          </a:p>
          <a:p>
            <a:r>
              <a:rPr lang="en-US" sz="1100" dirty="0" smtClean="0"/>
              <a:t>Shot with a black &amp; white security camera &amp; shown on a CCTV type monitor, </a:t>
            </a:r>
            <a:r>
              <a:rPr lang="en-US" sz="1100" i="1" dirty="0" smtClean="0"/>
              <a:t>Mouth to Mouth</a:t>
            </a:r>
            <a:r>
              <a:rPr lang="en-US" sz="1100" dirty="0" smtClean="0"/>
              <a:t>, 1995, explores themes of interdependency and trust.</a:t>
            </a:r>
            <a:endParaRPr lang="en-GB" sz="1100" dirty="0" smtClean="0"/>
          </a:p>
          <a:p>
            <a:r>
              <a:rPr lang="en-US" sz="1100" dirty="0" smtClean="0"/>
              <a:t> </a:t>
            </a:r>
            <a:endParaRPr lang="en-GB"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832093"/>
          </a:xfrm>
          <a:prstGeom prst="rect">
            <a:avLst/>
          </a:prstGeom>
        </p:spPr>
        <p:txBody>
          <a:bodyPr wrap="square">
            <a:spAutoFit/>
          </a:bodyPr>
          <a:lstStyle/>
          <a:p>
            <a:r>
              <a:rPr lang="en-US" sz="1100" dirty="0" smtClean="0"/>
              <a:t> The static, voyeuristic viewpoint shows the artists (ourselves) in a bathroom, involved in an intimate 'closed-circuit' of actions. Stewart lies fully clothed submerged underwater whilst Smith kneels at the side of the bath, waiting for his exhalations; the cue for her to go down and give him air mouth to mouth.</a:t>
            </a:r>
          </a:p>
          <a:p>
            <a:endParaRPr lang="en-US" sz="1100" dirty="0" smtClean="0"/>
          </a:p>
          <a:p>
            <a:r>
              <a:rPr lang="en-US" sz="1100" dirty="0" smtClean="0"/>
              <a:t>The piece is a tense, endless cycle which, "exposes our dependency on others and therefore our vulnerability. As Stewart lies underwater in the bath, he is reliant on Smith to provide him with air to breathe. She, in turn, is bound to this relentless act of giving - the idea of leaving him helpless is inconceivable.”</a:t>
            </a:r>
          </a:p>
          <a:p>
            <a:r>
              <a:rPr lang="en-US" sz="1100" dirty="0" smtClean="0"/>
              <a:t>(Kathryn Stout, 'Self Evident', Tate Britain). </a:t>
            </a:r>
          </a:p>
          <a:p>
            <a:endParaRPr lang="en-GB" sz="1100" dirty="0" smtClean="0"/>
          </a:p>
          <a:p>
            <a:r>
              <a:rPr lang="en-US" sz="1100" dirty="0" smtClean="0"/>
              <a:t>"The video </a:t>
            </a:r>
            <a:r>
              <a:rPr lang="en-US" sz="1100" i="1" dirty="0" smtClean="0"/>
              <a:t>Mouth to Mouth</a:t>
            </a:r>
            <a:r>
              <a:rPr lang="en-US" sz="1100" dirty="0" smtClean="0"/>
              <a:t> shows a looped image of a repeated action: Smith, is leaning over the bathtub in which Stewart, is lying underwater. When he runs out of air she submerges her head to supply it mouth-to-mouth.</a:t>
            </a:r>
          </a:p>
          <a:p>
            <a:endParaRPr lang="en-US" sz="1100" dirty="0" smtClean="0"/>
          </a:p>
          <a:p>
            <a:endParaRPr lang="en-US" sz="1100" dirty="0" smtClean="0"/>
          </a:p>
          <a:p>
            <a:endParaRPr lang="en-US"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3816429"/>
          </a:xfrm>
          <a:prstGeom prst="rect">
            <a:avLst/>
          </a:prstGeom>
        </p:spPr>
        <p:txBody>
          <a:bodyPr wrap="square">
            <a:spAutoFit/>
          </a:bodyPr>
          <a:lstStyle/>
          <a:p>
            <a:r>
              <a:rPr lang="en-US" sz="1100" dirty="0" smtClean="0"/>
              <a:t>Contd.:</a:t>
            </a:r>
          </a:p>
          <a:p>
            <a:r>
              <a:rPr lang="en-US" sz="1100" dirty="0" smtClean="0"/>
              <a:t>Watching the images, shown on a CCTV video, waiting with anticipation for the amplified sound of breathing, viewers involuntarily become involved in the couple's relationship. This kind of forced voyeurism enables the artists to question the authority of society and its powers to determine norms in amorous and sexual relations. [...]</a:t>
            </a:r>
            <a:r>
              <a:rPr lang="en-GB" sz="1100" dirty="0" smtClean="0"/>
              <a:t> </a:t>
            </a:r>
          </a:p>
          <a:p>
            <a:endParaRPr lang="en-US" sz="1100" dirty="0" smtClean="0"/>
          </a:p>
          <a:p>
            <a:r>
              <a:rPr lang="en-US" sz="1100" dirty="0" smtClean="0"/>
              <a:t>By revisiting the myth of Narcissus, who was mortally </a:t>
            </a:r>
            <a:r>
              <a:rPr lang="en-US" sz="1100" dirty="0" err="1" smtClean="0"/>
              <a:t>enamoured</a:t>
            </a:r>
            <a:r>
              <a:rPr lang="en-US" sz="1100" dirty="0" smtClean="0"/>
              <a:t> of his reflection, the two artists show the relationship of a couple to be a permanent reprieve that will inevitably end with one of them becoming exhausted or asphyxiated." </a:t>
            </a:r>
          </a:p>
          <a:p>
            <a:endParaRPr lang="en-GB" sz="1100" dirty="0" smtClean="0"/>
          </a:p>
          <a:p>
            <a:r>
              <a:rPr lang="en-US" sz="1100" dirty="0" smtClean="0"/>
              <a:t>(Lucile </a:t>
            </a:r>
            <a:r>
              <a:rPr lang="en-US" sz="1100" dirty="0" err="1" smtClean="0"/>
              <a:t>Hamon</a:t>
            </a:r>
            <a:r>
              <a:rPr lang="en-US" sz="1100" dirty="0" smtClean="0"/>
              <a:t>, </a:t>
            </a:r>
            <a:r>
              <a:rPr lang="en-US" sz="1100" i="1" dirty="0" err="1" smtClean="0"/>
              <a:t>Emporte</a:t>
            </a:r>
            <a:r>
              <a:rPr lang="en-US" sz="1100" i="1" dirty="0" smtClean="0"/>
              <a:t> </a:t>
            </a:r>
            <a:r>
              <a:rPr lang="en-US" sz="1100" i="1" dirty="0" err="1" smtClean="0"/>
              <a:t>Moi</a:t>
            </a:r>
            <a:r>
              <a:rPr lang="en-US" sz="1100" i="1" dirty="0" smtClean="0"/>
              <a:t> </a:t>
            </a:r>
            <a:r>
              <a:rPr lang="en-US" sz="1100" dirty="0" smtClean="0"/>
              <a:t>exhibition catalogue).</a:t>
            </a:r>
          </a:p>
          <a:p>
            <a:endParaRPr lang="en-US"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245653" y="2996013"/>
            <a:ext cx="2704549" cy="369332"/>
          </a:xfrm>
          <a:prstGeom prst="rect">
            <a:avLst/>
          </a:prstGeom>
          <a:noFill/>
        </p:spPr>
        <p:txBody>
          <a:bodyPr wrap="none" rtlCol="0">
            <a:spAutoFit/>
          </a:bodyPr>
          <a:lstStyle/>
          <a:p>
            <a:pPr algn="ctr"/>
            <a:r>
              <a:rPr lang="en-US" dirty="0" smtClean="0">
                <a:solidFill>
                  <a:schemeClr val="bg1"/>
                </a:solidFill>
              </a:rPr>
              <a:t>Images of </a:t>
            </a:r>
            <a:r>
              <a:rPr lang="en-US" i="1" dirty="0" smtClean="0">
                <a:solidFill>
                  <a:schemeClr val="bg1"/>
                </a:solidFill>
              </a:rPr>
              <a:t>Mouth to Mouth</a:t>
            </a:r>
            <a:endParaRPr lang="en-US"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1. Mouth to Mouth.jpg"/>
          <p:cNvPicPr>
            <a:picLocks noChangeAspect="1"/>
          </p:cNvPicPr>
          <p:nvPr/>
        </p:nvPicPr>
        <p:blipFill>
          <a:blip r:embed="rId2"/>
          <a:stretch>
            <a:fillRect/>
          </a:stretch>
        </p:blipFill>
        <p:spPr>
          <a:xfrm>
            <a:off x="135968" y="212321"/>
            <a:ext cx="8890000" cy="635000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2. Mouth to Mouth.jpg"/>
          <p:cNvPicPr>
            <a:picLocks noChangeAspect="1"/>
          </p:cNvPicPr>
          <p:nvPr/>
        </p:nvPicPr>
        <p:blipFill>
          <a:blip r:embed="rId2"/>
          <a:stretch>
            <a:fillRect/>
          </a:stretch>
        </p:blipFill>
        <p:spPr>
          <a:xfrm>
            <a:off x="136268" y="211617"/>
            <a:ext cx="8890000" cy="635000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3. Mouth to Mouth.jpg"/>
          <p:cNvPicPr>
            <a:picLocks noChangeAspect="1"/>
          </p:cNvPicPr>
          <p:nvPr/>
        </p:nvPicPr>
        <p:blipFill>
          <a:blip r:embed="rId2"/>
          <a:stretch>
            <a:fillRect/>
          </a:stretch>
        </p:blipFill>
        <p:spPr>
          <a:xfrm>
            <a:off x="135710" y="211015"/>
            <a:ext cx="8890000" cy="6350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4. Mouth to Mouth.jpg"/>
          <p:cNvPicPr>
            <a:picLocks noChangeAspect="1"/>
          </p:cNvPicPr>
          <p:nvPr/>
        </p:nvPicPr>
        <p:blipFill>
          <a:blip r:embed="rId2"/>
          <a:stretch>
            <a:fillRect/>
          </a:stretch>
        </p:blipFill>
        <p:spPr>
          <a:xfrm>
            <a:off x="134594" y="211186"/>
            <a:ext cx="8890001" cy="6350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4662815"/>
          </a:xfrm>
          <a:prstGeom prst="rect">
            <a:avLst/>
          </a:prstGeom>
        </p:spPr>
        <p:txBody>
          <a:bodyPr wrap="square">
            <a:spAutoFit/>
          </a:bodyPr>
          <a:lstStyle/>
          <a:p>
            <a:r>
              <a:rPr lang="en-US" sz="1100" b="1" i="1" u="sng" dirty="0" smtClean="0"/>
              <a:t>What have we done?:</a:t>
            </a:r>
            <a:endParaRPr lang="en-GB" sz="1100" dirty="0" smtClean="0"/>
          </a:p>
          <a:p>
            <a:r>
              <a:rPr lang="en-US" sz="1100" dirty="0" smtClean="0"/>
              <a:t> </a:t>
            </a:r>
            <a:endParaRPr lang="en-GB" sz="1100" dirty="0" smtClean="0"/>
          </a:p>
          <a:p>
            <a:r>
              <a:rPr lang="en-US" sz="1100" dirty="0" smtClean="0"/>
              <a:t>"We learn that this is not theatre; subjects do not know their manners in advance. Solicited out-with their inhibitions, it is their reaction to the experiment, and consequences, that is documented. The subjects are 'revealed' as they engage in their activity. The results present a loaded circumstance; a concentrated ceremonial presentation of the dynamics of social relations, attitudes and beliefs, of the widespread collectivity of social intimacy.</a:t>
            </a:r>
            <a:endParaRPr lang="en-GB" sz="1100" dirty="0" smtClean="0"/>
          </a:p>
          <a:p>
            <a:r>
              <a:rPr lang="en-US" sz="1100" dirty="0" smtClean="0"/>
              <a:t> </a:t>
            </a:r>
            <a:endParaRPr lang="en-GB" sz="1100" dirty="0" smtClean="0"/>
          </a:p>
          <a:p>
            <a:r>
              <a:rPr lang="en-US" sz="1100" dirty="0" smtClean="0"/>
              <a:t>Necessitating subjects in a work has potential social implications. The contributing strangers have now left a mark on each other's internal history. Bidding their goodbyes and resuming their previous disassociation with one another they will remain bound by this event, mutually sustaining their juncture of shared history.</a:t>
            </a:r>
            <a:endParaRPr lang="en-GB" sz="1100" dirty="0" smtClean="0"/>
          </a:p>
          <a:p>
            <a:r>
              <a:rPr lang="en-US" sz="1100" dirty="0" smtClean="0"/>
              <a:t> </a:t>
            </a:r>
            <a:endParaRPr lang="en-GB" sz="1100" dirty="0" smtClean="0"/>
          </a:p>
          <a:p>
            <a:r>
              <a:rPr lang="en-US" sz="1100" dirty="0" smtClean="0"/>
              <a:t>Why goodbye?</a:t>
            </a:r>
            <a:endParaRPr lang="en-GB" sz="1100" dirty="0" smtClean="0"/>
          </a:p>
          <a:p>
            <a:r>
              <a:rPr lang="en-US" sz="1100" dirty="0" smtClean="0"/>
              <a:t>Because there is no love without goodbye." </a:t>
            </a:r>
          </a:p>
          <a:p>
            <a:endParaRPr lang="en-US" sz="1100" dirty="0" smtClean="0"/>
          </a:p>
          <a:p>
            <a:r>
              <a:rPr lang="en-US" sz="1100" dirty="0" smtClean="0"/>
              <a:t>(Review: Laura </a:t>
            </a:r>
            <a:r>
              <a:rPr lang="en-US" sz="1100" dirty="0" err="1" smtClean="0"/>
              <a:t>Edbrook</a:t>
            </a:r>
            <a:r>
              <a:rPr lang="en-US" sz="1100" dirty="0" smtClean="0"/>
              <a:t>, The Fruit of Their Actions, MAP 25)</a:t>
            </a:r>
            <a:endParaRPr lang="en-GB" sz="1100" dirty="0" smtClean="0"/>
          </a:p>
          <a:p>
            <a:r>
              <a:rPr lang="en-US" sz="1100" dirty="0" smtClean="0"/>
              <a:t> </a:t>
            </a: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6017034"/>
          </a:xfrm>
          <a:prstGeom prst="rect">
            <a:avLst/>
          </a:prstGeom>
        </p:spPr>
        <p:txBody>
          <a:bodyPr wrap="square">
            <a:spAutoFit/>
          </a:bodyPr>
          <a:lstStyle/>
          <a:p>
            <a:r>
              <a:rPr lang="en-US" sz="1100" b="1" i="1" u="sng" dirty="0" smtClean="0"/>
              <a:t>What have we done? contd.:</a:t>
            </a:r>
            <a:endParaRPr lang="en-US" sz="1100" dirty="0" smtClean="0">
              <a:cs typeface="Adobe Caslon Pro"/>
            </a:endParaRPr>
          </a:p>
          <a:p>
            <a:r>
              <a:rPr lang="en-US" sz="1100" dirty="0" smtClean="0">
                <a:cs typeface="Adobe Caslon Pro"/>
              </a:rPr>
              <a:t>- Artists’ gallery talk: 26 March 2011, The Changing Room, </a:t>
            </a:r>
            <a:r>
              <a:rPr lang="en-US" sz="1100" dirty="0" err="1" smtClean="0">
                <a:cs typeface="Adobe Caslon Pro"/>
              </a:rPr>
              <a:t>Stirling</a:t>
            </a:r>
            <a:endParaRPr lang="en-US" sz="1100" dirty="0" smtClean="0">
              <a:cs typeface="Adobe Caslon Pro"/>
            </a:endParaRPr>
          </a:p>
          <a:p>
            <a:endParaRPr lang="en-US" sz="1100" dirty="0" smtClean="0">
              <a:cs typeface="Adobe Caslon Pro"/>
            </a:endParaRPr>
          </a:p>
          <a:p>
            <a:r>
              <a:rPr lang="en-US" sz="1100" u="sng" dirty="0" smtClean="0">
                <a:cs typeface="Adobe Caslon Pro"/>
              </a:rPr>
              <a:t>- Trajectories:</a:t>
            </a:r>
          </a:p>
          <a:p>
            <a:r>
              <a:rPr lang="en-US" sz="1100" dirty="0" smtClean="0">
                <a:cs typeface="Adobe Caslon Pro"/>
              </a:rPr>
              <a:t>A proposal to develop this work as a more ambitious piece, ‘X’, was shortlisted from over 1000 applications (to approximately ten) for the </a:t>
            </a:r>
            <a:r>
              <a:rPr lang="en-US" sz="1100" dirty="0" err="1" smtClean="0">
                <a:cs typeface="Adobe Caslon Pro"/>
              </a:rPr>
              <a:t>Artangel</a:t>
            </a:r>
            <a:r>
              <a:rPr lang="en-US" sz="1100" dirty="0" smtClean="0">
                <a:cs typeface="Adobe Caslon Pro"/>
              </a:rPr>
              <a:t> Open in June 2013.</a:t>
            </a:r>
          </a:p>
          <a:p>
            <a:endParaRPr lang="en-US" sz="1100" dirty="0" smtClean="0">
              <a:cs typeface="Adobe Caslon Pro"/>
            </a:endParaRPr>
          </a:p>
          <a:p>
            <a:r>
              <a:rPr lang="en-US" sz="1100" dirty="0" smtClean="0">
                <a:cs typeface="Adobe Caslon Pro"/>
              </a:rPr>
              <a:t>Our proposal is accessible on ‘</a:t>
            </a:r>
            <a:r>
              <a:rPr lang="en-US" sz="1100" dirty="0" err="1" smtClean="0">
                <a:cs typeface="Adobe Caslon Pro"/>
              </a:rPr>
              <a:t>Artangel</a:t>
            </a:r>
            <a:r>
              <a:rPr lang="en-US" sz="1100" dirty="0" smtClean="0">
                <a:cs typeface="Adobe Caslon Pro"/>
              </a:rPr>
              <a:t> The Open 100’ list:</a:t>
            </a:r>
          </a:p>
          <a:p>
            <a:endParaRPr lang="en-US" sz="1100" dirty="0" smtClean="0">
              <a:cs typeface="Adobe Caslon Pro"/>
            </a:endParaRPr>
          </a:p>
          <a:p>
            <a:r>
              <a:rPr lang="en-US" sz="1100" dirty="0" smtClean="0">
                <a:cs typeface="Adobe Caslon Pro"/>
                <a:hlinkClick r:id="rId3"/>
              </a:rPr>
              <a:t>http://www.artangel.org.uk/open_100/the_open_100_list_of_artists</a:t>
            </a:r>
            <a:endParaRPr lang="en-US" sz="1100" dirty="0" smtClean="0">
              <a:cs typeface="Adobe Caslon Pro"/>
            </a:endParaRPr>
          </a:p>
          <a:p>
            <a:endParaRPr lang="en-US" sz="1100" dirty="0" smtClean="0">
              <a:cs typeface="Adobe Caslon Pro"/>
              <a:hlinkClick r:id="rId4"/>
            </a:endParaRPr>
          </a:p>
          <a:p>
            <a:r>
              <a:rPr lang="en-US" sz="1100" dirty="0" smtClean="0">
                <a:cs typeface="Adobe Caslon Pro"/>
                <a:hlinkClick r:id="rId4"/>
              </a:rPr>
              <a:t>http://www.artangel.org.uk/open_100/smith_stewart</a:t>
            </a:r>
            <a:endParaRPr lang="en-US" sz="1100" dirty="0" smtClean="0">
              <a:cs typeface="Adobe Caslon Pro"/>
            </a:endParaRPr>
          </a:p>
          <a:p>
            <a:endParaRPr lang="en-US" sz="1100" dirty="0" smtClean="0">
              <a:latin typeface="Adobe Caslon Pro"/>
              <a:cs typeface="Adobe Caslon Pro"/>
            </a:endParaRPr>
          </a:p>
          <a:p>
            <a:r>
              <a:rPr lang="en-US" sz="1100" b="1" i="1" u="sng" dirty="0" smtClean="0">
                <a:cs typeface="Adobe Caslon Pro"/>
              </a:rPr>
              <a:t>Pronounce DEAD:</a:t>
            </a:r>
          </a:p>
          <a:p>
            <a:pPr lvl="0"/>
            <a:r>
              <a:rPr lang="en-GB" sz="1100" dirty="0" smtClean="0"/>
              <a:t>- A collaborative experience shared by the participants in the event.</a:t>
            </a:r>
          </a:p>
          <a:p>
            <a:pPr lvl="0"/>
            <a:endParaRPr lang="en-GB" sz="1100" dirty="0" smtClean="0"/>
          </a:p>
          <a:p>
            <a:pPr lvl="0"/>
            <a:r>
              <a:rPr lang="en-US" sz="1100" dirty="0" smtClean="0">
                <a:hlinkClick r:id="rId5"/>
              </a:rPr>
              <a:t>http://arika.org.uk/kytn/2010/</a:t>
            </a:r>
            <a:endParaRPr lang="en-US" sz="1100" dirty="0" smtClean="0"/>
          </a:p>
          <a:p>
            <a:pPr lvl="0"/>
            <a:endParaRPr lang="en-US" sz="1100" dirty="0" smtClean="0"/>
          </a:p>
          <a:p>
            <a:pPr lvl="0"/>
            <a:r>
              <a:rPr lang="en-US" sz="1100" dirty="0" smtClean="0">
                <a:hlinkClick r:id="rId6"/>
              </a:rPr>
              <a:t>http://arika.org.uk/kytn/2010/performances/smith_stewart</a:t>
            </a:r>
            <a:endParaRPr lang="en-US" sz="1100" dirty="0" smtClean="0"/>
          </a:p>
          <a:p>
            <a:endParaRPr lang="en-US" sz="1100" b="1" i="1" u="sng"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847757"/>
          </a:xfrm>
          <a:prstGeom prst="rect">
            <a:avLst/>
          </a:prstGeom>
        </p:spPr>
        <p:txBody>
          <a:bodyPr wrap="square">
            <a:spAutoFit/>
          </a:bodyPr>
          <a:lstStyle/>
          <a:p>
            <a:r>
              <a:rPr lang="en-US" sz="1100" b="1" i="1" u="sng" dirty="0" err="1" smtClean="0">
                <a:cs typeface="Adobe Caslon Pro"/>
              </a:rPr>
              <a:t>Emporte</a:t>
            </a:r>
            <a:r>
              <a:rPr lang="en-US" sz="1100" b="1" i="1" u="sng" dirty="0" smtClean="0">
                <a:cs typeface="Adobe Caslon Pro"/>
              </a:rPr>
              <a:t> </a:t>
            </a:r>
            <a:r>
              <a:rPr lang="en-US" sz="1100" b="1" i="1" u="sng" dirty="0" err="1" smtClean="0">
                <a:cs typeface="Adobe Caslon Pro"/>
              </a:rPr>
              <a:t>Moi</a:t>
            </a:r>
            <a:r>
              <a:rPr lang="en-US" sz="1100" b="1" i="1" u="sng" dirty="0" smtClean="0">
                <a:cs typeface="Adobe Caslon Pro"/>
              </a:rPr>
              <a:t> (Mouth to Mouth):</a:t>
            </a:r>
          </a:p>
          <a:p>
            <a:endParaRPr lang="en-US" sz="1100" b="1" i="1" u="sng" dirty="0" smtClean="0">
              <a:cs typeface="Adobe Caslon Pro"/>
            </a:endParaRPr>
          </a:p>
          <a:p>
            <a:r>
              <a:rPr lang="en-US" sz="1100" dirty="0" smtClean="0">
                <a:cs typeface="Adobe Caslon Pro"/>
              </a:rPr>
              <a:t>An illustrated catalogue including essays by curators Frank </a:t>
            </a:r>
            <a:r>
              <a:rPr lang="en-US" sz="1100" dirty="0" err="1" smtClean="0">
                <a:cs typeface="Adobe Caslon Pro"/>
              </a:rPr>
              <a:t>Lamy</a:t>
            </a:r>
            <a:r>
              <a:rPr lang="en-US" sz="1100" dirty="0" smtClean="0">
                <a:cs typeface="Adobe Caslon Pro"/>
              </a:rPr>
              <a:t> &amp; Nathalie de Blois</a:t>
            </a:r>
          </a:p>
          <a:p>
            <a:r>
              <a:rPr lang="en-US" sz="1100" dirty="0" smtClean="0"/>
              <a:t>ISBN: 978-2-916324-50-0</a:t>
            </a:r>
          </a:p>
          <a:p>
            <a:endParaRPr lang="en-US" sz="1100" dirty="0" smtClean="0"/>
          </a:p>
          <a:p>
            <a:r>
              <a:rPr lang="en-US" sz="1100" dirty="0" err="1" smtClean="0"/>
              <a:t>Weblinks</a:t>
            </a:r>
            <a:r>
              <a:rPr lang="en-US" sz="1100" dirty="0" smtClean="0"/>
              <a:t> re. show (in French):</a:t>
            </a:r>
          </a:p>
          <a:p>
            <a:r>
              <a:rPr lang="en-US" sz="1100" dirty="0" smtClean="0">
                <a:hlinkClick r:id="rId3"/>
              </a:rPr>
              <a:t>http://www.macval.fr/francais/expositions-temporaires/expositions-passees/emporte-moi/article/le-mot-des-commissaires-de-l</a:t>
            </a:r>
            <a:endParaRPr lang="en-US" sz="1100" dirty="0" smtClean="0"/>
          </a:p>
          <a:p>
            <a:endParaRPr lang="en-US" sz="1100" dirty="0" smtClean="0"/>
          </a:p>
          <a:p>
            <a:r>
              <a:rPr lang="en-US" sz="1100" dirty="0" smtClean="0">
                <a:hlinkClick r:id="rId4"/>
              </a:rPr>
              <a:t>http://www.macval.fr/francais/expositions-temporaires/expositions-passees/emporte-moi/article/presentation-4441</a:t>
            </a:r>
            <a:endParaRPr lang="en-US" sz="1100" dirty="0" smtClean="0"/>
          </a:p>
          <a:p>
            <a:endParaRPr lang="en-US" sz="1100" dirty="0" smtClean="0"/>
          </a:p>
          <a:p>
            <a:r>
              <a:rPr lang="en-US" sz="1100" dirty="0" smtClean="0">
                <a:hlinkClick r:id="rId5"/>
              </a:rPr>
              <a:t>http://www.macval.fr/francais/expositions-temporaires/expositions-passees/emporte-moi/oeuvres-96/</a:t>
            </a:r>
            <a:endParaRPr lang="en-US" sz="1100" dirty="0" smtClean="0"/>
          </a:p>
          <a:p>
            <a:endParaRPr lang="en-US" sz="1100" dirty="0" smtClean="0"/>
          </a:p>
          <a:p>
            <a:r>
              <a:rPr lang="en-US" sz="1100" dirty="0" smtClean="0">
                <a:hlinkClick r:id="rId6"/>
              </a:rPr>
              <a:t>http://www.macval.fr/francais/expositions-temporaires/expositions-passees/emporte-moi/article/les-artistes</a:t>
            </a:r>
            <a:endParaRPr lang="en-US" sz="1100" dirty="0" smtClean="0"/>
          </a:p>
          <a:p>
            <a:endParaRPr lang="en-US" sz="1100" b="1" i="1" u="sng" dirty="0" smtClean="0">
              <a:cs typeface="Adobe Caslon Pro"/>
            </a:endParaRPr>
          </a:p>
          <a:p>
            <a:endParaRPr lang="en-US" sz="1100" b="1" i="1" u="sng" dirty="0" smtClean="0">
              <a:cs typeface="Adobe Caslon Pro"/>
            </a:endParaRPr>
          </a:p>
          <a:p>
            <a:endParaRPr lang="en-US" sz="1100" dirty="0" smtClean="0"/>
          </a:p>
          <a:p>
            <a:endParaRPr lang="en-US" sz="1100" b="1" i="1" u="sng"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6186311"/>
          </a:xfrm>
          <a:prstGeom prst="rect">
            <a:avLst/>
          </a:prstGeom>
        </p:spPr>
        <p:txBody>
          <a:bodyPr wrap="square">
            <a:spAutoFit/>
          </a:bodyPr>
          <a:lstStyle/>
          <a:p>
            <a:r>
              <a:rPr lang="en-US" sz="1100" b="1" i="1" u="sng" dirty="0" err="1" smtClean="0">
                <a:cs typeface="Adobe Caslon Pro"/>
              </a:rPr>
              <a:t>Emporte</a:t>
            </a:r>
            <a:r>
              <a:rPr lang="en-US" sz="1100" b="1" i="1" u="sng" dirty="0" smtClean="0">
                <a:cs typeface="Adobe Caslon Pro"/>
              </a:rPr>
              <a:t> </a:t>
            </a:r>
            <a:r>
              <a:rPr lang="en-US" sz="1100" b="1" i="1" u="sng" dirty="0" err="1" smtClean="0">
                <a:cs typeface="Adobe Caslon Pro"/>
              </a:rPr>
              <a:t>Moi</a:t>
            </a:r>
            <a:r>
              <a:rPr lang="en-US" sz="1100" b="1" i="1" u="sng" dirty="0" smtClean="0">
                <a:cs typeface="Adobe Caslon Pro"/>
              </a:rPr>
              <a:t> (Mouth to Mouth) contd.:</a:t>
            </a:r>
          </a:p>
          <a:p>
            <a:endParaRPr lang="en-US" sz="1100" b="1" u="sng" dirty="0" smtClean="0">
              <a:cs typeface="Adobe Caslon Pro"/>
            </a:endParaRPr>
          </a:p>
          <a:p>
            <a:r>
              <a:rPr lang="en-US" sz="1100" i="1" dirty="0" smtClean="0">
                <a:latin typeface="Adobe Caslon Pro"/>
                <a:cs typeface="Adobe Caslon Pro"/>
              </a:rPr>
              <a:t>Mouth to Mouth </a:t>
            </a:r>
            <a:r>
              <a:rPr lang="en-US" sz="1100" dirty="0" smtClean="0">
                <a:latin typeface="Adobe Caslon Pro"/>
                <a:cs typeface="Adobe Caslon Pro"/>
              </a:rPr>
              <a:t>is in the Tate Collection</a:t>
            </a:r>
          </a:p>
          <a:p>
            <a:r>
              <a:rPr lang="en-US" sz="1100" dirty="0" smtClean="0">
                <a:latin typeface="Adobe Caslon Pro"/>
                <a:cs typeface="Adobe Caslon Pro"/>
                <a:hlinkClick r:id="rId3"/>
              </a:rPr>
              <a:t>http://www.tate.org.uk/art/artworks/smith-mouth-to-mouth-t07581</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&amp; The Arts Council Collection, London.</a:t>
            </a:r>
          </a:p>
          <a:p>
            <a:endParaRPr lang="en-US" sz="1100" dirty="0" smtClean="0">
              <a:latin typeface="Adobe Caslon Pro"/>
              <a:cs typeface="Adobe Caslon Pro"/>
            </a:endParaRPr>
          </a:p>
          <a:p>
            <a:r>
              <a:rPr lang="en-US" sz="1100" dirty="0" smtClean="0">
                <a:latin typeface="Adobe Caslon Pro"/>
                <a:cs typeface="Adobe Caslon Pro"/>
              </a:rPr>
              <a:t>It has also been shown in numerous international group exhibitions and is cited in key texts on video art, </a:t>
            </a:r>
            <a:r>
              <a:rPr lang="en-US" sz="1100" dirty="0" err="1" smtClean="0">
                <a:latin typeface="Adobe Caslon Pro"/>
                <a:cs typeface="Adobe Caslon Pro"/>
              </a:rPr>
              <a:t>eg</a:t>
            </a:r>
            <a:r>
              <a:rPr lang="en-US" sz="1100" dirty="0" smtClean="0">
                <a:latin typeface="Adobe Caslon Pro"/>
                <a:cs typeface="Adobe Caslon Pro"/>
              </a:rPr>
              <a:t>:</a:t>
            </a:r>
          </a:p>
          <a:p>
            <a:endParaRPr lang="en-US" sz="1100" dirty="0" smtClean="0">
              <a:latin typeface="Adobe Caslon Pro"/>
              <a:cs typeface="Adobe Caslon Pro"/>
            </a:endParaRPr>
          </a:p>
          <a:p>
            <a:r>
              <a:rPr lang="en-US" sz="1100" i="1" dirty="0" smtClean="0"/>
              <a:t>Video Art</a:t>
            </a:r>
            <a:r>
              <a:rPr lang="en-US" sz="1100" dirty="0" smtClean="0"/>
              <a:t>, Michael Rush. Thames &amp; Hudson. London (ill.) ISBN 9780500284872</a:t>
            </a:r>
            <a:r>
              <a:rPr lang="en-GB" sz="1100" dirty="0" smtClean="0"/>
              <a:t> </a:t>
            </a:r>
          </a:p>
          <a:p>
            <a:r>
              <a:rPr lang="en-US" sz="1100" dirty="0" smtClean="0"/>
              <a:t>http://www.thamesandhudson.com/Video_Art/9780500284872</a:t>
            </a:r>
            <a:endParaRPr lang="en-GB" sz="1100" dirty="0" smtClean="0"/>
          </a:p>
          <a:p>
            <a:endParaRPr lang="en-GB" sz="1100" dirty="0" smtClean="0">
              <a:latin typeface="Adobe Caslon Pro"/>
              <a:cs typeface="Adobe Caslon Pro"/>
            </a:endParaRPr>
          </a:p>
          <a:p>
            <a:r>
              <a:rPr lang="en-US" sz="1100" i="1" dirty="0" smtClean="0"/>
              <a:t>Video Art, A Guided Tour</a:t>
            </a:r>
            <a:r>
              <a:rPr lang="en-US" sz="1100" dirty="0" smtClean="0"/>
              <a:t>, Catherine </a:t>
            </a:r>
            <a:r>
              <a:rPr lang="en-US" sz="1100" dirty="0" err="1" smtClean="0"/>
              <a:t>Elwes</a:t>
            </a:r>
            <a:r>
              <a:rPr lang="en-US" sz="1100" dirty="0" smtClean="0"/>
              <a:t>. I. B. </a:t>
            </a:r>
            <a:r>
              <a:rPr lang="en-US" sz="1100" dirty="0" err="1" smtClean="0"/>
              <a:t>Tauris</a:t>
            </a:r>
            <a:r>
              <a:rPr lang="en-US" sz="1100" dirty="0" smtClean="0"/>
              <a:t>, London (ill.) ISBN-10: 1850435464 / ISBN-13: 978-1850435464</a:t>
            </a:r>
          </a:p>
          <a:p>
            <a:endParaRPr lang="en-US" sz="1100" dirty="0" smtClean="0"/>
          </a:p>
          <a:p>
            <a:r>
              <a:rPr lang="en-US" sz="1100" dirty="0" smtClean="0"/>
              <a:t>A key essay outlining this &amp; other works:</a:t>
            </a:r>
          </a:p>
          <a:p>
            <a:r>
              <a:rPr lang="en-US" sz="1100" dirty="0" smtClean="0"/>
              <a:t>‘The Medium as Metaphor’ by Ulrich </a:t>
            </a:r>
            <a:r>
              <a:rPr lang="en-US" sz="1100" dirty="0" err="1" smtClean="0"/>
              <a:t>Loock</a:t>
            </a:r>
            <a:r>
              <a:rPr lang="en-US" sz="1100" dirty="0" smtClean="0"/>
              <a:t>,</a:t>
            </a:r>
          </a:p>
          <a:p>
            <a:r>
              <a:rPr lang="en-US" sz="1100" dirty="0" smtClean="0"/>
              <a:t>in’ Smith/Stewart </a:t>
            </a:r>
            <a:r>
              <a:rPr lang="en-US" sz="1100" dirty="0" err="1" smtClean="0"/>
              <a:t>Videoarbeiten</a:t>
            </a:r>
            <a:r>
              <a:rPr lang="en-US" sz="1100" dirty="0" smtClean="0"/>
              <a:t>’, ISBN:</a:t>
            </a:r>
          </a:p>
          <a:p>
            <a:r>
              <a:rPr lang="en-US" sz="1100" dirty="0" smtClean="0"/>
              <a:t>3-267-00128-5</a:t>
            </a:r>
            <a:endParaRPr lang="en-GB" sz="1100" dirty="0" smtClean="0"/>
          </a:p>
          <a:p>
            <a:endParaRPr lang="en-US" sz="1100" b="1" i="1" u="sng" dirty="0" smtClean="0">
              <a:cs typeface="Adobe Caslon Pro"/>
            </a:endParaRPr>
          </a:p>
          <a:p>
            <a:endParaRPr lang="en-US" sz="1100" b="1" i="1" u="sng" dirty="0" smtClean="0">
              <a:cs typeface="Adobe Caslon Pro"/>
            </a:endParaRPr>
          </a:p>
          <a:p>
            <a:endParaRPr lang="en-US" sz="1100" dirty="0" smtClean="0"/>
          </a:p>
          <a:p>
            <a:endParaRPr lang="en-US" sz="1100" b="1" i="1" u="sng"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374</TotalTime>
  <Words>2794</Words>
  <Application>Microsoft Macintosh PowerPoint</Application>
  <PresentationFormat>On-screen Show (4:3)</PresentationFormat>
  <Paragraphs>215</Paragraphs>
  <Slides>32</Slides>
  <Notes>0</Notes>
  <HiddenSlides>0</HiddenSlides>
  <MMClips>0</MMClips>
  <ScaleCrop>false</ScaleCrop>
  <HeadingPairs>
    <vt:vector size="4" baseType="variant">
      <vt:variant>
        <vt:lpstr>Design Template</vt:lpstr>
      </vt:variant>
      <vt:variant>
        <vt:i4>1</vt:i4>
      </vt:variant>
      <vt:variant>
        <vt:lpstr>Slide Titles</vt:lpstr>
      </vt:variant>
      <vt:variant>
        <vt:i4>32</vt:i4>
      </vt:variant>
    </vt:vector>
  </HeadingPairs>
  <TitlesOfParts>
    <vt:vector size="3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Stephanie Smith</cp:lastModifiedBy>
  <cp:revision>65</cp:revision>
  <dcterms:created xsi:type="dcterms:W3CDTF">2013-10-22T09:04:05Z</dcterms:created>
  <dcterms:modified xsi:type="dcterms:W3CDTF">2013-10-22T09:59:02Z</dcterms:modified>
</cp:coreProperties>
</file>