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Default Extension="emf" ContentType="image/x-emf"/>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68" r:id="rId3"/>
    <p:sldId id="257" r:id="rId4"/>
    <p:sldId id="265" r:id="rId5"/>
    <p:sldId id="258" r:id="rId6"/>
    <p:sldId id="266" r:id="rId7"/>
    <p:sldId id="262" r:id="rId8"/>
    <p:sldId id="267" r:id="rId9"/>
    <p:sldId id="259" r:id="rId10"/>
    <p:sldId id="270" r:id="rId11"/>
    <p:sldId id="261" r:id="rId12"/>
    <p:sldId id="269" r:id="rId13"/>
    <p:sldId id="271"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snapVertSplitter="1">
    <p:restoredLeft sz="15620"/>
    <p:restoredTop sz="94660"/>
  </p:normalViewPr>
  <p:slideViewPr>
    <p:cSldViewPr snapToGrid="0" snapToObjects="1">
      <p:cViewPr varScale="1">
        <p:scale>
          <a:sx n="117" d="100"/>
          <a:sy n="117" d="100"/>
        </p:scale>
        <p:origin x="-64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9/11/13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9/11/13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9/11/13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9/11/13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www.rbge.org.uk/the-gardens/edinburgh/inverleith-house/archive-exhibitions/inverleith-house-archive-main-programme/2007/smith-stewart" TargetMode="External"/><Relationship Id="rId4" Type="http://schemas.openxmlformats.org/officeDocument/2006/relationships/hyperlink" Target="http://www.exacteditions.com/browse/334/351/3191/3/29/0/27/312" TargetMode="External"/><Relationship Id="rId5" Type="http://schemas.openxmlformats.org/officeDocument/2006/relationships/hyperlink" Target="http://www.rbge.org.uk/assets/files/Gardens/edinburgh/Smith_Stewart_Scotland_on_Sunday.pdf" TargetMode="External"/><Relationship Id="rId6" Type="http://schemas.openxmlformats.org/officeDocument/2006/relationships/hyperlink" Target="http://www.theskinny.co.uk/art/features/41390-smithstewart_enter_love_enter_death" TargetMode="External"/><Relationship Id="rId1" Type="http://schemas.openxmlformats.org/officeDocument/2006/relationships/slideLayout" Target="../slideLayouts/slideLayout7.xml"/><Relationship Id="rId2"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1077218"/>
          </a:xfrm>
          <a:prstGeom prst="rect">
            <a:avLst/>
          </a:prstGeom>
        </p:spPr>
        <p:txBody>
          <a:bodyPr wrap="square">
            <a:spAutoFit/>
          </a:bodyPr>
          <a:lstStyle/>
          <a:p>
            <a:r>
              <a:rPr lang="en-US" sz="3200" i="1" dirty="0" smtClean="0"/>
              <a:t>Enter Love and Enter Death</a:t>
            </a:r>
            <a:r>
              <a:rPr lang="en-GB" sz="3200" dirty="0" smtClean="0"/>
              <a:t> </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1015663"/>
          </a:xfrm>
          <a:prstGeom prst="rect">
            <a:avLst/>
          </a:prstGeom>
        </p:spPr>
        <p:txBody>
          <a:bodyPr wrap="square">
            <a:spAutoFit/>
          </a:bodyPr>
          <a:lstStyle/>
          <a:p>
            <a:r>
              <a:rPr lang="en-US" sz="1200" b="1" dirty="0" smtClean="0"/>
              <a:t>Solo SMITH/STEWART Exhibition Publication,</a:t>
            </a:r>
          </a:p>
          <a:p>
            <a:r>
              <a:rPr lang="en-US" sz="1200" b="1" dirty="0" smtClean="0"/>
              <a:t>2009</a:t>
            </a:r>
            <a:endParaRPr lang="en-GB" sz="1200" dirty="0" smtClean="0"/>
          </a:p>
          <a:p>
            <a:r>
              <a:rPr lang="en-US" sz="1200" i="1" dirty="0" smtClean="0"/>
              <a:t>Enter Love and Enter Death</a:t>
            </a:r>
            <a:r>
              <a:rPr lang="en-US" sz="1200" dirty="0" smtClean="0"/>
              <a:t>, </a:t>
            </a:r>
            <a:r>
              <a:rPr lang="en-US" sz="1200" dirty="0" err="1" smtClean="0"/>
              <a:t>Inverleith</a:t>
            </a:r>
            <a:r>
              <a:rPr lang="en-US" sz="1200" dirty="0" smtClean="0"/>
              <a:t> House, Royal Botanic Garden, Edinburgh (ill.)</a:t>
            </a:r>
            <a:endParaRPr lang="en-GB" sz="1200" dirty="0" smtClean="0"/>
          </a:p>
          <a:p>
            <a:r>
              <a:rPr lang="en-US" sz="1200" dirty="0" smtClean="0"/>
              <a:t>ISBN:	978-1-906129-24-8</a:t>
            </a:r>
            <a:endParaRPr lang="en-GB" sz="1200" dirty="0"/>
          </a:p>
        </p:txBody>
      </p:sp>
      <p:sp>
        <p:nvSpPr>
          <p:cNvPr id="7" name="Rectangle 6"/>
          <p:cNvSpPr/>
          <p:nvPr/>
        </p:nvSpPr>
        <p:spPr>
          <a:xfrm>
            <a:off x="715628" y="6076277"/>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Stephanie Smith SMITH/STEWART</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0.59.01.jpg"/>
          <p:cNvPicPr>
            <a:picLocks noChangeAspect="1"/>
          </p:cNvPicPr>
          <p:nvPr/>
        </p:nvPicPr>
        <p:blipFill>
          <a:blip r:embed="rId2"/>
          <a:stretch>
            <a:fillRect/>
          </a:stretch>
        </p:blipFill>
        <p:spPr>
          <a:xfrm>
            <a:off x="63154" y="1347375"/>
            <a:ext cx="9004861" cy="31048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785104"/>
          </a:xfrm>
          <a:prstGeom prst="rect">
            <a:avLst/>
          </a:prstGeom>
        </p:spPr>
        <p:txBody>
          <a:bodyPr wrap="square">
            <a:spAutoFit/>
          </a:bodyPr>
          <a:lstStyle/>
          <a:p>
            <a:r>
              <a:rPr lang="en-US" sz="1100" b="1" dirty="0" smtClean="0"/>
              <a:t>Output 1. </a:t>
            </a:r>
          </a:p>
          <a:p>
            <a:endParaRPr lang="en-US" sz="1100" b="1" dirty="0" smtClean="0"/>
          </a:p>
          <a:p>
            <a:r>
              <a:rPr lang="en-US" sz="1100" b="1" dirty="0" smtClean="0"/>
              <a:t>Solo SMITH/STEWART Exhibition Publication:</a:t>
            </a:r>
          </a:p>
          <a:p>
            <a:endParaRPr lang="en-GB" sz="1100" dirty="0" smtClean="0"/>
          </a:p>
          <a:p>
            <a:r>
              <a:rPr lang="en-US" sz="1100" dirty="0" smtClean="0"/>
              <a:t>2009	</a:t>
            </a:r>
            <a:r>
              <a:rPr lang="en-US" sz="1100" i="1" dirty="0" smtClean="0"/>
              <a:t>Enter Love and Enter Death</a:t>
            </a:r>
            <a:r>
              <a:rPr lang="en-US" sz="1100" dirty="0" smtClean="0"/>
              <a:t>, </a:t>
            </a:r>
          </a:p>
          <a:p>
            <a:r>
              <a:rPr lang="en-US" sz="1100" dirty="0" err="1" smtClean="0"/>
              <a:t>Inverleith</a:t>
            </a:r>
            <a:r>
              <a:rPr lang="en-US" sz="1100" dirty="0" smtClean="0"/>
              <a:t> House, Royal Botanic Garden, Edinburgh (ill.) </a:t>
            </a:r>
          </a:p>
          <a:p>
            <a:endParaRPr lang="en-GB" sz="1100" dirty="0" smtClean="0"/>
          </a:p>
          <a:p>
            <a:r>
              <a:rPr lang="en-US" sz="1100" dirty="0" smtClean="0"/>
              <a:t>ISBN:	978-1-906129-24-8</a:t>
            </a:r>
            <a:endParaRPr lang="en-GB" sz="1100" dirty="0" smtClean="0"/>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latin typeface="Adobe Caslon Pro Bold Italic"/>
                <a:cs typeface="Adobe Caslon Pro Bold Italic"/>
              </a:rPr>
              <a:t>Enter Love and Enter Death</a:t>
            </a:r>
            <a:endParaRPr lang="en-US" sz="1000" i="1"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endParaRPr lang="en-US" sz="1000" dirty="0">
              <a:latin typeface="Adobe Caslon Pro Bold Italic"/>
              <a:cs typeface="Adobe Caslon Pro Bold Ital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0.59.47.jpg"/>
          <p:cNvPicPr>
            <a:picLocks noChangeAspect="1"/>
          </p:cNvPicPr>
          <p:nvPr/>
        </p:nvPicPr>
        <p:blipFill>
          <a:blip r:embed="rId2"/>
          <a:stretch>
            <a:fillRect/>
          </a:stretch>
        </p:blipFill>
        <p:spPr>
          <a:xfrm>
            <a:off x="43420" y="1348509"/>
            <a:ext cx="9068015" cy="31265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0856"/>
            <a:ext cx="9144000" cy="6477000"/>
          </a:xfrm>
          <a:prstGeom prst="rect">
            <a:avLst/>
          </a:prstGeom>
        </p:spPr>
      </p:pic>
      <p:sp>
        <p:nvSpPr>
          <p:cNvPr id="5" name="Rectangle 4"/>
          <p:cNvSpPr/>
          <p:nvPr/>
        </p:nvSpPr>
        <p:spPr>
          <a:xfrm>
            <a:off x="439533" y="1874732"/>
            <a:ext cx="2892386" cy="4832093"/>
          </a:xfrm>
          <a:prstGeom prst="rect">
            <a:avLst/>
          </a:prstGeom>
        </p:spPr>
        <p:txBody>
          <a:bodyPr wrap="square">
            <a:spAutoFit/>
          </a:bodyPr>
          <a:lstStyle/>
          <a:p>
            <a:pPr>
              <a:buFontTx/>
              <a:buChar char="-"/>
            </a:pPr>
            <a:r>
              <a:rPr lang="en-US" sz="1100" dirty="0" smtClean="0"/>
              <a:t>Question:</a:t>
            </a:r>
          </a:p>
          <a:p>
            <a:pPr>
              <a:buFontTx/>
              <a:buChar char="-"/>
            </a:pPr>
            <a:endParaRPr lang="en-GB" sz="1100" dirty="0" smtClean="0"/>
          </a:p>
          <a:p>
            <a:r>
              <a:rPr lang="en-US" sz="1100" dirty="0" smtClean="0"/>
              <a:t> Can a publication - through specifically treated documentation and a deliberately unconventional layout structure - in any way 'replicate' the</a:t>
            </a:r>
            <a:r>
              <a:rPr lang="en-GB" sz="1100" dirty="0" smtClean="0"/>
              <a:t> </a:t>
            </a:r>
            <a:r>
              <a:rPr lang="en-US" sz="1100" dirty="0" smtClean="0"/>
              <a:t>viewer's real experience of sculptural work in the installation space? </a:t>
            </a:r>
            <a:endParaRPr lang="en-GB" sz="1100" dirty="0" smtClean="0"/>
          </a:p>
          <a:p>
            <a:r>
              <a:rPr lang="en-US" sz="1100" dirty="0" smtClean="0"/>
              <a:t>Can the publication act as a work in itself?  </a:t>
            </a:r>
          </a:p>
          <a:p>
            <a:endParaRPr lang="en-US" sz="1100" dirty="0" smtClean="0"/>
          </a:p>
          <a:p>
            <a:r>
              <a:rPr lang="en-US" sz="1100" b="1" dirty="0" smtClean="0"/>
              <a:t>Collaboration</a:t>
            </a:r>
            <a:endParaRPr lang="en-US" sz="1100" b="1" dirty="0" smtClean="0"/>
          </a:p>
          <a:p>
            <a:r>
              <a:rPr lang="en-US" sz="1100" dirty="0" smtClean="0"/>
              <a:t>Our </a:t>
            </a:r>
            <a:r>
              <a:rPr lang="en-US" sz="1100" dirty="0" smtClean="0"/>
              <a:t>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endParaRPr lang="en-GB" sz="1100" dirty="0" smtClean="0"/>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0.05.jpg"/>
          <p:cNvPicPr>
            <a:picLocks noChangeAspect="1"/>
          </p:cNvPicPr>
          <p:nvPr/>
        </p:nvPicPr>
        <p:blipFill>
          <a:blip r:embed="rId2"/>
          <a:stretch>
            <a:fillRect/>
          </a:stretch>
        </p:blipFill>
        <p:spPr>
          <a:xfrm>
            <a:off x="52056" y="1346879"/>
            <a:ext cx="9069662" cy="313029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r>
              <a:rPr lang="en-US" sz="1100" dirty="0" smtClean="0"/>
              <a:t>We have always stated that we make ‘sculpture’ whilst simultaneously challenging notions of what sculptural practice involves. Early pieces - predominantly performance-to-camera video installations - involved the dual interaction of a man and woman (ourselves) often in extreme situations requiring mutual complicity and trust. Recent works have employed </a:t>
            </a:r>
            <a:r>
              <a:rPr lang="en-US" sz="1100" dirty="0" err="1" smtClean="0"/>
              <a:t>mechanised</a:t>
            </a:r>
            <a:r>
              <a:rPr lang="en-US" sz="1100" dirty="0" smtClean="0"/>
              <a:t> structures and objects; architectural interventions (as in the exhibition </a:t>
            </a:r>
            <a:r>
              <a:rPr lang="en-US" sz="1100" i="1" dirty="0" smtClean="0"/>
              <a:t>Enter Love and Enter Death)</a:t>
            </a:r>
            <a:r>
              <a:rPr lang="en-US" sz="1100" dirty="0" smtClean="0"/>
              <a:t>; and performances </a:t>
            </a:r>
            <a:r>
              <a:rPr lang="en-US" sz="1100" dirty="0" err="1" smtClean="0"/>
              <a:t>utilising</a:t>
            </a:r>
            <a:r>
              <a:rPr lang="en-US" sz="1100" dirty="0" smtClean="0"/>
              <a:t> constructed situations with specific groups of people.</a:t>
            </a:r>
            <a:r>
              <a:rPr lang="en-GB" sz="1100" dirty="0" smtClean="0"/>
              <a:t> </a:t>
            </a:r>
          </a:p>
          <a:p>
            <a:endParaRPr lang="en-GB" sz="1100" dirty="0" smtClean="0"/>
          </a:p>
          <a:p>
            <a:r>
              <a:rPr lang="en-US" sz="11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a:t>
            </a:r>
            <a:endParaRPr lang="en-GB" sz="1100" dirty="0" smtClean="0"/>
          </a:p>
          <a:p>
            <a:endParaRPr lang="en-GB" sz="1100" dirty="0" smtClean="0"/>
          </a:p>
          <a:p>
            <a:endParaRPr lang="en-GB"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413849" y="1874732"/>
            <a:ext cx="2892386" cy="4493538"/>
          </a:xfrm>
          <a:prstGeom prst="rect">
            <a:avLst/>
          </a:prstGeom>
        </p:spPr>
        <p:txBody>
          <a:bodyPr wrap="square">
            <a:spAutoFit/>
          </a:bodyPr>
          <a:lstStyle/>
          <a:p>
            <a:r>
              <a:rPr lang="en-US" sz="1100" dirty="0" smtClean="0"/>
              <a:t>Current work places the viewer in the middle of stark sculptural installations, so that their actual physical experience of the work makes it function and have meaning. </a:t>
            </a:r>
            <a:endParaRPr lang="en-GB" sz="1100" dirty="0" smtClean="0"/>
          </a:p>
          <a:p>
            <a:r>
              <a:rPr lang="en-US" sz="1100" dirty="0" smtClean="0"/>
              <a:t> </a:t>
            </a:r>
            <a:endParaRPr lang="en-GB" sz="1100" dirty="0" smtClean="0"/>
          </a:p>
          <a:p>
            <a:r>
              <a:rPr lang="en-US" sz="1100" dirty="0" smtClean="0"/>
              <a:t>Mechanics of personal inter-relations drive our work and we aim to set up space to create a </a:t>
            </a:r>
            <a:r>
              <a:rPr lang="en-US" sz="1100" dirty="0" err="1" smtClean="0"/>
              <a:t>performative</a:t>
            </a:r>
            <a:r>
              <a:rPr lang="en-US" sz="1100" dirty="0" smtClean="0"/>
              <a:t> situation which forces the viewer to make a decision - a decision which will have implications affecting their experience of the piece and the consequences of participating - or not - in what we’ve constructed.  Either way, this decision becomes the work.</a:t>
            </a:r>
          </a:p>
          <a:p>
            <a:endParaRPr lang="en-US" sz="1100" dirty="0" smtClean="0"/>
          </a:p>
          <a:p>
            <a:r>
              <a:rPr lang="en-US" sz="1100" dirty="0" smtClean="0"/>
              <a:t>NB: The publication </a:t>
            </a:r>
            <a:r>
              <a:rPr lang="en-US" sz="1100" i="1" dirty="0" smtClean="0"/>
              <a:t>Enter Love and Enter Death</a:t>
            </a:r>
            <a:r>
              <a:rPr lang="en-US" sz="1100" dirty="0" smtClean="0"/>
              <a:t> is being cited as the output but this is obviously the publication of the exhibition of the same name which took place at </a:t>
            </a:r>
            <a:r>
              <a:rPr lang="en-US" sz="1100" dirty="0" err="1" smtClean="0"/>
              <a:t>Inverleith</a:t>
            </a:r>
            <a:r>
              <a:rPr lang="en-US" sz="1100" dirty="0" smtClean="0"/>
              <a:t> House, Royal Botanic Garden, Edinburgh, Scotland late 2007/early 2008.</a:t>
            </a:r>
          </a:p>
          <a:p>
            <a:endParaRPr lang="en-GB" sz="1100" dirty="0" smtClean="0"/>
          </a:p>
          <a:p>
            <a:r>
              <a:rPr lang="en-US" sz="1100" dirty="0" smtClean="0"/>
              <a:t>For an overview of selected works from 1993 to present, visit our website &lt;</a:t>
            </a:r>
            <a:r>
              <a:rPr lang="en-US" sz="1100" dirty="0" err="1" smtClean="0"/>
              <a:t>www.smithstewart.co.uk</a:t>
            </a:r>
            <a:r>
              <a:rPr lang="en-US" sz="1100" dirty="0" smtClean="0"/>
              <a:t>&gt;</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0.43.jpg"/>
          <p:cNvPicPr>
            <a:picLocks noChangeAspect="1"/>
          </p:cNvPicPr>
          <p:nvPr/>
        </p:nvPicPr>
        <p:blipFill>
          <a:blip r:embed="rId2"/>
          <a:stretch>
            <a:fillRect/>
          </a:stretch>
        </p:blipFill>
        <p:spPr>
          <a:xfrm>
            <a:off x="44563" y="1352856"/>
            <a:ext cx="9088295" cy="313356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r>
              <a:rPr lang="en-US" sz="1100" i="1" dirty="0" smtClean="0"/>
              <a:t>Enter Love and Enter Death</a:t>
            </a:r>
            <a:r>
              <a:rPr lang="en-US" sz="1100" b="1" i="1" dirty="0" smtClean="0"/>
              <a:t> </a:t>
            </a:r>
            <a:r>
              <a:rPr lang="en-US" sz="1100" dirty="0" smtClean="0"/>
              <a:t>was our solo exhibition made for the seven rooms of </a:t>
            </a:r>
            <a:r>
              <a:rPr lang="en-US" sz="1100" dirty="0" err="1" smtClean="0"/>
              <a:t>Inverleith</a:t>
            </a:r>
            <a:r>
              <a:rPr lang="en-US" sz="1100" dirty="0" smtClean="0"/>
              <a:t> House, the Georgian mansion in Edinburgh’s Royal Botanic Garden.</a:t>
            </a:r>
          </a:p>
          <a:p>
            <a:endParaRPr lang="en-US" sz="1100" dirty="0" smtClean="0"/>
          </a:p>
          <a:p>
            <a:r>
              <a:rPr lang="en-US" sz="1100" dirty="0" smtClean="0"/>
              <a:t>In a pared-back and confrontational installation throughout the building, handmade sculptural constructions divide the space and the bodies of those populating it. The fabricated structures marked out the space (and its imagined potential functions). These divisions, determined to some extent by the fabric of the architecture, suggest feelings of somehow being </a:t>
            </a:r>
            <a:r>
              <a:rPr lang="en-US" sz="1100" dirty="0" err="1" smtClean="0"/>
              <a:t>categorised</a:t>
            </a:r>
            <a:r>
              <a:rPr lang="en-US" sz="1100" dirty="0" smtClean="0"/>
              <a:t>; split up into oppositional camps or simply surrounded.  </a:t>
            </a:r>
          </a:p>
          <a:p>
            <a:endParaRPr lang="en-US" sz="1100" dirty="0" smtClean="0"/>
          </a:p>
          <a:p>
            <a:r>
              <a:rPr lang="en-US" sz="1100" dirty="0" smtClean="0"/>
              <a:t>Through minimal means, the viewer's vision is obstructed and their movement frustrated: They are implicated within the work and forced to experience it. Once inside, the proximity and position of the framework compound the impossibility of being able to see the entire structure which is only comprehensible in the mind’s eye or imagination. </a:t>
            </a:r>
            <a:endParaRPr lang="en-GB" sz="1100" dirty="0" smtClean="0"/>
          </a:p>
          <a:p>
            <a:endParaRPr lang="en-US" sz="1100" dirty="0">
              <a:latin typeface="Adobe Caslon Pro"/>
              <a:cs typeface="Adobe Caslon Pro"/>
            </a:endParaRPr>
          </a:p>
        </p:txBody>
      </p:sp>
      <p:sp>
        <p:nvSpPr>
          <p:cNvPr id="6" name="Rectangle 5"/>
          <p:cNvSpPr/>
          <p:nvPr/>
        </p:nvSpPr>
        <p:spPr>
          <a:xfrm>
            <a:off x="3413849" y="1874732"/>
            <a:ext cx="2892386" cy="2800766"/>
          </a:xfrm>
          <a:prstGeom prst="rect">
            <a:avLst/>
          </a:prstGeom>
        </p:spPr>
        <p:txBody>
          <a:bodyPr wrap="square">
            <a:spAutoFit/>
          </a:bodyPr>
          <a:lstStyle/>
          <a:p>
            <a:r>
              <a:rPr lang="en-US" sz="1100" dirty="0" smtClean="0"/>
              <a:t>These ideas were transposed into print on paper in a large-scale publication which attempted to be an extension of the work as well as its particular document. </a:t>
            </a:r>
          </a:p>
          <a:p>
            <a:endParaRPr lang="en-US" sz="1100" dirty="0" smtClean="0"/>
          </a:p>
          <a:p>
            <a:r>
              <a:rPr lang="en-US" sz="1100" dirty="0" smtClean="0"/>
              <a:t>We used black &amp; white photocopies of our documentation to give a sense of the work's simple, direct presence and deliberately </a:t>
            </a:r>
            <a:r>
              <a:rPr lang="en-US" sz="1100" dirty="0" err="1" smtClean="0"/>
              <a:t>utilised</a:t>
            </a:r>
            <a:r>
              <a:rPr lang="en-US" sz="1100" dirty="0" smtClean="0"/>
              <a:t> white borders and breaks from this reproduction process as part of the structure of the book's layout.</a:t>
            </a:r>
          </a:p>
          <a:p>
            <a:endParaRPr lang="en-US" sz="1100" dirty="0" smtClean="0"/>
          </a:p>
          <a:p>
            <a:r>
              <a:rPr lang="en-US" sz="1100" dirty="0" smtClean="0"/>
              <a:t>This was then scanned, designed and printed in a limited edition, working with renowned book designer Robert </a:t>
            </a:r>
            <a:r>
              <a:rPr lang="en-US" sz="1100" dirty="0" err="1" smtClean="0"/>
              <a:t>Dalrymple</a:t>
            </a:r>
            <a:r>
              <a:rPr lang="en-US" sz="1100" dirty="0" smtClean="0"/>
              <a:t>, Edinburgh.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1.13.jpg"/>
          <p:cNvPicPr>
            <a:picLocks noChangeAspect="1"/>
          </p:cNvPicPr>
          <p:nvPr/>
        </p:nvPicPr>
        <p:blipFill>
          <a:blip r:embed="rId2"/>
          <a:stretch>
            <a:fillRect/>
          </a:stretch>
        </p:blipFill>
        <p:spPr>
          <a:xfrm>
            <a:off x="44563" y="1353159"/>
            <a:ext cx="9066013" cy="312273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5170647"/>
          </a:xfrm>
          <a:prstGeom prst="rect">
            <a:avLst/>
          </a:prstGeom>
        </p:spPr>
        <p:txBody>
          <a:bodyPr wrap="square">
            <a:spAutoFit/>
          </a:bodyPr>
          <a:lstStyle/>
          <a:p>
            <a:r>
              <a:rPr lang="en-US" sz="1100" dirty="0" smtClean="0"/>
              <a:t>The resulting artists' book is an invaluable vehicle for the dissemination of a new body of work in the public domain; vitally making it available, in another format, in another way, to a wider audience who may not have had a chance to see the actual exhibition. </a:t>
            </a:r>
          </a:p>
          <a:p>
            <a:endParaRPr lang="en-US" sz="1100" dirty="0" smtClean="0"/>
          </a:p>
          <a:p>
            <a:r>
              <a:rPr lang="en-US" sz="1100" dirty="0" smtClean="0"/>
              <a:t>Exhibition links:</a:t>
            </a:r>
          </a:p>
          <a:p>
            <a:r>
              <a:rPr lang="en-US" sz="1100" dirty="0" smtClean="0">
                <a:hlinkClick r:id="rId3"/>
              </a:rPr>
              <a:t>http://www.rbge.org.uk/the-gardens/edinburgh/inverleith-house/archive-exhibitions/inverleith-house-archive-main-programme/2007/smith-stewart</a:t>
            </a:r>
            <a:endParaRPr lang="en-US" sz="1100" dirty="0" smtClean="0"/>
          </a:p>
          <a:p>
            <a:endParaRPr lang="en-US" sz="1100" dirty="0" smtClean="0"/>
          </a:p>
          <a:p>
            <a:r>
              <a:rPr lang="en-US" sz="1100" dirty="0" smtClean="0"/>
              <a:t>Exhibition Reviews:</a:t>
            </a:r>
          </a:p>
          <a:p>
            <a:r>
              <a:rPr lang="en-US" sz="1100" dirty="0" smtClean="0"/>
              <a:t>Art Monthly, Dec-Jan 07-08, No. 312</a:t>
            </a:r>
          </a:p>
          <a:p>
            <a:r>
              <a:rPr lang="en-US" sz="1100" dirty="0" smtClean="0">
                <a:hlinkClick r:id="rId4"/>
              </a:rPr>
              <a:t>http://www.exacteditions.com/browse/334/351/3191/3/29/0/27/312</a:t>
            </a:r>
            <a:endParaRPr lang="en-US" sz="1100" dirty="0" smtClean="0"/>
          </a:p>
          <a:p>
            <a:endParaRPr lang="en-US" sz="1100" dirty="0" smtClean="0"/>
          </a:p>
          <a:p>
            <a:r>
              <a:rPr lang="en-US" sz="1100" dirty="0" smtClean="0"/>
              <a:t>Scotland on Sunday, January 13 2008</a:t>
            </a:r>
          </a:p>
          <a:p>
            <a:r>
              <a:rPr lang="en-US" sz="1100" dirty="0" smtClean="0">
                <a:hlinkClick r:id="rId5"/>
              </a:rPr>
              <a:t>http://www.rbge.org.uk/assets/files/Gardens/edinburgh/Smith_Stewart_Scotland_on_Sunday.pdf</a:t>
            </a:r>
            <a:endParaRPr lang="en-US" sz="1100" dirty="0" smtClean="0"/>
          </a:p>
          <a:p>
            <a:endParaRPr lang="en-US" sz="1100" dirty="0" smtClean="0"/>
          </a:p>
          <a:p>
            <a:r>
              <a:rPr lang="en-US" sz="1100" dirty="0" smtClean="0"/>
              <a:t>The Skinny, January 08</a:t>
            </a:r>
          </a:p>
          <a:p>
            <a:r>
              <a:rPr lang="en-US" sz="1100" dirty="0" smtClean="0">
                <a:hlinkClick r:id="rId6"/>
              </a:rPr>
              <a:t>http://www.theskinny.co.uk/art/features/41390-smithstewart_enter_love_enter_death</a:t>
            </a:r>
            <a:endParaRPr lang="en-US" sz="1100" dirty="0" smtClean="0"/>
          </a:p>
          <a:p>
            <a:endParaRPr lang="en-US" sz="1100" dirty="0" smtClean="0"/>
          </a:p>
          <a:p>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1.43.jpg"/>
          <p:cNvPicPr>
            <a:picLocks noChangeAspect="1"/>
          </p:cNvPicPr>
          <p:nvPr/>
        </p:nvPicPr>
        <p:blipFill>
          <a:blip r:embed="rId2"/>
          <a:stretch>
            <a:fillRect/>
          </a:stretch>
        </p:blipFill>
        <p:spPr>
          <a:xfrm>
            <a:off x="44564" y="1355391"/>
            <a:ext cx="9077154" cy="312972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1.52.jpg"/>
          <p:cNvPicPr>
            <a:picLocks noChangeAspect="1"/>
          </p:cNvPicPr>
          <p:nvPr/>
        </p:nvPicPr>
        <p:blipFill>
          <a:blip r:embed="rId2"/>
          <a:stretch>
            <a:fillRect/>
          </a:stretch>
        </p:blipFill>
        <p:spPr>
          <a:xfrm>
            <a:off x="22281" y="1355941"/>
            <a:ext cx="9099437" cy="319428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2.04.jpg"/>
          <p:cNvPicPr>
            <a:picLocks noChangeAspect="1"/>
          </p:cNvPicPr>
          <p:nvPr/>
        </p:nvPicPr>
        <p:blipFill>
          <a:blip r:embed="rId2"/>
          <a:stretch>
            <a:fillRect/>
          </a:stretch>
        </p:blipFill>
        <p:spPr>
          <a:xfrm>
            <a:off x="77988" y="1351198"/>
            <a:ext cx="9001951" cy="319131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TotalTime>
  <Words>1125</Words>
  <Application>Microsoft Macintosh PowerPoint</Application>
  <PresentationFormat>On-screen Show (4:3)</PresentationFormat>
  <Paragraphs>67</Paragraphs>
  <Slides>14</Slides>
  <Notes>0</Notes>
  <HiddenSlides>0</HiddenSlides>
  <MMClips>0</MMClips>
  <ScaleCrop>false</ScaleCrop>
  <HeadingPairs>
    <vt:vector size="4" baseType="variant">
      <vt:variant>
        <vt:lpstr>Design Template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Stephanie Smith</cp:lastModifiedBy>
  <cp:revision>16</cp:revision>
  <dcterms:created xsi:type="dcterms:W3CDTF">2013-09-11T21:33:00Z</dcterms:created>
  <dcterms:modified xsi:type="dcterms:W3CDTF">2013-09-11T21:35:25Z</dcterms:modified>
</cp:coreProperties>
</file>