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Override PartName="/ppt/slides/slide11.xml" ContentType="application/vnd.openxmlformats-officedocument.presentationml.slide+xml"/>
  <Default Extension="xml" ContentType="application/xml"/>
  <Override PartName="/ppt/slides/slide9.xml" ContentType="application/vnd.openxmlformats-officedocument.presentationml.slide+xml"/>
  <Default Extension="jpeg" ContentType="image/jpeg"/>
  <Override PartName="/ppt/tableStyles.xml" ContentType="application/vnd.openxmlformats-officedocument.presentationml.tableStyles+xml"/>
  <Default Extension="emf" ContentType="image/x-emf"/>
  <Override PartName="/ppt/slideLayouts/slideLayout8.xml" ContentType="application/vnd.openxmlformats-officedocument.presentationml.slideLayout+xml"/>
  <Override PartName="/ppt/slides/slide7.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ppt/slides/slide16.xml" ContentType="application/vnd.openxmlformats-officedocument.presentationml.slid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ppt/slides/slide14.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slides/slide10.xml" ContentType="application/vnd.openxmlformats-officedocument.presentationml.slide+xml"/>
  <Override PartName="/ppt/viewProps.xml" ContentType="application/vnd.openxmlformats-officedocument.presentationml.viewProps+xml"/>
  <Override PartName="/ppt/slides/slide8.xml" ContentType="application/vnd.openxmlformats-officedocument.presentationml.slide+xml"/>
  <Override PartName="/ppt/presentation.xml" ContentType="application/vnd.openxmlformats-officedocument.presentationml.presentation.main+xml"/>
  <Override PartName="/ppt/slides/slide19.xml" ContentType="application/vnd.openxmlformats-officedocument.presentationml.slide+xml"/>
  <Override PartName="/ppt/slideLayouts/slideLayout9.xml" ContentType="application/vnd.openxmlformats-officedocument.presentationml.slideLayout+xml"/>
  <Override PartName="/ppt/slideLayouts/slideLayout7.xml" ContentType="application/vnd.openxmlformats-officedocument.presentationml.slideLayout+xml"/>
  <Override PartName="/ppt/slides/slide6.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slides/slide15.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theme/theme1.xml" ContentType="application/vnd.openxmlformats-officedocument.theme+xml"/>
  <Override PartName="/ppt/slideLayouts/slideLayout3.xml" ContentType="application/vnd.openxmlformats-officedocument.presentationml.slideLayout+xml"/>
  <Override PartName="/ppt/slides/slide2.xml" ContentType="application/vnd.openxmlformats-officedocument.presentationml.slide+xml"/>
  <Override PartName="/ppt/slides/slide13.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sldIdLst>
    <p:sldId id="256" r:id="rId2"/>
    <p:sldId id="257" r:id="rId3"/>
    <p:sldId id="258" r:id="rId4"/>
    <p:sldId id="262" r:id="rId5"/>
    <p:sldId id="259" r:id="rId6"/>
    <p:sldId id="268" r:id="rId7"/>
    <p:sldId id="265" r:id="rId8"/>
    <p:sldId id="266" r:id="rId9"/>
    <p:sldId id="267" r:id="rId10"/>
    <p:sldId id="270" r:id="rId11"/>
    <p:sldId id="269" r:id="rId12"/>
    <p:sldId id="271" r:id="rId13"/>
    <p:sldId id="272" r:id="rId14"/>
    <p:sldId id="273" r:id="rId15"/>
    <p:sldId id="277" r:id="rId16"/>
    <p:sldId id="278" r:id="rId17"/>
    <p:sldId id="279" r:id="rId18"/>
    <p:sldId id="261" r:id="rId19"/>
    <p:sldId id="275" r:id="rId20"/>
    <p:sldId id="276"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C40812"/>
    <a:srgbClr val="12E824"/>
    <a:srgbClr val="858D04"/>
  </p:clrMru>
  <p:extLst>
    <p:ext uri="{E76CE94A-603C-4142-B9EB-6D1370010A27}">
      <p14:discardImageEditData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0"/>
    </p:ext>
    <p:ext uri="{D31A062A-798A-4329-ABDD-BBA856620510}">
      <p14:defaultImageDpi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showOutlineIcons="0" snapVertSplitter="1">
    <p:restoredLeft sz="15620"/>
    <p:restoredTop sz="94660"/>
  </p:normalViewPr>
  <p:slideViewPr>
    <p:cSldViewPr snapToGrid="0" snapToObjects="1">
      <p:cViewPr varScale="1">
        <p:scale>
          <a:sx n="117" d="100"/>
          <a:sy n="117" d="100"/>
        </p:scale>
        <p:origin x="-472"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printerSettings" Target="printerSettings/printerSettings1.bin"/><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10/22/13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10/22/13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E02E87FB-9CE0-D34A-A5C9-56EEC1E47E14}" type="datetimeFigureOut">
              <a:rPr lang="en-US" smtClean="0"/>
              <a:pPr/>
              <a:t>10/22/13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E02E87FB-9CE0-D34A-A5C9-56EEC1E47E14}" type="datetimeFigureOut">
              <a:rPr lang="en-US" smtClean="0"/>
              <a:pPr/>
              <a:t>10/22/13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E02E87FB-9CE0-D34A-A5C9-56EEC1E47E14}" type="datetimeFigureOut">
              <a:rPr lang="en-US" smtClean="0"/>
              <a:pPr/>
              <a:t>10/22/13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E02E87FB-9CE0-D34A-A5C9-56EEC1E47E14}" type="datetimeFigureOut">
              <a:rPr lang="en-US" smtClean="0"/>
              <a:pPr/>
              <a:t>10/22/13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2E87FB-9CE0-D34A-A5C9-56EEC1E47E14}" type="datetimeFigureOut">
              <a:rPr lang="en-US" smtClean="0"/>
              <a:pPr/>
              <a:t>10/22/13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02E87FB-9CE0-D34A-A5C9-56EEC1E47E14}" type="datetimeFigureOut">
              <a:rPr lang="en-US" smtClean="0"/>
              <a:pPr/>
              <a:t>10/22/13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02E87FB-9CE0-D34A-A5C9-56EEC1E47E14}" type="datetimeFigureOut">
              <a:rPr lang="en-US" smtClean="0"/>
              <a:pPr/>
              <a:t>10/22/13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10/22/13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10/22/13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2E87FB-9CE0-D34A-A5C9-56EEC1E47E14}" type="datetimeFigureOut">
              <a:rPr lang="en-US" smtClean="0"/>
              <a:pPr/>
              <a:t>10/22/13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542F13-227B-6745-9733-B18C60D6160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e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eg"/></Relationships>
</file>

<file path=ppt/slides/_rels/slide18.xml.rels><?xml version="1.0" encoding="UTF-8" standalone="yes"?>
<Relationships xmlns="http://schemas.openxmlformats.org/package/2006/relationships"><Relationship Id="rId3" Type="http://schemas.openxmlformats.org/officeDocument/2006/relationships/hyperlink" Target="http://www.rbge.org.uk/the-gardens/edinburgh/inverleith-house/archive-exhibitions/inverleith-house-archive-main-programme/2007/smith-stewart" TargetMode="External"/><Relationship Id="rId4" Type="http://schemas.openxmlformats.org/officeDocument/2006/relationships/hyperlink" Target="http://www.exacteditions.com/browse/334/351/3191/3/29/0/27/312" TargetMode="External"/><Relationship Id="rId5" Type="http://schemas.openxmlformats.org/officeDocument/2006/relationships/hyperlink" Target="http://www.rbge.org.uk/assets/files/Gardens/edinburgh/Smith_Stewart_Scotland_on_Sunday.pdf" TargetMode="External"/><Relationship Id="rId6" Type="http://schemas.openxmlformats.org/officeDocument/2006/relationships/hyperlink" Target="http://www.theskinny.co.uk/art/features/41390-smithstewart_enter_love_enter_death" TargetMode="External"/><Relationship Id="rId1" Type="http://schemas.openxmlformats.org/officeDocument/2006/relationships/slideLayout" Target="../slideLayouts/slideLayout7.xml"/><Relationship Id="rId2" Type="http://schemas.openxmlformats.org/officeDocument/2006/relationships/image" Target="../media/image16.emf"/></Relationships>
</file>

<file path=ppt/slides/_rels/slide19.xml.rels><?xml version="1.0" encoding="UTF-8" standalone="yes"?>
<Relationships xmlns="http://schemas.openxmlformats.org/package/2006/relationships"><Relationship Id="rId3" Type="http://schemas.openxmlformats.org/officeDocument/2006/relationships/hyperlink" Target="http://www.wkv-stuttgart.de/en/program/2012/exhibitions/acts-of-voicing/introduction/" TargetMode="External"/><Relationship Id="rId4" Type="http://schemas.openxmlformats.org/officeDocument/2006/relationships/hyperlink" Target="http://www.wkv-stuttgart.de/en/program/2012/exhibitions/acts-of-voicing/works/" TargetMode="External"/><Relationship Id="rId1" Type="http://schemas.openxmlformats.org/officeDocument/2006/relationships/slideLayout" Target="../slideLayouts/slideLayout7.xml"/><Relationship Id="rId2" Type="http://schemas.openxmlformats.org/officeDocument/2006/relationships/image" Target="../media/image16.e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emf"/><Relationship Id="rId3" Type="http://schemas.openxmlformats.org/officeDocument/2006/relationships/hyperlink" Target="http://punctumbooks.com/titles/staying-alive/"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1.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858000"/>
          </a:xfrm>
          <a:prstGeom prst="rect">
            <a:avLst/>
          </a:prstGeom>
        </p:spPr>
      </p:pic>
      <p:sp>
        <p:nvSpPr>
          <p:cNvPr id="5" name="Rectangle 4"/>
          <p:cNvSpPr/>
          <p:nvPr/>
        </p:nvSpPr>
        <p:spPr>
          <a:xfrm>
            <a:off x="715628" y="2228671"/>
            <a:ext cx="3176162" cy="2062103"/>
          </a:xfrm>
          <a:prstGeom prst="rect">
            <a:avLst/>
          </a:prstGeom>
        </p:spPr>
        <p:txBody>
          <a:bodyPr wrap="square">
            <a:spAutoFit/>
          </a:bodyPr>
          <a:lstStyle/>
          <a:p>
            <a:r>
              <a:rPr lang="en-US" sz="3200" i="1" dirty="0" smtClean="0"/>
              <a:t>‘Enter Love and Enter Death’</a:t>
            </a:r>
          </a:p>
          <a:p>
            <a:r>
              <a:rPr lang="en-GB" sz="3200" dirty="0" smtClean="0"/>
              <a:t>+</a:t>
            </a:r>
          </a:p>
          <a:p>
            <a:r>
              <a:rPr lang="en-GB" sz="3200" dirty="0" smtClean="0"/>
              <a:t>‘</a:t>
            </a:r>
            <a:r>
              <a:rPr lang="en-GB" sz="3200" i="1" dirty="0" smtClean="0"/>
              <a:t>Inside Out’</a:t>
            </a:r>
            <a:endParaRPr lang="en-GB" sz="3200" dirty="0" smtClean="0"/>
          </a:p>
        </p:txBody>
      </p:sp>
      <p:sp>
        <p:nvSpPr>
          <p:cNvPr id="6" name="Rectangle 5"/>
          <p:cNvSpPr/>
          <p:nvPr/>
        </p:nvSpPr>
        <p:spPr>
          <a:xfrm>
            <a:off x="715628" y="4642547"/>
            <a:ext cx="3176162" cy="2123658"/>
          </a:xfrm>
          <a:prstGeom prst="rect">
            <a:avLst/>
          </a:prstGeom>
        </p:spPr>
        <p:txBody>
          <a:bodyPr wrap="square">
            <a:spAutoFit/>
          </a:bodyPr>
          <a:lstStyle/>
          <a:p>
            <a:r>
              <a:rPr lang="en-US" sz="1200" b="1" dirty="0" smtClean="0"/>
              <a:t>- Solo SMITH/STEWART Exhibition Publication,</a:t>
            </a:r>
          </a:p>
          <a:p>
            <a:r>
              <a:rPr lang="en-US" sz="1200" b="1" dirty="0" smtClean="0"/>
              <a:t>2009</a:t>
            </a:r>
            <a:r>
              <a:rPr lang="en-GB" sz="1200" dirty="0" smtClean="0"/>
              <a:t> </a:t>
            </a:r>
            <a:r>
              <a:rPr lang="en-US" sz="1200" i="1" dirty="0" smtClean="0"/>
              <a:t>Enter Love and Enter Death</a:t>
            </a:r>
            <a:r>
              <a:rPr lang="en-US" sz="1200" dirty="0" smtClean="0"/>
              <a:t>, </a:t>
            </a:r>
            <a:r>
              <a:rPr lang="en-US" sz="1200" dirty="0" err="1" smtClean="0"/>
              <a:t>Inverleith</a:t>
            </a:r>
            <a:r>
              <a:rPr lang="en-US" sz="1200" dirty="0" smtClean="0"/>
              <a:t> House, Royal Botanic Garden, Edinburgh (ill.) developed from exhibition of the same name.</a:t>
            </a:r>
          </a:p>
          <a:p>
            <a:r>
              <a:rPr lang="en-US" sz="1200" dirty="0" smtClean="0"/>
              <a:t>- </a:t>
            </a:r>
            <a:r>
              <a:rPr lang="en-US" sz="1200" i="1" dirty="0" smtClean="0"/>
              <a:t>Inside Out</a:t>
            </a:r>
            <a:r>
              <a:rPr lang="en-US" sz="1200" dirty="0" smtClean="0"/>
              <a:t> presented in international group exhibition/</a:t>
            </a:r>
            <a:r>
              <a:rPr lang="en-US" sz="1200" dirty="0" err="1" smtClean="0"/>
              <a:t>s</a:t>
            </a:r>
            <a:r>
              <a:rPr lang="en-US" sz="1200" dirty="0" smtClean="0"/>
              <a:t>, ‘Acts of Voicing: On the Poetics and Politics of the Voice’ – each exploring </a:t>
            </a:r>
            <a:r>
              <a:rPr lang="en-US" sz="1200" b="1" dirty="0" smtClean="0"/>
              <a:t>ways of physically implicating the viewer.</a:t>
            </a:r>
            <a:endParaRPr lang="en-US" sz="1200" b="1" i="1" dirty="0" smtClean="0"/>
          </a:p>
          <a:p>
            <a:endParaRPr lang="en-US" sz="1200" dirty="0" smtClean="0"/>
          </a:p>
          <a:p>
            <a:endParaRPr lang="en-US" sz="1200" dirty="0" smtClean="0"/>
          </a:p>
          <a:p>
            <a:endParaRPr lang="en-GB" sz="1200" dirty="0" smtClean="0"/>
          </a:p>
        </p:txBody>
      </p:sp>
      <p:sp>
        <p:nvSpPr>
          <p:cNvPr id="7" name="Rectangle 6"/>
          <p:cNvSpPr/>
          <p:nvPr/>
        </p:nvSpPr>
        <p:spPr>
          <a:xfrm>
            <a:off x="715628" y="6076277"/>
            <a:ext cx="1878898" cy="646331"/>
          </a:xfrm>
          <a:prstGeom prst="rect">
            <a:avLst/>
          </a:prstGeom>
        </p:spPr>
        <p:txBody>
          <a:bodyPr wrap="square">
            <a:spAutoFit/>
          </a:bodyPr>
          <a:lstStyle/>
          <a:p>
            <a:r>
              <a:rPr lang="en-US" sz="1200" dirty="0" smtClean="0">
                <a:solidFill>
                  <a:schemeClr val="tx1">
                    <a:lumMod val="75000"/>
                    <a:lumOff val="25000"/>
                  </a:schemeClr>
                </a:solidFill>
                <a:latin typeface="Adobe Caslon Pro Bold"/>
                <a:cs typeface="Adobe Caslon Pro Bold"/>
              </a:rPr>
              <a:t>Submitted by </a:t>
            </a:r>
          </a:p>
          <a:p>
            <a:r>
              <a:rPr lang="en-US" sz="1200" dirty="0" smtClean="0">
                <a:solidFill>
                  <a:schemeClr val="tx1">
                    <a:lumMod val="75000"/>
                    <a:lumOff val="25000"/>
                  </a:schemeClr>
                </a:solidFill>
                <a:latin typeface="Adobe Caslon Pro Bold"/>
                <a:cs typeface="Adobe Caslon Pro Bold"/>
              </a:rPr>
              <a:t>SMITH/STEWART</a:t>
            </a:r>
          </a:p>
          <a:p>
            <a:r>
              <a:rPr lang="en-US" sz="1200" dirty="0" smtClean="0">
                <a:solidFill>
                  <a:schemeClr val="tx1">
                    <a:lumMod val="75000"/>
                    <a:lumOff val="25000"/>
                  </a:schemeClr>
                </a:solidFill>
                <a:latin typeface="Adobe Caslon Pro"/>
                <a:cs typeface="Adobe Caslon Pro"/>
              </a:rPr>
              <a:t>Output No. 1</a:t>
            </a:r>
            <a:endParaRPr lang="en-US" sz="1200" dirty="0">
              <a:solidFill>
                <a:schemeClr val="tx1">
                  <a:lumMod val="75000"/>
                  <a:lumOff val="25000"/>
                </a:schemeClr>
              </a:solidFill>
              <a:latin typeface="Adobe Caslon Pro"/>
              <a:cs typeface="Adobe Caslon Pr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0" name="Picture 9" descr="S2.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5" name="Rectangle 4"/>
          <p:cNvSpPr/>
          <p:nvPr/>
        </p:nvSpPr>
        <p:spPr>
          <a:xfrm>
            <a:off x="439533" y="1874732"/>
            <a:ext cx="2892386" cy="5509202"/>
          </a:xfrm>
          <a:prstGeom prst="rect">
            <a:avLst/>
          </a:prstGeom>
        </p:spPr>
        <p:txBody>
          <a:bodyPr wrap="square">
            <a:spAutoFit/>
          </a:bodyPr>
          <a:lstStyle/>
          <a:p>
            <a:r>
              <a:rPr lang="en-US" sz="1100" b="1" dirty="0" smtClean="0"/>
              <a:t>Output 1. </a:t>
            </a:r>
          </a:p>
          <a:p>
            <a:r>
              <a:rPr lang="en-US" sz="1100" b="1" dirty="0" smtClean="0"/>
              <a:t>- Solo SMITH/STEWART Exhibition Publication:</a:t>
            </a:r>
          </a:p>
          <a:p>
            <a:r>
              <a:rPr lang="en-US" sz="1100" dirty="0" smtClean="0"/>
              <a:t>2009	</a:t>
            </a:r>
            <a:r>
              <a:rPr lang="en-US" sz="1100" i="1" dirty="0" smtClean="0"/>
              <a:t>Enter Love and Enter Death</a:t>
            </a:r>
            <a:r>
              <a:rPr lang="en-US" sz="1100" dirty="0" smtClean="0"/>
              <a:t>, </a:t>
            </a:r>
          </a:p>
          <a:p>
            <a:r>
              <a:rPr lang="en-US" sz="1100" dirty="0" err="1" smtClean="0"/>
              <a:t>Inverleith</a:t>
            </a:r>
            <a:r>
              <a:rPr lang="en-US" sz="1100" dirty="0" smtClean="0"/>
              <a:t> House, Royal Botanic Garden, Edinburgh (ill.) </a:t>
            </a:r>
          </a:p>
          <a:p>
            <a:r>
              <a:rPr lang="en-US" sz="1100" u="sng" dirty="0" smtClean="0"/>
              <a:t>ISBN:	978-1-906129-24-8</a:t>
            </a:r>
          </a:p>
          <a:p>
            <a:r>
              <a:rPr lang="en-US" sz="1100" dirty="0" smtClean="0"/>
              <a:t>[Developed from </a:t>
            </a:r>
            <a:r>
              <a:rPr lang="en-US" sz="1100" b="1" dirty="0" smtClean="0"/>
              <a:t>Solo Exhibition </a:t>
            </a:r>
            <a:r>
              <a:rPr lang="en-US" sz="1100" dirty="0" smtClean="0"/>
              <a:t>of same name: 2007/8	</a:t>
            </a:r>
            <a:r>
              <a:rPr lang="en-US" sz="1100" i="1" dirty="0" smtClean="0"/>
              <a:t>Enter Love and Enter Death</a:t>
            </a:r>
            <a:r>
              <a:rPr lang="en-US" sz="1100" dirty="0" smtClean="0"/>
              <a:t>, </a:t>
            </a:r>
          </a:p>
          <a:p>
            <a:r>
              <a:rPr lang="en-US" sz="1100" dirty="0" err="1" smtClean="0"/>
              <a:t>Inverleith</a:t>
            </a:r>
            <a:r>
              <a:rPr lang="en-US" sz="1100" dirty="0" smtClean="0"/>
              <a:t> House, Royal Botanic Garden, Edinburgh]</a:t>
            </a:r>
          </a:p>
          <a:p>
            <a:endParaRPr lang="en-US" sz="1100" dirty="0" smtClean="0"/>
          </a:p>
          <a:p>
            <a:r>
              <a:rPr lang="en-US" sz="1100" dirty="0" smtClean="0"/>
              <a:t>+ related research output:</a:t>
            </a:r>
          </a:p>
          <a:p>
            <a:r>
              <a:rPr lang="en-US" sz="1100" b="1" dirty="0" smtClean="0"/>
              <a:t>- Group Exhibition (with publication)</a:t>
            </a:r>
          </a:p>
          <a:p>
            <a:r>
              <a:rPr lang="en-GB" sz="1100" dirty="0" smtClean="0"/>
              <a:t> </a:t>
            </a:r>
            <a:r>
              <a:rPr lang="en-GB" sz="1100" i="1" dirty="0" smtClean="0"/>
              <a:t>Acts of Voicing: On the Poetics and Politics of the Voice</a:t>
            </a:r>
            <a:endParaRPr lang="en-GB" sz="1100" dirty="0" smtClean="0"/>
          </a:p>
          <a:p>
            <a:r>
              <a:rPr lang="en-GB" sz="1100" dirty="0" smtClean="0"/>
              <a:t>2012/13 </a:t>
            </a:r>
            <a:r>
              <a:rPr lang="en-GB" sz="1100" dirty="0" err="1" smtClean="0"/>
              <a:t>Württembergischer</a:t>
            </a:r>
            <a:r>
              <a:rPr lang="en-GB" sz="1100" dirty="0" smtClean="0"/>
              <a:t> </a:t>
            </a:r>
            <a:r>
              <a:rPr lang="en-GB" sz="1100" dirty="0" err="1" smtClean="0"/>
              <a:t>Kunstverein</a:t>
            </a:r>
            <a:r>
              <a:rPr lang="en-GB" sz="1100" dirty="0" smtClean="0"/>
              <a:t> Stuttgart, Germany</a:t>
            </a:r>
          </a:p>
          <a:p>
            <a:pPr marL="228600" indent="-228600">
              <a:buAutoNum type="arabicPlain" startAt="2013"/>
            </a:pPr>
            <a:r>
              <a:rPr lang="en-GB" sz="1100" dirty="0" smtClean="0"/>
              <a:t> 	Para/Site Art Space, Hong Kong</a:t>
            </a:r>
          </a:p>
          <a:p>
            <a:pPr marL="228600" indent="-228600">
              <a:buAutoNum type="arabicPlain" startAt="2013"/>
            </a:pPr>
            <a:r>
              <a:rPr lang="en-GB" sz="1100" dirty="0" smtClean="0"/>
              <a:t>Total Museum of Contemporary Art, Seoul</a:t>
            </a:r>
          </a:p>
          <a:p>
            <a:pPr marL="228600" indent="-228600"/>
            <a:r>
              <a:rPr lang="en-GB" sz="1100" dirty="0" smtClean="0"/>
              <a:t> </a:t>
            </a:r>
            <a:r>
              <a:rPr lang="en-US" sz="1100" dirty="0" err="1" smtClean="0"/>
              <a:t>i</a:t>
            </a:r>
            <a:r>
              <a:rPr lang="en-GB" sz="1100" dirty="0" err="1" smtClean="0"/>
              <a:t>ncl</a:t>
            </a:r>
            <a:r>
              <a:rPr lang="en-GB" sz="1100" dirty="0" smtClean="0"/>
              <a:t>: </a:t>
            </a:r>
          </a:p>
          <a:p>
            <a:pPr marL="228600" indent="-228600"/>
            <a:r>
              <a:rPr lang="en-GB" sz="1100" dirty="0" smtClean="0"/>
              <a:t>	John </a:t>
            </a:r>
            <a:r>
              <a:rPr lang="en-GB" sz="1100" dirty="0" err="1" smtClean="0"/>
              <a:t>Baldessari</a:t>
            </a:r>
            <a:r>
              <a:rPr lang="en-GB" sz="1100" dirty="0" smtClean="0"/>
              <a:t>, Samuel Beckett, Gary Hill, Jacques </a:t>
            </a:r>
            <a:r>
              <a:rPr lang="en-GB" sz="1100" dirty="0" err="1" smtClean="0"/>
              <a:t>Lacan</a:t>
            </a:r>
            <a:r>
              <a:rPr lang="en-GB" sz="1100" dirty="0" smtClean="0"/>
              <a:t>, </a:t>
            </a:r>
            <a:r>
              <a:rPr lang="en-GB" sz="1100" dirty="0" err="1" smtClean="0"/>
              <a:t>Anri</a:t>
            </a:r>
            <a:r>
              <a:rPr lang="en-GB" sz="1100" dirty="0" smtClean="0"/>
              <a:t> </a:t>
            </a:r>
            <a:r>
              <a:rPr lang="en-GB" sz="1100" dirty="0" err="1" smtClean="0"/>
              <a:t>Sala</a:t>
            </a:r>
            <a:r>
              <a:rPr lang="en-GB" sz="1100" dirty="0" smtClean="0"/>
              <a:t>, </a:t>
            </a:r>
            <a:r>
              <a:rPr lang="en-GB" sz="1100" dirty="0" err="1" smtClean="0"/>
              <a:t>Imogen</a:t>
            </a:r>
            <a:r>
              <a:rPr lang="en-GB" sz="1100" dirty="0" smtClean="0"/>
              <a:t> </a:t>
            </a:r>
            <a:r>
              <a:rPr lang="en-GB" sz="1100" dirty="0" err="1" smtClean="0"/>
              <a:t>Stidworthy</a:t>
            </a:r>
            <a:r>
              <a:rPr lang="en-GB" sz="1100" dirty="0" smtClean="0"/>
              <a:t>, Marcus </a:t>
            </a:r>
            <a:r>
              <a:rPr lang="en-GB" sz="1100" dirty="0" err="1" smtClean="0"/>
              <a:t>Steinweg</a:t>
            </a:r>
            <a:r>
              <a:rPr lang="en-GB" sz="1100" dirty="0" smtClean="0"/>
              <a:t> and others</a:t>
            </a:r>
          </a:p>
          <a:p>
            <a:pPr marL="228600" indent="-228600"/>
            <a:r>
              <a:rPr lang="en-GB" sz="1100" dirty="0" smtClean="0"/>
              <a:t> </a:t>
            </a:r>
          </a:p>
          <a:p>
            <a:r>
              <a:rPr lang="en-GB" sz="1100" dirty="0" smtClean="0"/>
              <a:t>Work shown: </a:t>
            </a:r>
            <a:r>
              <a:rPr lang="en-GB" sz="1100" i="1" dirty="0" smtClean="0"/>
              <a:t>Inside Out </a:t>
            </a:r>
            <a:r>
              <a:rPr lang="en-GB" sz="1100" dirty="0" smtClean="0"/>
              <a:t>(1997) video installation </a:t>
            </a:r>
            <a:r>
              <a:rPr lang="en-GB" sz="1100" dirty="0" err="1" smtClean="0"/>
              <a:t>b&amp;w</a:t>
            </a:r>
            <a:r>
              <a:rPr lang="en-GB" sz="1100" dirty="0" smtClean="0"/>
              <a:t>, looped, with sound. </a:t>
            </a:r>
          </a:p>
          <a:p>
            <a:r>
              <a:rPr lang="en-GB" sz="1100" b="1" dirty="0" smtClean="0"/>
              <a:t>Exhibition Publication due January 2014</a:t>
            </a:r>
            <a:endParaRPr lang="en-GB" sz="1100" dirty="0" smtClean="0"/>
          </a:p>
          <a:p>
            <a:endParaRPr lang="en-US" sz="1100" dirty="0" smtClean="0"/>
          </a:p>
          <a:p>
            <a:endParaRPr lang="en-US" sz="1100" dirty="0" smtClean="0"/>
          </a:p>
          <a:p>
            <a:endParaRPr lang="en-US" sz="1100" dirty="0" smtClean="0"/>
          </a:p>
          <a:p>
            <a:endParaRPr lang="en-GB" sz="1100" dirty="0" smtClean="0"/>
          </a:p>
          <a:p>
            <a:endParaRPr lang="en-US" sz="1100" dirty="0">
              <a:latin typeface="Adobe Caslon Pro"/>
              <a:cs typeface="Adobe Caslon Pro"/>
            </a:endParaRPr>
          </a:p>
        </p:txBody>
      </p:sp>
      <p:sp>
        <p:nvSpPr>
          <p:cNvPr id="6" name="Rectangle 5"/>
          <p:cNvSpPr/>
          <p:nvPr/>
        </p:nvSpPr>
        <p:spPr>
          <a:xfrm>
            <a:off x="3392092" y="5580404"/>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
        <p:nvSpPr>
          <p:cNvPr id="7" name="TextBox 6"/>
          <p:cNvSpPr txBox="1"/>
          <p:nvPr/>
        </p:nvSpPr>
        <p:spPr>
          <a:xfrm>
            <a:off x="6158587" y="1256216"/>
            <a:ext cx="2703768" cy="246221"/>
          </a:xfrm>
          <a:prstGeom prst="rect">
            <a:avLst/>
          </a:prstGeom>
          <a:noFill/>
        </p:spPr>
        <p:txBody>
          <a:bodyPr wrap="square" rtlCol="0">
            <a:spAutoFit/>
          </a:bodyPr>
          <a:lstStyle/>
          <a:p>
            <a:pPr algn="r"/>
            <a:r>
              <a:rPr lang="en-US" sz="1000" i="1" dirty="0" smtClean="0">
                <a:latin typeface="Adobe Caslon Pro Bold Italic"/>
                <a:cs typeface="Adobe Caslon Pro Bold Italic"/>
              </a:rPr>
              <a:t>Enter Love and Enter Death</a:t>
            </a:r>
            <a:endParaRPr lang="en-US" sz="1000" i="1" dirty="0">
              <a:latin typeface="Adobe Caslon Pro Bold Italic"/>
              <a:cs typeface="Adobe Caslon Pro Bold Italic"/>
            </a:endParaRPr>
          </a:p>
        </p:txBody>
      </p:sp>
      <p:sp>
        <p:nvSpPr>
          <p:cNvPr id="8" name="TextBox 7"/>
          <p:cNvSpPr txBox="1"/>
          <p:nvPr/>
        </p:nvSpPr>
        <p:spPr>
          <a:xfrm>
            <a:off x="6158587" y="1930370"/>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1</a:t>
            </a:r>
            <a:endParaRPr lang="en-US" sz="1000" dirty="0">
              <a:latin typeface="Adobe Caslon Pro Bold Italic"/>
              <a:cs typeface="Adobe Caslon Pro Bold Italic"/>
            </a:endParaRPr>
          </a:p>
        </p:txBody>
      </p:sp>
      <p:sp>
        <p:nvSpPr>
          <p:cNvPr id="9" name="TextBox 8"/>
          <p:cNvSpPr txBox="1"/>
          <p:nvPr/>
        </p:nvSpPr>
        <p:spPr>
          <a:xfrm>
            <a:off x="6158587" y="2499801"/>
            <a:ext cx="2703768" cy="553998"/>
          </a:xfrm>
          <a:prstGeom prst="rect">
            <a:avLst/>
          </a:prstGeom>
          <a:noFill/>
        </p:spPr>
        <p:txBody>
          <a:bodyPr wrap="square" rtlCol="0">
            <a:spAutoFit/>
          </a:bodyPr>
          <a:lstStyle/>
          <a:p>
            <a:pPr algn="r"/>
            <a:r>
              <a:rPr lang="en-US" sz="1000" dirty="0" smtClean="0">
                <a:latin typeface="Adobe Caslon Pro Bold Italic"/>
                <a:cs typeface="Adobe Caslon Pro Bold Italic"/>
              </a:rPr>
              <a:t>SMITH/STEWART</a:t>
            </a:r>
          </a:p>
          <a:p>
            <a:pPr algn="r"/>
            <a:r>
              <a:rPr lang="en-US" sz="1000" dirty="0" smtClean="0">
                <a:latin typeface="Adobe Caslon Pro Bold Italic"/>
                <a:cs typeface="Adobe Caslon Pro Bold Italic"/>
              </a:rPr>
              <a:t>Stephanie Smith</a:t>
            </a:r>
          </a:p>
          <a:p>
            <a:pPr algn="r"/>
            <a:r>
              <a:rPr lang="en-US" sz="1000" dirty="0" smtClean="0">
                <a:latin typeface="Adobe Caslon Pro Bold Italic"/>
                <a:cs typeface="Adobe Caslon Pro Bold Italic"/>
              </a:rPr>
              <a:t>Eddie Stewart</a:t>
            </a:r>
            <a:endParaRPr lang="en-US" sz="1000" dirty="0">
              <a:latin typeface="Adobe Caslon Pro Bold Italic"/>
              <a:cs typeface="Adobe Caslon Pro Bold Italic"/>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Picture 5" descr="S3.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10856"/>
            <a:ext cx="9144000" cy="6477000"/>
          </a:xfrm>
          <a:prstGeom prst="rect">
            <a:avLst/>
          </a:prstGeom>
        </p:spPr>
      </p:pic>
      <p:sp>
        <p:nvSpPr>
          <p:cNvPr id="5" name="Rectangle 4"/>
          <p:cNvSpPr/>
          <p:nvPr/>
        </p:nvSpPr>
        <p:spPr>
          <a:xfrm>
            <a:off x="439533" y="1874732"/>
            <a:ext cx="2892386" cy="3985706"/>
          </a:xfrm>
          <a:prstGeom prst="rect">
            <a:avLst/>
          </a:prstGeom>
        </p:spPr>
        <p:txBody>
          <a:bodyPr wrap="square">
            <a:spAutoFit/>
          </a:bodyPr>
          <a:lstStyle/>
          <a:p>
            <a:endParaRPr lang="en-US" sz="1100" dirty="0" smtClean="0"/>
          </a:p>
          <a:p>
            <a:r>
              <a:rPr lang="en-US" sz="1100" b="1" dirty="0" smtClean="0"/>
              <a:t>Collaboration</a:t>
            </a:r>
          </a:p>
          <a:p>
            <a:r>
              <a:rPr lang="en-US" sz="1100" dirty="0" smtClean="0"/>
              <a:t>Our work is predominantly about relationships, starting with our own. We have worked collaboratively (&amp; been together as partners) for just over 20 years. Our roles within our collaboration are indistinguishable - we are in effect one artist, SMITH/STEWART. We both have equal input at all stages of the work, from its conception, research, fabrication (often as performers in the work itself), installation, dissemination. We haven't made work separately since the mid-nineties and our practice continues to be solely in collaboration with each another (though in more recent works we are reaching out to the audience &amp;/or invited participants to extend this collaboration further).  </a:t>
            </a:r>
          </a:p>
          <a:p>
            <a:endParaRPr lang="en-US" sz="1100" dirty="0" smtClean="0"/>
          </a:p>
          <a:p>
            <a:r>
              <a:rPr lang="en-US" sz="1100" dirty="0" smtClean="0"/>
              <a:t>A key strand of our research practice is the physical implication of the viewer/audience within the work itself.     </a:t>
            </a:r>
            <a:endParaRPr lang="en-GB" sz="1100" dirty="0" smtClean="0"/>
          </a:p>
          <a:p>
            <a:endParaRPr lang="en-US" sz="1100" dirty="0">
              <a:latin typeface="Adobe Caslon Pro"/>
              <a:cs typeface="Adobe Caslon Pro"/>
            </a:endParaRPr>
          </a:p>
        </p:txBody>
      </p:sp>
      <p:sp>
        <p:nvSpPr>
          <p:cNvPr id="7" name="Rectangle 6"/>
          <p:cNvSpPr/>
          <p:nvPr/>
        </p:nvSpPr>
        <p:spPr>
          <a:xfrm>
            <a:off x="358326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4.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5" name="Rectangle 4"/>
          <p:cNvSpPr/>
          <p:nvPr/>
        </p:nvSpPr>
        <p:spPr>
          <a:xfrm>
            <a:off x="439533" y="1874732"/>
            <a:ext cx="2892386" cy="5001370"/>
          </a:xfrm>
          <a:prstGeom prst="rect">
            <a:avLst/>
          </a:prstGeom>
        </p:spPr>
        <p:txBody>
          <a:bodyPr wrap="square">
            <a:spAutoFit/>
          </a:bodyPr>
          <a:lstStyle/>
          <a:p>
            <a:r>
              <a:rPr lang="en-US" sz="1100" dirty="0" smtClean="0"/>
              <a:t>We have always stated that we make ‘sculpture’ whilst simultaneously challenging notions of what sculptural practice involves. Early pieces - predominantly performance-to-camera video installations - involved the dual interaction of a man and woman (ourselves) often in extreme situations requiring mutual complicity and trust. Recent works have employed </a:t>
            </a:r>
            <a:r>
              <a:rPr lang="en-US" sz="1100" dirty="0" err="1" smtClean="0"/>
              <a:t>mechanised</a:t>
            </a:r>
            <a:r>
              <a:rPr lang="en-US" sz="1100" dirty="0" smtClean="0"/>
              <a:t> structures and objects; architectural interventions (as in the exhibition </a:t>
            </a:r>
            <a:r>
              <a:rPr lang="en-US" sz="1100" i="1" dirty="0" smtClean="0"/>
              <a:t>Enter Love and Enter Death)</a:t>
            </a:r>
            <a:r>
              <a:rPr lang="en-US" sz="1100" dirty="0" smtClean="0"/>
              <a:t>; and performances </a:t>
            </a:r>
            <a:r>
              <a:rPr lang="en-US" sz="1100" dirty="0" err="1" smtClean="0"/>
              <a:t>utilising</a:t>
            </a:r>
            <a:r>
              <a:rPr lang="en-US" sz="1100" dirty="0" smtClean="0"/>
              <a:t> constructed situations with specific groups of people.</a:t>
            </a:r>
            <a:r>
              <a:rPr lang="en-GB" sz="1100" dirty="0" smtClean="0"/>
              <a:t> </a:t>
            </a:r>
          </a:p>
          <a:p>
            <a:endParaRPr lang="en-GB" sz="1100" dirty="0" smtClean="0"/>
          </a:p>
          <a:p>
            <a:r>
              <a:rPr lang="en-US" sz="1100" dirty="0" smtClean="0"/>
              <a:t>Our own practice continually pushes the possibilities of collaboration: fundamental concerns revolve around human relations and what people are capable of doing to one another, physically and psychologically. We want to engage the viewer with ideas about the nature of the relationships we have with one another (intimate, familial, social, political). Central to this exploration is the body and its context and different media are used to explore ideas of separation, unity and ultimately, mortality.</a:t>
            </a:r>
            <a:endParaRPr lang="en-GB" sz="1100" dirty="0" smtClean="0"/>
          </a:p>
          <a:p>
            <a:endParaRPr lang="en-GB" sz="1100" dirty="0" smtClean="0"/>
          </a:p>
          <a:p>
            <a:endParaRPr lang="en-GB" sz="1100" dirty="0" smtClean="0">
              <a:latin typeface="Adobe Caslon Pro"/>
              <a:cs typeface="Adobe Caslon Pro"/>
            </a:endParaRPr>
          </a:p>
          <a:p>
            <a:endParaRPr lang="en-US" sz="1100" dirty="0">
              <a:latin typeface="Adobe Caslon Pro"/>
              <a:cs typeface="Adobe Caslon Pro"/>
            </a:endParaRPr>
          </a:p>
        </p:txBody>
      </p:sp>
      <p:sp>
        <p:nvSpPr>
          <p:cNvPr id="6" name="Rectangle 5"/>
          <p:cNvSpPr/>
          <p:nvPr/>
        </p:nvSpPr>
        <p:spPr>
          <a:xfrm>
            <a:off x="3413849" y="1874732"/>
            <a:ext cx="2892386" cy="4493538"/>
          </a:xfrm>
          <a:prstGeom prst="rect">
            <a:avLst/>
          </a:prstGeom>
        </p:spPr>
        <p:txBody>
          <a:bodyPr wrap="square">
            <a:spAutoFit/>
          </a:bodyPr>
          <a:lstStyle/>
          <a:p>
            <a:r>
              <a:rPr lang="en-US" sz="1100" dirty="0" smtClean="0"/>
              <a:t>Current work places the viewer in the middle of stark sculptural installations, so that their actual physical experience of the work makes it function and have meaning. </a:t>
            </a:r>
            <a:endParaRPr lang="en-GB" sz="1100" dirty="0" smtClean="0"/>
          </a:p>
          <a:p>
            <a:r>
              <a:rPr lang="en-US" sz="1100" dirty="0" smtClean="0"/>
              <a:t> </a:t>
            </a:r>
            <a:endParaRPr lang="en-GB" sz="1100" dirty="0" smtClean="0"/>
          </a:p>
          <a:p>
            <a:r>
              <a:rPr lang="en-US" sz="1100" dirty="0" smtClean="0"/>
              <a:t>Mechanics of personal inter-relations drive our work and we aim to set up space to create a </a:t>
            </a:r>
            <a:r>
              <a:rPr lang="en-US" sz="1100" dirty="0" err="1" smtClean="0"/>
              <a:t>performative</a:t>
            </a:r>
            <a:r>
              <a:rPr lang="en-US" sz="1100" dirty="0" smtClean="0"/>
              <a:t> situation which forces the viewer to make a decision - a decision which will have implications affecting their experience of the piece and the consequences of participating - or not - in what we’ve constructed.  Either way, this decision becomes the work.</a:t>
            </a:r>
          </a:p>
          <a:p>
            <a:endParaRPr lang="en-US" sz="1100" dirty="0" smtClean="0"/>
          </a:p>
          <a:p>
            <a:r>
              <a:rPr lang="en-US" sz="1100" dirty="0" smtClean="0"/>
              <a:t>NB: The publication </a:t>
            </a:r>
            <a:r>
              <a:rPr lang="en-US" sz="1100" i="1" dirty="0" smtClean="0"/>
              <a:t>Enter Love and Enter Death</a:t>
            </a:r>
            <a:r>
              <a:rPr lang="en-US" sz="1100" dirty="0" smtClean="0"/>
              <a:t> is being cited as the main output but this is obviously the publication of the exhibition of the same name which took place at </a:t>
            </a:r>
            <a:r>
              <a:rPr lang="en-US" sz="1100" dirty="0" err="1" smtClean="0"/>
              <a:t>Inverleith</a:t>
            </a:r>
            <a:r>
              <a:rPr lang="en-US" sz="1100" dirty="0" smtClean="0"/>
              <a:t> House, Royal Botanic Garden, Edinburgh, Scotland late 2007/early 2008.</a:t>
            </a:r>
          </a:p>
          <a:p>
            <a:endParaRPr lang="en-GB" sz="1100" dirty="0" smtClean="0"/>
          </a:p>
          <a:p>
            <a:r>
              <a:rPr lang="en-US" sz="1100" dirty="0" smtClean="0"/>
              <a:t>For an overview of selected works from 1993 to present, visit our website &lt;</a:t>
            </a:r>
            <a:r>
              <a:rPr lang="en-US" sz="1100" dirty="0" err="1" smtClean="0"/>
              <a:t>www.smithstewart.co.uk</a:t>
            </a:r>
            <a:r>
              <a:rPr lang="en-US" sz="1100" dirty="0" smtClean="0"/>
              <a:t>&gt;</a:t>
            </a:r>
            <a:endParaRPr lang="en-GB" sz="1100" dirty="0" smtClean="0"/>
          </a:p>
          <a:p>
            <a:endParaRPr lang="en-US" sz="1100" dirty="0">
              <a:latin typeface="Adobe Caslon Pro"/>
              <a:cs typeface="Adobe Caslon Pro"/>
            </a:endParaRPr>
          </a:p>
        </p:txBody>
      </p:sp>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5.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5" name="Rectangle 4"/>
          <p:cNvSpPr/>
          <p:nvPr/>
        </p:nvSpPr>
        <p:spPr>
          <a:xfrm>
            <a:off x="439533" y="1874732"/>
            <a:ext cx="2892386" cy="5001370"/>
          </a:xfrm>
          <a:prstGeom prst="rect">
            <a:avLst/>
          </a:prstGeom>
        </p:spPr>
        <p:txBody>
          <a:bodyPr wrap="square">
            <a:spAutoFit/>
          </a:bodyPr>
          <a:lstStyle/>
          <a:p>
            <a:pPr>
              <a:buFontTx/>
              <a:buChar char="-"/>
            </a:pPr>
            <a:r>
              <a:rPr lang="en-US" sz="1100" dirty="0" smtClean="0"/>
              <a:t>Questions:</a:t>
            </a:r>
          </a:p>
          <a:p>
            <a:r>
              <a:rPr lang="en-US" sz="1100" b="1" dirty="0" smtClean="0"/>
              <a:t>Can a publication - through specifically treated documentation and a deliberately unconventional layout structure - in any way 'replicate' the</a:t>
            </a:r>
            <a:r>
              <a:rPr lang="en-GB" sz="1100" b="1" dirty="0" smtClean="0"/>
              <a:t> </a:t>
            </a:r>
            <a:r>
              <a:rPr lang="en-US" sz="1100" b="1" dirty="0" smtClean="0"/>
              <a:t>viewer's real experience of sculptural work in the installation space? </a:t>
            </a:r>
            <a:endParaRPr lang="en-GB" sz="1100" b="1" dirty="0" smtClean="0"/>
          </a:p>
          <a:p>
            <a:r>
              <a:rPr lang="en-US" sz="1100" b="1" dirty="0" smtClean="0"/>
              <a:t>Can the publication act as a work in itself?  </a:t>
            </a:r>
          </a:p>
          <a:p>
            <a:endParaRPr lang="en-US" sz="1100" b="1" dirty="0" smtClean="0"/>
          </a:p>
          <a:p>
            <a:r>
              <a:rPr lang="en-US" sz="1100" b="1" dirty="0" smtClean="0"/>
              <a:t>How to physically implicate the viewer both in the work and as a performer in the actual installation space itself?  </a:t>
            </a:r>
          </a:p>
          <a:p>
            <a:endParaRPr lang="en-US" sz="1100" dirty="0" smtClean="0"/>
          </a:p>
          <a:p>
            <a:r>
              <a:rPr lang="en-US" sz="1100" i="1" dirty="0" smtClean="0"/>
              <a:t>Enter Love and Enter Death</a:t>
            </a:r>
            <a:r>
              <a:rPr lang="en-US" sz="1100" b="1" i="1" dirty="0" smtClean="0"/>
              <a:t> </a:t>
            </a:r>
            <a:r>
              <a:rPr lang="en-US" sz="1100" dirty="0" smtClean="0"/>
              <a:t>was our solo exhibition made for the seven rooms of </a:t>
            </a:r>
            <a:r>
              <a:rPr lang="en-US" sz="1100" dirty="0" err="1" smtClean="0"/>
              <a:t>Inverleith</a:t>
            </a:r>
            <a:r>
              <a:rPr lang="en-US" sz="1100" dirty="0" smtClean="0"/>
              <a:t> House, the gallery in the Georgian mansion in Edinburgh’s Royal Botanic Garden.</a:t>
            </a:r>
          </a:p>
          <a:p>
            <a:endParaRPr lang="en-US" sz="1100" dirty="0" smtClean="0"/>
          </a:p>
          <a:p>
            <a:r>
              <a:rPr lang="en-US" sz="1100" dirty="0" smtClean="0"/>
              <a:t>In a pared-back and confrontational installation throughout the building, handmade sculptural constructions divide the space and the bodies of those populating it. The fabricated structures marked out the space (and its imagined potential functions). These divisions, determined to some extent by the fabric of the architecture, suggest feelings of somehow being </a:t>
            </a:r>
            <a:r>
              <a:rPr lang="en-US" sz="1100" dirty="0" err="1" smtClean="0"/>
              <a:t>categorised</a:t>
            </a:r>
            <a:r>
              <a:rPr lang="en-US" sz="1100" dirty="0" smtClean="0"/>
              <a:t>; split up into oppositional camps or simply surrounded.  </a:t>
            </a:r>
          </a:p>
          <a:p>
            <a:endParaRPr lang="en-US" sz="1100" dirty="0" smtClean="0"/>
          </a:p>
          <a:p>
            <a:endParaRPr lang="en-US" sz="1100" dirty="0">
              <a:latin typeface="Adobe Caslon Pro"/>
              <a:cs typeface="Adobe Caslon Pro"/>
            </a:endParaRPr>
          </a:p>
        </p:txBody>
      </p:sp>
      <p:sp>
        <p:nvSpPr>
          <p:cNvPr id="6" name="Rectangle 5"/>
          <p:cNvSpPr/>
          <p:nvPr/>
        </p:nvSpPr>
        <p:spPr>
          <a:xfrm>
            <a:off x="3413849" y="1874732"/>
            <a:ext cx="2892386" cy="4493538"/>
          </a:xfrm>
          <a:prstGeom prst="rect">
            <a:avLst/>
          </a:prstGeom>
        </p:spPr>
        <p:txBody>
          <a:bodyPr wrap="square">
            <a:spAutoFit/>
          </a:bodyPr>
          <a:lstStyle/>
          <a:p>
            <a:r>
              <a:rPr lang="en-US" sz="1100" dirty="0" smtClean="0"/>
              <a:t>Through minimal means, the viewer's vision is obstructed and their movement frustrated: </a:t>
            </a:r>
            <a:r>
              <a:rPr lang="en-US" sz="1100" b="1" dirty="0" smtClean="0"/>
              <a:t>They are implicated within the work and forced to experience it. </a:t>
            </a:r>
            <a:r>
              <a:rPr lang="en-US" sz="1100" dirty="0" smtClean="0"/>
              <a:t>Once inside, the proximity and position of the framework compound the impossibility of being able to see the entire structure which is only comprehensible in the mind’s eye or imagination. </a:t>
            </a:r>
            <a:endParaRPr lang="en-GB" sz="1100" dirty="0" smtClean="0"/>
          </a:p>
          <a:p>
            <a:endParaRPr lang="en-US" sz="1100" dirty="0" smtClean="0"/>
          </a:p>
          <a:p>
            <a:r>
              <a:rPr lang="en-US" sz="1100" dirty="0" smtClean="0"/>
              <a:t>These ideas were transposed into print on paper in a large-scale publication which attempted to be </a:t>
            </a:r>
            <a:r>
              <a:rPr lang="en-US" sz="1100" b="1" dirty="0" smtClean="0"/>
              <a:t>an extension of the work as well as its particular document. </a:t>
            </a:r>
          </a:p>
          <a:p>
            <a:endParaRPr lang="en-US" sz="1100" dirty="0" smtClean="0"/>
          </a:p>
          <a:p>
            <a:r>
              <a:rPr lang="en-US" sz="1100" dirty="0" smtClean="0"/>
              <a:t>We used black &amp; white photocopies of our documentation to give a sense of the work's simple, direct presence and deliberately </a:t>
            </a:r>
            <a:r>
              <a:rPr lang="en-US" sz="1100" dirty="0" err="1" smtClean="0"/>
              <a:t>utilised</a:t>
            </a:r>
            <a:r>
              <a:rPr lang="en-US" sz="1100" dirty="0" smtClean="0"/>
              <a:t> zooming in, white borders and breaks from this reproduction process as part of the structure of the book's layout.</a:t>
            </a:r>
          </a:p>
          <a:p>
            <a:endParaRPr lang="en-US" sz="1100" dirty="0" smtClean="0"/>
          </a:p>
          <a:p>
            <a:r>
              <a:rPr lang="en-US" sz="1100" dirty="0" smtClean="0"/>
              <a:t>This was then scanned, designed and printed in a limited edition, working with renowned book designer Robert </a:t>
            </a:r>
            <a:r>
              <a:rPr lang="en-US" sz="1100" dirty="0" err="1" smtClean="0"/>
              <a:t>Dalrymple</a:t>
            </a:r>
            <a:r>
              <a:rPr lang="en-US" sz="1100" dirty="0" smtClean="0"/>
              <a:t>, Edinburgh. </a:t>
            </a:r>
            <a:endParaRPr lang="en-GB" sz="1100" dirty="0" smtClean="0"/>
          </a:p>
          <a:p>
            <a:endParaRPr lang="en-US" sz="1100" dirty="0">
              <a:latin typeface="Adobe Caslon Pro"/>
              <a:cs typeface="Adobe Caslon Pro"/>
            </a:endParaRPr>
          </a:p>
        </p:txBody>
      </p:sp>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Screen shot 2013-09-11 at 20.59.01.jpg"/>
          <p:cNvPicPr>
            <a:picLocks noChangeAspect="1"/>
          </p:cNvPicPr>
          <p:nvPr/>
        </p:nvPicPr>
        <p:blipFill>
          <a:blip r:embed="rId2"/>
          <a:stretch>
            <a:fillRect/>
          </a:stretch>
        </p:blipFill>
        <p:spPr>
          <a:xfrm>
            <a:off x="63154" y="1347375"/>
            <a:ext cx="9004861" cy="3104801"/>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Screen shot 2013-09-11 at 20.59.47.jpg"/>
          <p:cNvPicPr>
            <a:picLocks noChangeAspect="1"/>
          </p:cNvPicPr>
          <p:nvPr/>
        </p:nvPicPr>
        <p:blipFill>
          <a:blip r:embed="rId2"/>
          <a:stretch>
            <a:fillRect/>
          </a:stretch>
        </p:blipFill>
        <p:spPr>
          <a:xfrm>
            <a:off x="43420" y="1348509"/>
            <a:ext cx="9068015" cy="3126576"/>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Screen shot 2013-09-11 at 21.00.05.jpg"/>
          <p:cNvPicPr>
            <a:picLocks noChangeAspect="1"/>
          </p:cNvPicPr>
          <p:nvPr/>
        </p:nvPicPr>
        <p:blipFill>
          <a:blip r:embed="rId2"/>
          <a:stretch>
            <a:fillRect/>
          </a:stretch>
        </p:blipFill>
        <p:spPr>
          <a:xfrm>
            <a:off x="52056" y="1346879"/>
            <a:ext cx="9069662" cy="3130293"/>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Screen shot 2013-09-11 at 21.00.43.jpg"/>
          <p:cNvPicPr>
            <a:picLocks noChangeAspect="1"/>
          </p:cNvPicPr>
          <p:nvPr/>
        </p:nvPicPr>
        <p:blipFill>
          <a:blip r:embed="rId2"/>
          <a:stretch>
            <a:fillRect/>
          </a:stretch>
        </p:blipFill>
        <p:spPr>
          <a:xfrm>
            <a:off x="44563" y="1352856"/>
            <a:ext cx="9088295" cy="313356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Screen shot 2013-09-11 at 21.01.13.jpg"/>
          <p:cNvPicPr>
            <a:picLocks noChangeAspect="1"/>
          </p:cNvPicPr>
          <p:nvPr/>
        </p:nvPicPr>
        <p:blipFill>
          <a:blip r:embed="rId2"/>
          <a:stretch>
            <a:fillRect/>
          </a:stretch>
        </p:blipFill>
        <p:spPr>
          <a:xfrm>
            <a:off x="44563" y="1353159"/>
            <a:ext cx="9066013" cy="3122737"/>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Screen shot 2013-09-11 at 21.01.43.jpg"/>
          <p:cNvPicPr>
            <a:picLocks noChangeAspect="1"/>
          </p:cNvPicPr>
          <p:nvPr/>
        </p:nvPicPr>
        <p:blipFill>
          <a:blip r:embed="rId2"/>
          <a:stretch>
            <a:fillRect/>
          </a:stretch>
        </p:blipFill>
        <p:spPr>
          <a:xfrm>
            <a:off x="44564" y="1355391"/>
            <a:ext cx="9077154" cy="3129727"/>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Screen shot 2013-09-11 at 21.01.52.jpg"/>
          <p:cNvPicPr>
            <a:picLocks noChangeAspect="1"/>
          </p:cNvPicPr>
          <p:nvPr/>
        </p:nvPicPr>
        <p:blipFill>
          <a:blip r:embed="rId2"/>
          <a:stretch>
            <a:fillRect/>
          </a:stretch>
        </p:blipFill>
        <p:spPr>
          <a:xfrm>
            <a:off x="22281" y="1355941"/>
            <a:ext cx="9099437" cy="3194281"/>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Screen shot 2013-09-11 at 21.02.04.jpg"/>
          <p:cNvPicPr>
            <a:picLocks noChangeAspect="1"/>
          </p:cNvPicPr>
          <p:nvPr/>
        </p:nvPicPr>
        <p:blipFill>
          <a:blip r:embed="rId2"/>
          <a:stretch>
            <a:fillRect/>
          </a:stretch>
        </p:blipFill>
        <p:spPr>
          <a:xfrm>
            <a:off x="77988" y="1351198"/>
            <a:ext cx="9001951" cy="3191317"/>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5.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5" name="Rectangle 4"/>
          <p:cNvSpPr/>
          <p:nvPr/>
        </p:nvSpPr>
        <p:spPr>
          <a:xfrm>
            <a:off x="439533" y="1874732"/>
            <a:ext cx="2892386" cy="4832093"/>
          </a:xfrm>
          <a:prstGeom prst="rect">
            <a:avLst/>
          </a:prstGeom>
        </p:spPr>
        <p:txBody>
          <a:bodyPr wrap="square">
            <a:spAutoFit/>
          </a:bodyPr>
          <a:lstStyle/>
          <a:p>
            <a:r>
              <a:rPr lang="en-US" sz="1100" dirty="0" smtClean="0"/>
              <a:t>The physical (&amp; equally psychological) implication of the viewer in our work has been an area of interrogation running through our practice and was earlier explored in a video installation, </a:t>
            </a:r>
            <a:r>
              <a:rPr lang="en-US" sz="1100" i="1" dirty="0" smtClean="0"/>
              <a:t>Inside Out</a:t>
            </a:r>
            <a:r>
              <a:rPr lang="en-US" sz="1100" dirty="0" smtClean="0"/>
              <a:t> shown recently in the context of international group show ‘Acts of Voicing’.  </a:t>
            </a:r>
            <a:r>
              <a:rPr lang="en-GB" sz="1100" dirty="0" smtClean="0"/>
              <a:t>‘Acts of Voicing’ is a </a:t>
            </a:r>
            <a:r>
              <a:rPr lang="en-GB" sz="1100" dirty="0" err="1" smtClean="0"/>
              <a:t>transdisciplinary</a:t>
            </a:r>
            <a:r>
              <a:rPr lang="en-GB" sz="1100" dirty="0" smtClean="0"/>
              <a:t> exhibition project that focuses on the aesthetic, </a:t>
            </a:r>
            <a:r>
              <a:rPr lang="en-GB" sz="1100" dirty="0" err="1" smtClean="0"/>
              <a:t>performative</a:t>
            </a:r>
            <a:r>
              <a:rPr lang="en-GB" sz="1100" dirty="0" smtClean="0"/>
              <a:t> and political significance of the voice from the vantage point of visual art, performance, and theory. The exhibition centres on the nature of the voice as an event and performance, its techniques, efficacies and modes of functioning.</a:t>
            </a:r>
          </a:p>
          <a:p>
            <a:r>
              <a:rPr lang="en-GB" sz="1100" dirty="0" smtClean="0"/>
              <a:t>  </a:t>
            </a:r>
          </a:p>
          <a:p>
            <a:r>
              <a:rPr lang="en-GB" sz="1100" dirty="0" smtClean="0"/>
              <a:t>‘Acts of Voicing’ looks into these and other questions in an exhibition which seeks to fathom the possibilities and limits of a </a:t>
            </a:r>
            <a:r>
              <a:rPr lang="en-GB" sz="1100" dirty="0" err="1" smtClean="0"/>
              <a:t>performative</a:t>
            </a:r>
            <a:r>
              <a:rPr lang="en-GB" sz="1100" dirty="0" smtClean="0"/>
              <a:t> exhibition model. The aim is to create a fabric of space that is at once a work-space and stage for exhibits, performances, lectures and workshops. Instead of a static exhibition display, the idea is to create a space of experience that is constantly changing, all the time forging new, surprising links between</a:t>
            </a:r>
          </a:p>
          <a:p>
            <a:r>
              <a:rPr lang="en-GB" sz="1100" dirty="0" smtClean="0"/>
              <a:t> </a:t>
            </a:r>
          </a:p>
          <a:p>
            <a:endParaRPr lang="en-US" sz="1100" dirty="0" smtClean="0"/>
          </a:p>
          <a:p>
            <a:endParaRPr lang="en-US" sz="1100" dirty="0">
              <a:latin typeface="Adobe Caslon Pro"/>
              <a:cs typeface="Adobe Caslon Pro"/>
            </a:endParaRPr>
          </a:p>
        </p:txBody>
      </p:sp>
      <p:sp>
        <p:nvSpPr>
          <p:cNvPr id="6" name="Rectangle 5"/>
          <p:cNvSpPr/>
          <p:nvPr/>
        </p:nvSpPr>
        <p:spPr>
          <a:xfrm>
            <a:off x="3413849" y="1874732"/>
            <a:ext cx="2892386" cy="4324261"/>
          </a:xfrm>
          <a:prstGeom prst="rect">
            <a:avLst/>
          </a:prstGeom>
        </p:spPr>
        <p:txBody>
          <a:bodyPr wrap="square">
            <a:spAutoFit/>
          </a:bodyPr>
          <a:lstStyle/>
          <a:p>
            <a:r>
              <a:rPr lang="en-GB" sz="1100" dirty="0" smtClean="0"/>
              <a:t>exhibits and events, exhibition and performance, art and discourse, and between art and the viewer. </a:t>
            </a:r>
          </a:p>
          <a:p>
            <a:endParaRPr lang="en-GB" sz="1100" dirty="0" smtClean="0"/>
          </a:p>
          <a:p>
            <a:r>
              <a:rPr lang="en-GB" sz="1100" dirty="0" smtClean="0"/>
              <a:t>‘Acts of Voicing’ thus sets out to interrelate three central spheres of contemporary art discourse: the question of the politics and poetics of the voice, of the peculiarities and relationships of visual art, dance/performance and theory, and of the realignment of their spaces of action and performance.</a:t>
            </a:r>
          </a:p>
          <a:p>
            <a:r>
              <a:rPr lang="en-GB" sz="1100" dirty="0" smtClean="0"/>
              <a:t> </a:t>
            </a:r>
          </a:p>
          <a:p>
            <a:r>
              <a:rPr lang="en-GB" sz="1100" dirty="0" smtClean="0"/>
              <a:t>The work shown, </a:t>
            </a:r>
            <a:r>
              <a:rPr lang="en-GB" sz="1100" i="1" dirty="0" smtClean="0"/>
              <a:t>Inside Out</a:t>
            </a:r>
            <a:r>
              <a:rPr lang="en-GB" sz="1100" dirty="0" smtClean="0"/>
              <a:t> 1997, was shot from inside the oral cavity looking out using a small black &amp; white CCTV type video camera. </a:t>
            </a:r>
          </a:p>
          <a:p>
            <a:r>
              <a:rPr lang="en-GB" sz="1100" dirty="0" smtClean="0"/>
              <a:t>The resulting video was then installed on a small monitor in a self-contained entirely dark room.</a:t>
            </a:r>
          </a:p>
          <a:p>
            <a:endParaRPr lang="en-GB" sz="1100" dirty="0" smtClean="0"/>
          </a:p>
          <a:p>
            <a:r>
              <a:rPr lang="en-GB" sz="1100" dirty="0" smtClean="0"/>
              <a:t>This re-presentation of an early work (first shown in our solo show at Anthony </a:t>
            </a:r>
            <a:r>
              <a:rPr lang="en-GB" sz="1100" dirty="0" err="1" smtClean="0"/>
              <a:t>d’Offay</a:t>
            </a:r>
            <a:r>
              <a:rPr lang="en-GB" sz="1100" dirty="0" smtClean="0"/>
              <a:t> Gallery, London in 1997) was therefore re-framed in its relationship to the specific exhibition context of ‘Acts of Voicing’.</a:t>
            </a:r>
          </a:p>
          <a:p>
            <a:endParaRPr lang="en-US" sz="1100" dirty="0" smtClean="0"/>
          </a:p>
        </p:txBody>
      </p:sp>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5.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5" name="Rectangle 4"/>
          <p:cNvSpPr/>
          <p:nvPr/>
        </p:nvSpPr>
        <p:spPr>
          <a:xfrm>
            <a:off x="439533" y="1874732"/>
            <a:ext cx="2892386" cy="5509202"/>
          </a:xfrm>
          <a:prstGeom prst="rect">
            <a:avLst/>
          </a:prstGeom>
        </p:spPr>
        <p:txBody>
          <a:bodyPr wrap="square">
            <a:spAutoFit/>
          </a:bodyPr>
          <a:lstStyle/>
          <a:p>
            <a:r>
              <a:rPr lang="en-GB" sz="1100" dirty="0" smtClean="0"/>
              <a:t>The image shows the back of the teeth and lips and, as the mouth opens to breathe,  a bright space is revealed beyond.</a:t>
            </a:r>
          </a:p>
          <a:p>
            <a:r>
              <a:rPr lang="en-GB" sz="1100" dirty="0" smtClean="0"/>
              <a:t>The installation space itself is thus illuminated when the mouth opens to breathe and returns to darkness when the mouth closes. The mouth becomes like an eye and the installation room becomes like the inside of a / one’s head.</a:t>
            </a:r>
          </a:p>
          <a:p>
            <a:endParaRPr lang="en-GB" sz="1100" dirty="0" smtClean="0"/>
          </a:p>
          <a:p>
            <a:r>
              <a:rPr lang="en-US" sz="1100" dirty="0" smtClean="0">
                <a:latin typeface="Adobe Caslon Pro"/>
                <a:cs typeface="Adobe Caslon Pro"/>
              </a:rPr>
              <a:t> “</a:t>
            </a:r>
            <a:r>
              <a:rPr lang="en-US" sz="1100" dirty="0" smtClean="0"/>
              <a:t>Like many works by the Scottish artist duo Smith and Stewart, </a:t>
            </a:r>
            <a:r>
              <a:rPr lang="en-US" sz="1100" i="1" dirty="0" smtClean="0"/>
              <a:t>Inside Out</a:t>
            </a:r>
            <a:r>
              <a:rPr lang="en-US" sz="1100" dirty="0" smtClean="0"/>
              <a:t> can be read as a reference to the author Samuel Beckett. In his text “Hooded. Bared,” Beckett describes an opening and closing eyelid. In </a:t>
            </a:r>
            <a:r>
              <a:rPr lang="en-US" sz="1100" i="1" dirty="0" smtClean="0"/>
              <a:t>Inside Out</a:t>
            </a:r>
            <a:r>
              <a:rPr lang="en-US" sz="1100" dirty="0" smtClean="0"/>
              <a:t> the mouth becomes an organ of fascination and the camera an organ of the gaze: we see an opening and closing mouth. When the mouth closes, the space becomes enveloped in absolute darkness and silence. Not until the mouth again opens and breathes is a white light engendered, facilitating communication between the inside and outside. This act of physically breathing alludes to the relationship between language and visualization: breath becomes image and sound, with the mouth-bound camera taking on the role of the retina, the mouth thus replacing the eye. </a:t>
            </a:r>
            <a:endParaRPr lang="en-GB" sz="1100" b="1" dirty="0" smtClean="0"/>
          </a:p>
          <a:p>
            <a:endParaRPr lang="en-GB" sz="1100" b="1" dirty="0" smtClean="0"/>
          </a:p>
          <a:p>
            <a:endParaRPr lang="en-GB" sz="1100" dirty="0" smtClean="0"/>
          </a:p>
          <a:p>
            <a:r>
              <a:rPr lang="en-GB" sz="1100" dirty="0" smtClean="0"/>
              <a:t> </a:t>
            </a:r>
          </a:p>
          <a:p>
            <a:endParaRPr lang="en-US" sz="1100" dirty="0" smtClean="0"/>
          </a:p>
          <a:p>
            <a:endParaRPr lang="en-US" sz="1100" dirty="0">
              <a:latin typeface="Adobe Caslon Pro"/>
              <a:cs typeface="Adobe Caslon Pro"/>
            </a:endParaRPr>
          </a:p>
        </p:txBody>
      </p:sp>
      <p:sp>
        <p:nvSpPr>
          <p:cNvPr id="6" name="Rectangle 5"/>
          <p:cNvSpPr/>
          <p:nvPr/>
        </p:nvSpPr>
        <p:spPr>
          <a:xfrm>
            <a:off x="3413849" y="1874732"/>
            <a:ext cx="2892386" cy="3647152"/>
          </a:xfrm>
          <a:prstGeom prst="rect">
            <a:avLst/>
          </a:prstGeom>
        </p:spPr>
        <p:txBody>
          <a:bodyPr wrap="square">
            <a:spAutoFit/>
          </a:bodyPr>
          <a:lstStyle/>
          <a:p>
            <a:r>
              <a:rPr lang="en-US" sz="1100" dirty="0" smtClean="0"/>
              <a:t>The play on darkness and light, along with the suspension of distance between image and beholder, makes viewers aware of their breathing as a fundamental, preverbal, corporeal act.”</a:t>
            </a:r>
            <a:r>
              <a:rPr lang="en-GB" sz="1100" dirty="0" smtClean="0"/>
              <a:t> </a:t>
            </a:r>
          </a:p>
          <a:p>
            <a:r>
              <a:rPr lang="en-GB" sz="1100" dirty="0" smtClean="0"/>
              <a:t>(</a:t>
            </a:r>
            <a:r>
              <a:rPr lang="en-US" sz="1100" dirty="0" err="1" smtClean="0"/>
              <a:t>Württembergischer</a:t>
            </a:r>
            <a:r>
              <a:rPr lang="en-US" sz="1100" dirty="0" smtClean="0"/>
              <a:t> </a:t>
            </a:r>
            <a:r>
              <a:rPr lang="en-US" sz="1100" dirty="0" err="1" smtClean="0"/>
              <a:t>Kunstverein</a:t>
            </a:r>
            <a:r>
              <a:rPr lang="en-US" sz="1100" dirty="0" smtClean="0"/>
              <a:t> Stuttgart</a:t>
            </a:r>
            <a:r>
              <a:rPr lang="en-US" sz="1100" dirty="0" smtClean="0">
                <a:cs typeface="Adobe Caslon Pro"/>
              </a:rPr>
              <a:t>)</a:t>
            </a:r>
          </a:p>
          <a:p>
            <a:endParaRPr lang="en-GB" sz="1100" b="1" dirty="0" smtClean="0"/>
          </a:p>
          <a:p>
            <a:r>
              <a:rPr lang="en-GB" sz="1100" b="1" dirty="0" smtClean="0"/>
              <a:t>The viewer thus has to wait for the passages of light in order to be able to leave the space, consequently being bodily implicated - indeed physically trapped - in the work. </a:t>
            </a:r>
          </a:p>
          <a:p>
            <a:endParaRPr lang="en-GB" sz="1100" dirty="0" smtClean="0"/>
          </a:p>
          <a:p>
            <a:r>
              <a:rPr lang="en-GB" sz="1100" dirty="0" smtClean="0"/>
              <a:t>As outlined, this direct physical - and psychological </a:t>
            </a:r>
            <a:r>
              <a:rPr lang="en-US" sz="1100" dirty="0" smtClean="0"/>
              <a:t>–</a:t>
            </a:r>
            <a:r>
              <a:rPr lang="en-GB" sz="1100" dirty="0" smtClean="0"/>
              <a:t> implication of the viewer/audience as a performer in the work is an ongoing area of research for us and has been developed in recent sculptural installations (and as outlined previously in the relation to the exhibition and publication, </a:t>
            </a:r>
            <a:r>
              <a:rPr lang="en-GB" sz="1100" i="1" dirty="0" smtClean="0"/>
              <a:t>Enter Love and Enter Death)</a:t>
            </a:r>
            <a:r>
              <a:rPr lang="en-GB" sz="1100" dirty="0" smtClean="0"/>
              <a:t>.  </a:t>
            </a:r>
          </a:p>
          <a:p>
            <a:endParaRPr lang="en-US" sz="1100" dirty="0" smtClean="0"/>
          </a:p>
        </p:txBody>
      </p:sp>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01. Inside Out.jpg"/>
          <p:cNvPicPr>
            <a:picLocks noChangeAspect="1"/>
          </p:cNvPicPr>
          <p:nvPr/>
        </p:nvPicPr>
        <p:blipFill>
          <a:blip r:embed="rId2"/>
          <a:stretch>
            <a:fillRect/>
          </a:stretch>
        </p:blipFill>
        <p:spPr>
          <a:xfrm>
            <a:off x="176340" y="212135"/>
            <a:ext cx="8788400" cy="6350001"/>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02. Inside Out.jpg"/>
          <p:cNvPicPr>
            <a:picLocks noChangeAspect="1"/>
          </p:cNvPicPr>
          <p:nvPr/>
        </p:nvPicPr>
        <p:blipFill>
          <a:blip r:embed="rId2"/>
          <a:stretch>
            <a:fillRect/>
          </a:stretch>
        </p:blipFill>
        <p:spPr>
          <a:xfrm>
            <a:off x="175443" y="211219"/>
            <a:ext cx="8788400" cy="63500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S7.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6" name="Rectangle 5"/>
          <p:cNvSpPr/>
          <p:nvPr/>
        </p:nvSpPr>
        <p:spPr>
          <a:xfrm>
            <a:off x="439533" y="1874732"/>
            <a:ext cx="2892386" cy="5339925"/>
          </a:xfrm>
          <a:prstGeom prst="rect">
            <a:avLst/>
          </a:prstGeom>
        </p:spPr>
        <p:txBody>
          <a:bodyPr wrap="square">
            <a:spAutoFit/>
          </a:bodyPr>
          <a:lstStyle/>
          <a:p>
            <a:r>
              <a:rPr lang="en-US" sz="1100" dirty="0" smtClean="0"/>
              <a:t>The resulting artists' book, </a:t>
            </a:r>
            <a:r>
              <a:rPr lang="en-US" sz="1100" i="1" dirty="0" smtClean="0"/>
              <a:t>Enter Love and Enter Death</a:t>
            </a:r>
            <a:r>
              <a:rPr lang="en-US" sz="1100" dirty="0" smtClean="0"/>
              <a:t>, is a vehicle for the dissemination of a new body of work in the public domain; making it available, in another format, in another way, to a wider audience who may not have had a chance to see the actual exhibition. </a:t>
            </a:r>
          </a:p>
          <a:p>
            <a:endParaRPr lang="en-US" sz="1100" dirty="0" smtClean="0"/>
          </a:p>
          <a:p>
            <a:r>
              <a:rPr lang="en-US" sz="1100" dirty="0" smtClean="0"/>
              <a:t>Exhibition links:</a:t>
            </a:r>
          </a:p>
          <a:p>
            <a:r>
              <a:rPr lang="en-US" sz="1100" dirty="0" smtClean="0">
                <a:hlinkClick r:id="rId3"/>
              </a:rPr>
              <a:t>http://www.rbge.org.uk/the-gardens/edinburgh/inverleith-house/archive-exhibitions/inverleith-house-archive-main-programme/2007/smith-stewart</a:t>
            </a:r>
            <a:endParaRPr lang="en-US" sz="1100" dirty="0" smtClean="0"/>
          </a:p>
          <a:p>
            <a:endParaRPr lang="en-US" sz="1100" dirty="0" smtClean="0"/>
          </a:p>
          <a:p>
            <a:r>
              <a:rPr lang="en-US" sz="1100" dirty="0" smtClean="0"/>
              <a:t>Exhibition Reviews:</a:t>
            </a:r>
          </a:p>
          <a:p>
            <a:r>
              <a:rPr lang="en-US" sz="1100" dirty="0" smtClean="0"/>
              <a:t>Art Monthly, Dec-Jan 07-08, No. 312</a:t>
            </a:r>
          </a:p>
          <a:p>
            <a:r>
              <a:rPr lang="en-US" sz="1100" dirty="0" smtClean="0">
                <a:hlinkClick r:id="rId4"/>
              </a:rPr>
              <a:t>http://www.exacteditions.com/browse/334/351/3191/3/29/0/27/312</a:t>
            </a:r>
            <a:endParaRPr lang="en-US" sz="1100" dirty="0" smtClean="0"/>
          </a:p>
          <a:p>
            <a:endParaRPr lang="en-US" sz="1100" dirty="0" smtClean="0"/>
          </a:p>
          <a:p>
            <a:r>
              <a:rPr lang="en-US" sz="1100" dirty="0" smtClean="0"/>
              <a:t>Scotland on Sunday, January 13 2008</a:t>
            </a:r>
          </a:p>
          <a:p>
            <a:r>
              <a:rPr lang="en-US" sz="1100" dirty="0" smtClean="0">
                <a:hlinkClick r:id="rId5"/>
              </a:rPr>
              <a:t>http://www.rbge.org.uk/assets/files/Gardens/edinburgh/Smith_Stewart_Scotland_on_Sunday.pdf</a:t>
            </a:r>
            <a:endParaRPr lang="en-US" sz="1100" dirty="0" smtClean="0"/>
          </a:p>
          <a:p>
            <a:endParaRPr lang="en-US" sz="1100" dirty="0" smtClean="0"/>
          </a:p>
          <a:p>
            <a:r>
              <a:rPr lang="en-US" sz="1100" dirty="0" smtClean="0"/>
              <a:t>The Skinny, January 08</a:t>
            </a:r>
          </a:p>
          <a:p>
            <a:r>
              <a:rPr lang="en-US" sz="1100" dirty="0" smtClean="0">
                <a:hlinkClick r:id="rId6"/>
              </a:rPr>
              <a:t>http://www.theskinny.co.uk/art/features/41390-smithstewart_enter_love_enter_death</a:t>
            </a:r>
            <a:endParaRPr lang="en-US" sz="1100" dirty="0" smtClean="0"/>
          </a:p>
          <a:p>
            <a:endParaRPr lang="en-US" sz="1100" dirty="0" smtClean="0"/>
          </a:p>
          <a:p>
            <a:endParaRPr lang="en-GB" sz="1100" dirty="0" smtClean="0"/>
          </a:p>
          <a:p>
            <a:endParaRPr lang="en-US" sz="1100" dirty="0" smtClean="0">
              <a:latin typeface="Adobe Caslon Pro"/>
              <a:cs typeface="Adobe Caslon Pro"/>
            </a:endParaRPr>
          </a:p>
          <a:p>
            <a:endParaRPr lang="en-US" sz="1100" dirty="0">
              <a:latin typeface="Adobe Caslon Pro"/>
              <a:cs typeface="Adobe Caslon Pro"/>
            </a:endParaRPr>
          </a:p>
        </p:txBody>
      </p:sp>
      <p:sp>
        <p:nvSpPr>
          <p:cNvPr id="7" name="Rectangle 6"/>
          <p:cNvSpPr/>
          <p:nvPr/>
        </p:nvSpPr>
        <p:spPr>
          <a:xfrm>
            <a:off x="358326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S7.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6" name="Rectangle 5"/>
          <p:cNvSpPr/>
          <p:nvPr/>
        </p:nvSpPr>
        <p:spPr>
          <a:xfrm>
            <a:off x="439533" y="1874732"/>
            <a:ext cx="2892386" cy="5001370"/>
          </a:xfrm>
          <a:prstGeom prst="rect">
            <a:avLst/>
          </a:prstGeom>
        </p:spPr>
        <p:txBody>
          <a:bodyPr wrap="square">
            <a:spAutoFit/>
          </a:bodyPr>
          <a:lstStyle/>
          <a:p>
            <a:r>
              <a:rPr lang="en-US" sz="1100" dirty="0" smtClean="0"/>
              <a:t>Related output, </a:t>
            </a:r>
            <a:r>
              <a:rPr lang="en-US" sz="1100" i="1" dirty="0" smtClean="0"/>
              <a:t>Acts of Voicing:</a:t>
            </a:r>
          </a:p>
          <a:p>
            <a:endParaRPr lang="en-US" sz="1100" i="1" dirty="0" smtClean="0"/>
          </a:p>
          <a:p>
            <a:pPr>
              <a:buFontTx/>
              <a:buChar char="-"/>
            </a:pPr>
            <a:r>
              <a:rPr lang="en-US" sz="1100" dirty="0" err="1" smtClean="0"/>
              <a:t>Weblinks</a:t>
            </a:r>
            <a:r>
              <a:rPr lang="en-US" sz="1100" dirty="0" smtClean="0"/>
              <a:t> re. show:</a:t>
            </a:r>
          </a:p>
          <a:p>
            <a:pPr>
              <a:buFontTx/>
              <a:buChar char="-"/>
            </a:pPr>
            <a:endParaRPr lang="en-US" sz="1100" dirty="0" smtClean="0"/>
          </a:p>
          <a:p>
            <a:pPr>
              <a:buFontTx/>
              <a:buChar char="-"/>
            </a:pPr>
            <a:r>
              <a:rPr lang="en-US" sz="1100" dirty="0" smtClean="0">
                <a:hlinkClick r:id="rId3"/>
              </a:rPr>
              <a:t>http://www.wkv-stuttgart.de/en/program/2012/exhibitions/acts-of-voicing/introduction/</a:t>
            </a:r>
            <a:endParaRPr lang="en-US" sz="1100" dirty="0" smtClean="0"/>
          </a:p>
          <a:p>
            <a:endParaRPr lang="en-US" sz="1100" dirty="0" smtClean="0"/>
          </a:p>
          <a:p>
            <a:r>
              <a:rPr lang="en-US" sz="1100" dirty="0" smtClean="0">
                <a:hlinkClick r:id="rId4"/>
              </a:rPr>
              <a:t>http://www.wkv-stuttgart.de/en/program/2012/exhibitions/acts-of-voicing/works/</a:t>
            </a:r>
            <a:endParaRPr lang="en-US" sz="1100" dirty="0" smtClean="0"/>
          </a:p>
          <a:p>
            <a:endParaRPr lang="en-US" sz="1100" dirty="0" smtClean="0"/>
          </a:p>
          <a:p>
            <a:r>
              <a:rPr lang="en-US" sz="1100" dirty="0" smtClean="0">
                <a:cs typeface="Adobe Caslon Pro"/>
              </a:rPr>
              <a:t>- </a:t>
            </a:r>
            <a:r>
              <a:rPr lang="en-US" sz="1100" b="1" dirty="0" smtClean="0">
                <a:cs typeface="Adobe Caslon Pro"/>
              </a:rPr>
              <a:t>An illustrated exhibition catalogue</a:t>
            </a:r>
            <a:r>
              <a:rPr lang="en-US" sz="1100" dirty="0" smtClean="0">
                <a:cs typeface="Adobe Caslon Pro"/>
              </a:rPr>
              <a:t>, </a:t>
            </a:r>
            <a:r>
              <a:rPr lang="en-US" sz="1100" i="1" dirty="0" smtClean="0">
                <a:cs typeface="Adobe Caslon Pro"/>
              </a:rPr>
              <a:t>Acts of Voicing: On the Poetics and Politics of the Voice</a:t>
            </a:r>
            <a:r>
              <a:rPr lang="en-US" sz="1100" dirty="0" smtClean="0">
                <a:cs typeface="Adobe Caslon Pro"/>
              </a:rPr>
              <a:t>, including essays by curators: </a:t>
            </a:r>
          </a:p>
          <a:p>
            <a:r>
              <a:rPr lang="en-US" sz="1100" dirty="0" err="1" smtClean="0"/>
              <a:t>Cosmin</a:t>
            </a:r>
            <a:r>
              <a:rPr lang="en-US" sz="1100" dirty="0" smtClean="0"/>
              <a:t> </a:t>
            </a:r>
            <a:r>
              <a:rPr lang="en-US" sz="1100" dirty="0" err="1" smtClean="0"/>
              <a:t>Costinas</a:t>
            </a:r>
            <a:r>
              <a:rPr lang="en-US" sz="1100" dirty="0" smtClean="0"/>
              <a:t> (RO / HK)</a:t>
            </a:r>
            <a:r>
              <a:rPr lang="en-GB" sz="1100" dirty="0" smtClean="0"/>
              <a:t>, </a:t>
            </a:r>
            <a:r>
              <a:rPr lang="en-US" sz="1100" dirty="0" smtClean="0"/>
              <a:t>Hans D. Christ / Iris Dressler (DE)</a:t>
            </a:r>
            <a:r>
              <a:rPr lang="en-GB" sz="1100" dirty="0" smtClean="0"/>
              <a:t>, </a:t>
            </a:r>
            <a:r>
              <a:rPr lang="en-US" sz="1100" dirty="0" smtClean="0"/>
              <a:t>Christine Peters (DE)</a:t>
            </a:r>
            <a:endParaRPr lang="en-GB" sz="1100" dirty="0" smtClean="0"/>
          </a:p>
          <a:p>
            <a:r>
              <a:rPr lang="en-US" sz="1100" dirty="0" smtClean="0"/>
              <a:t>Natalie </a:t>
            </a:r>
            <a:r>
              <a:rPr lang="en-US" sz="1100" dirty="0" err="1" smtClean="0"/>
              <a:t>Boseul</a:t>
            </a:r>
            <a:r>
              <a:rPr lang="en-US" sz="1100" dirty="0" smtClean="0"/>
              <a:t> SHIN (KR)</a:t>
            </a:r>
            <a:endParaRPr lang="en-GB" sz="1100" dirty="0" smtClean="0"/>
          </a:p>
          <a:p>
            <a:endParaRPr lang="en-US" sz="1100" dirty="0" smtClean="0">
              <a:latin typeface="Adobe Caslon Pro"/>
              <a:cs typeface="Adobe Caslon Pro"/>
            </a:endParaRPr>
          </a:p>
          <a:p>
            <a:r>
              <a:rPr lang="en-US" sz="1100" dirty="0" smtClean="0"/>
              <a:t>To be published by </a:t>
            </a:r>
            <a:r>
              <a:rPr lang="en-US" sz="1100" dirty="0" err="1" smtClean="0"/>
              <a:t>Hatje</a:t>
            </a:r>
            <a:r>
              <a:rPr lang="en-US" sz="1100" dirty="0" smtClean="0"/>
              <a:t> </a:t>
            </a:r>
            <a:r>
              <a:rPr lang="en-US" sz="1100" dirty="0" err="1" smtClean="0"/>
              <a:t>Kantz</a:t>
            </a:r>
            <a:r>
              <a:rPr lang="en-US" sz="1100" dirty="0" smtClean="0"/>
              <a:t> </a:t>
            </a:r>
          </a:p>
          <a:p>
            <a:r>
              <a:rPr lang="en-US" sz="1100" dirty="0" smtClean="0"/>
              <a:t>German/English, January 2014</a:t>
            </a:r>
          </a:p>
          <a:p>
            <a:r>
              <a:rPr lang="en-US" sz="1100" dirty="0" smtClean="0"/>
              <a:t>ISBN: </a:t>
            </a:r>
            <a:r>
              <a:rPr lang="en-US" sz="1100" dirty="0" err="1" smtClean="0"/>
              <a:t>tbc</a:t>
            </a:r>
            <a:endParaRPr lang="en-US" sz="1100" dirty="0" smtClean="0"/>
          </a:p>
          <a:p>
            <a:endParaRPr lang="en-US" sz="1100" dirty="0" smtClean="0"/>
          </a:p>
          <a:p>
            <a:endParaRPr lang="en-US" sz="1100" dirty="0" smtClean="0"/>
          </a:p>
          <a:p>
            <a:endParaRPr lang="en-US" sz="1100" i="1" dirty="0" smtClean="0"/>
          </a:p>
          <a:p>
            <a:endParaRPr lang="en-US" sz="1100" i="1" dirty="0" smtClean="0"/>
          </a:p>
          <a:p>
            <a:endParaRPr lang="en-US" sz="1100" dirty="0" smtClean="0"/>
          </a:p>
          <a:p>
            <a:endParaRPr lang="en-US" sz="1100" dirty="0" smtClean="0"/>
          </a:p>
          <a:p>
            <a:endParaRPr lang="en-GB" sz="1100" dirty="0" smtClean="0"/>
          </a:p>
          <a:p>
            <a:endParaRPr lang="en-US" sz="1100" dirty="0" smtClean="0">
              <a:latin typeface="Adobe Caslon Pro"/>
              <a:cs typeface="Adobe Caslon Pro"/>
            </a:endParaRPr>
          </a:p>
          <a:p>
            <a:endParaRPr lang="en-US" sz="1100" dirty="0">
              <a:latin typeface="Adobe Caslon Pro"/>
              <a:cs typeface="Adobe Caslon Pro"/>
            </a:endParaRPr>
          </a:p>
        </p:txBody>
      </p:sp>
      <p:sp>
        <p:nvSpPr>
          <p:cNvPr id="7" name="Rectangle 6"/>
          <p:cNvSpPr/>
          <p:nvPr/>
        </p:nvSpPr>
        <p:spPr>
          <a:xfrm>
            <a:off x="358326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S7.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6" name="Rectangle 5"/>
          <p:cNvSpPr/>
          <p:nvPr/>
        </p:nvSpPr>
        <p:spPr>
          <a:xfrm>
            <a:off x="439533" y="1874732"/>
            <a:ext cx="2892386" cy="5339925"/>
          </a:xfrm>
          <a:prstGeom prst="rect">
            <a:avLst/>
          </a:prstGeom>
        </p:spPr>
        <p:txBody>
          <a:bodyPr wrap="square">
            <a:spAutoFit/>
          </a:bodyPr>
          <a:lstStyle/>
          <a:p>
            <a:r>
              <a:rPr lang="en-US" sz="1100" dirty="0" smtClean="0"/>
              <a:t>Breath essay:</a:t>
            </a:r>
          </a:p>
          <a:p>
            <a:r>
              <a:rPr lang="en-US" sz="1100" dirty="0" smtClean="0"/>
              <a:t>(citing </a:t>
            </a:r>
            <a:r>
              <a:rPr lang="en-US" sz="1100" i="1" dirty="0" smtClean="0"/>
              <a:t>Inside Out</a:t>
            </a:r>
            <a:r>
              <a:rPr lang="en-US" sz="1100" dirty="0" smtClean="0"/>
              <a:t> &amp; other of our works)</a:t>
            </a:r>
          </a:p>
          <a:p>
            <a:r>
              <a:rPr lang="en-US" sz="1100" dirty="0" smtClean="0"/>
              <a:t> </a:t>
            </a:r>
          </a:p>
          <a:p>
            <a:r>
              <a:rPr lang="en-US" sz="1100" dirty="0" smtClean="0"/>
              <a:t>The Object Breath by Ruth Evans in ‘Staying Alive: A Survival Manual for the Liberal Arts’ by L.O. </a:t>
            </a:r>
            <a:r>
              <a:rPr lang="en-US" sz="1100" dirty="0" err="1" smtClean="0"/>
              <a:t>Arayne</a:t>
            </a:r>
            <a:r>
              <a:rPr lang="en-US" sz="1100" dirty="0" smtClean="0"/>
              <a:t> </a:t>
            </a:r>
            <a:r>
              <a:rPr lang="en-US" sz="1100" dirty="0" err="1" smtClean="0"/>
              <a:t>Fradenburg</a:t>
            </a:r>
            <a:r>
              <a:rPr lang="en-US" sz="1100" dirty="0" smtClean="0"/>
              <a:t>, </a:t>
            </a:r>
            <a:r>
              <a:rPr lang="en-US" sz="1100" dirty="0" err="1" smtClean="0"/>
              <a:t>Punctum</a:t>
            </a:r>
            <a:r>
              <a:rPr lang="en-US" sz="1100" dirty="0" smtClean="0"/>
              <a:t> Books, </a:t>
            </a:r>
            <a:r>
              <a:rPr lang="en-US" sz="1100" smtClean="0"/>
              <a:t>New York, 2013) </a:t>
            </a:r>
            <a:endParaRPr lang="en-US" sz="1100" dirty="0" smtClean="0"/>
          </a:p>
          <a:p>
            <a:r>
              <a:rPr lang="en-US" sz="1100" dirty="0" smtClean="0">
                <a:hlinkClick r:id="rId3"/>
              </a:rPr>
              <a:t>http://punctumbooks.com/titles/staying-alive/</a:t>
            </a:r>
            <a:r>
              <a:rPr lang="en-US" sz="1100" dirty="0" smtClean="0"/>
              <a:t> </a:t>
            </a:r>
          </a:p>
          <a:p>
            <a:endParaRPr lang="en-US" sz="1100" dirty="0" smtClean="0"/>
          </a:p>
          <a:p>
            <a:r>
              <a:rPr lang="en-US" sz="1100" dirty="0" smtClean="0"/>
              <a:t>“As the mouth rhythmically opens and closes, light appears and disappears, by turns lighting up and plunging into darkness the cavity of the mouth, in a visual presentation of inhalation and exhalation. The teeth that open and close function like a camera shutter or </a:t>
            </a:r>
            <a:r>
              <a:rPr lang="en-US" sz="1100" dirty="0" err="1" smtClean="0"/>
              <a:t>obturator</a:t>
            </a:r>
            <a:r>
              <a:rPr lang="en-US" sz="1100" dirty="0" smtClean="0"/>
              <a:t>. Just as the </a:t>
            </a:r>
            <a:r>
              <a:rPr lang="en-US" sz="1100" dirty="0" err="1" smtClean="0"/>
              <a:t>obturator</a:t>
            </a:r>
            <a:r>
              <a:rPr lang="en-US" sz="1100" dirty="0" smtClean="0"/>
              <a:t> in desire blocks and lets in the gaze, the voice (</a:t>
            </a:r>
            <a:r>
              <a:rPr lang="en-US" sz="1100" dirty="0" err="1" smtClean="0"/>
              <a:t>Lacan</a:t>
            </a:r>
            <a:r>
              <a:rPr lang="en-US" sz="1100" dirty="0" smtClean="0"/>
              <a:t> 1979, 147, 159), in accordance with the pulsation of the </a:t>
            </a:r>
            <a:r>
              <a:rPr lang="en-US" sz="1100" dirty="0" err="1" smtClean="0"/>
              <a:t>uncon</a:t>
            </a:r>
            <a:r>
              <a:rPr lang="en-US" sz="1100" dirty="0" smtClean="0"/>
              <a:t>- </a:t>
            </a:r>
            <a:r>
              <a:rPr lang="en-US" sz="1100" dirty="0" err="1" smtClean="0"/>
              <a:t>scious</a:t>
            </a:r>
            <a:r>
              <a:rPr lang="en-US" sz="1100" dirty="0" smtClean="0"/>
              <a:t> as it opens and closes, so here the teeth alternately block and let in the breath-as-light. Breath is here imagined as object-like: both the hole, when open, and the </a:t>
            </a:r>
            <a:r>
              <a:rPr lang="en-US" sz="1100" dirty="0" err="1" smtClean="0"/>
              <a:t>bouchon</a:t>
            </a:r>
            <a:r>
              <a:rPr lang="en-US" sz="1100" dirty="0" smtClean="0"/>
              <a:t>, the stopper for the hole, when closed (Adams 1996, 104).”</a:t>
            </a:r>
          </a:p>
          <a:p>
            <a:endParaRPr lang="en-US" sz="1100" i="1" dirty="0" smtClean="0"/>
          </a:p>
          <a:p>
            <a:endParaRPr lang="en-US" sz="1100" i="1" dirty="0" smtClean="0"/>
          </a:p>
          <a:p>
            <a:endParaRPr lang="en-US" sz="1100" dirty="0" smtClean="0"/>
          </a:p>
          <a:p>
            <a:endParaRPr lang="en-US" sz="1100" dirty="0" smtClean="0"/>
          </a:p>
          <a:p>
            <a:endParaRPr lang="en-GB" sz="1100" dirty="0" smtClean="0"/>
          </a:p>
          <a:p>
            <a:endParaRPr lang="en-US" sz="1100" dirty="0" smtClean="0">
              <a:latin typeface="Adobe Caslon Pro"/>
              <a:cs typeface="Adobe Caslon Pro"/>
            </a:endParaRPr>
          </a:p>
          <a:p>
            <a:endParaRPr lang="en-US" sz="1100" dirty="0">
              <a:latin typeface="Adobe Caslon Pro"/>
              <a:cs typeface="Adobe Caslon Pro"/>
            </a:endParaRPr>
          </a:p>
        </p:txBody>
      </p:sp>
      <p:sp>
        <p:nvSpPr>
          <p:cNvPr id="7" name="Rectangle 6"/>
          <p:cNvSpPr/>
          <p:nvPr/>
        </p:nvSpPr>
        <p:spPr>
          <a:xfrm>
            <a:off x="358326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246</TotalTime>
  <Words>2469</Words>
  <Application>Microsoft Macintosh PowerPoint</Application>
  <PresentationFormat>On-screen Show (4:3)</PresentationFormat>
  <Paragraphs>153</Paragraphs>
  <Slides>20</Slides>
  <Notes>0</Notes>
  <HiddenSlides>0</HiddenSlides>
  <MMClips>0</MMClips>
  <ScaleCrop>false</ScaleCrop>
  <HeadingPairs>
    <vt:vector size="4" baseType="variant">
      <vt:variant>
        <vt:lpstr>Design Template</vt:lpstr>
      </vt:variant>
      <vt:variant>
        <vt:i4>1</vt:i4>
      </vt:variant>
      <vt:variant>
        <vt:lpstr>Slide Titles</vt:lpstr>
      </vt:variant>
      <vt:variant>
        <vt:i4>20</vt:i4>
      </vt:variant>
    </vt:vector>
  </HeadingPairs>
  <TitlesOfParts>
    <vt:vector size="21"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GSA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Iain Reid</dc:creator>
  <cp:lastModifiedBy>Stephanie Smith</cp:lastModifiedBy>
  <cp:revision>42</cp:revision>
  <dcterms:created xsi:type="dcterms:W3CDTF">2013-10-22T08:56:45Z</dcterms:created>
  <dcterms:modified xsi:type="dcterms:W3CDTF">2013-10-22T09:03:33Z</dcterms:modified>
</cp:coreProperties>
</file>