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2" r:id="rId5"/>
    <p:sldId id="259" r:id="rId6"/>
    <p:sldId id="266" r:id="rId7"/>
    <p:sldId id="263" r:id="rId8"/>
    <p:sldId id="261"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10/28/13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10/28/13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10/28/13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10/28/13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10/28/13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10/28/13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df"/><Relationship Id="rId4" Type="http://schemas.openxmlformats.org/officeDocument/2006/relationships/image" Target="../media/image5.png"/><Relationship Id="rId5"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tiff"/></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hyperlink" Target="http://www.glasgowinternational.org" TargetMode="External"/><Relationship Id="rId4" Type="http://schemas.openxmlformats.org/officeDocument/2006/relationships/hyperlink" Target="http://www.banffcentre.ca" TargetMode="External"/><Relationship Id="rId5" Type="http://schemas.openxmlformats.org/officeDocument/2006/relationships/hyperlink" Target="http://www.gsa.ac.uk/life/gsa-events/events/s/studio-58-symposium" TargetMode="External"/><Relationship Id="rId6"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hyperlink" Target="http://www.gsa.ac.uk/visit-gsa/exhibitions/studio-58-catalogue" TargetMode="External"/><Relationship Id="rId4" Type="http://schemas.openxmlformats.org/officeDocument/2006/relationships/hyperlink" Target="http://www.heraldscotland.com/arts.../studio-58-the-magic-number" TargetMode="External"/><Relationship Id="rId5" Type="http://schemas.openxmlformats.org/officeDocument/2006/relationships/hyperlink" Target="http://www.heraldscotland.com/arts-ents/visual/studio-58-women-artists-in-glasgow-since-world-war-ii-mackintosh-museum-glasgow-school-of-art.1341885847" TargetMode="External"/><Relationship Id="rId6" Type="http://schemas.openxmlformats.org/officeDocument/2006/relationships/hyperlink" Target="http://www.scotsman.com/scotland-on-sunday/scotland/art-female-framework-1-2386009" TargetMode="External"/><Relationship Id="rId7" Type="http://schemas.openxmlformats.org/officeDocument/2006/relationships/hyperlink" Target="http://webmail.gsa.ac.uk/exchweb/bin/redir.asp?URL=http://local.stv.tv/glasgow/going-out/events-info/109744-studio-58-70-years-of-the-wonderful-work-of-women/" TargetMode="External"/><Relationship Id="rId8" Type="http://schemas.openxmlformats.org/officeDocument/2006/relationships/hyperlink" Target="http://www.grupotransicion.com.mx" TargetMode="External"/><Relationship Id="rId9" Type="http://schemas.openxmlformats.org/officeDocument/2006/relationships/image" Target="../media/image18.jpeg"/><Relationship Id="rId1" Type="http://schemas.openxmlformats.org/officeDocument/2006/relationships/slideLayout" Target="../slideLayouts/slideLayout7.xml"/><Relationship Id="rId2" Type="http://schemas.openxmlformats.org/officeDocument/2006/relationships/image" Target="../media/image1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 Id="rId3" Type="http://schemas.openxmlformats.org/officeDocument/2006/relationships/hyperlink" Target="http://www.impressions-galler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6" name="Rectangle 5"/>
          <p:cNvSpPr/>
          <p:nvPr/>
        </p:nvSpPr>
        <p:spPr>
          <a:xfrm>
            <a:off x="715628" y="4642547"/>
            <a:ext cx="3176162" cy="1938992"/>
          </a:xfrm>
          <a:prstGeom prst="rect">
            <a:avLst/>
          </a:prstGeom>
        </p:spPr>
        <p:txBody>
          <a:bodyPr wrap="square">
            <a:spAutoFit/>
          </a:bodyPr>
          <a:lstStyle/>
          <a:p>
            <a:pPr lvl="0"/>
            <a:r>
              <a:rPr lang="en-US" sz="1200" i="1" dirty="0" smtClean="0">
                <a:solidFill>
                  <a:srgbClr val="C40812"/>
                </a:solidFill>
                <a:latin typeface="Adobe Caslon Pro SmBd"/>
                <a:cs typeface="Adobe Caslon Pro SmBd"/>
              </a:rPr>
              <a:t>T</a:t>
            </a:r>
            <a:r>
              <a:rPr lang="en-US" sz="1200" dirty="0" smtClean="0"/>
              <a:t>he primary element of this output is a solo exhibition which formed part of  GI, Glasgow International Festival of Visual Art, Duke Street (10.04.10 – 26.04.10.)  The output is supported by several other components which include  some of the work  in two other exhibitions, a residency, a research trip to Japan and  a presentation about the work at Universidad </a:t>
            </a:r>
            <a:r>
              <a:rPr lang="en-US" sz="1200" dirty="0" err="1" smtClean="0"/>
              <a:t>Autonoma</a:t>
            </a:r>
            <a:r>
              <a:rPr lang="en-US" sz="1200" dirty="0" smtClean="0"/>
              <a:t> </a:t>
            </a:r>
            <a:r>
              <a:rPr lang="en-US" sz="1200" dirty="0" err="1" smtClean="0"/>
              <a:t>Metropolitana</a:t>
            </a:r>
            <a:r>
              <a:rPr lang="en-US" sz="1200" dirty="0" smtClean="0"/>
              <a:t>  </a:t>
            </a:r>
            <a:r>
              <a:rPr lang="en-US" sz="1200" dirty="0" err="1" smtClean="0"/>
              <a:t>Xochimilco</a:t>
            </a:r>
            <a:r>
              <a:rPr lang="en-US" sz="1200" dirty="0" smtClean="0"/>
              <a:t>, Mexico City 2012.</a:t>
            </a:r>
            <a:endParaRPr lang="en-GB" sz="1200" dirty="0" smtClean="0"/>
          </a:p>
          <a:p>
            <a:endParaRPr lang="en-US" sz="1200" i="1" dirty="0">
              <a:solidFill>
                <a:srgbClr val="C40812"/>
              </a:solidFill>
              <a:latin typeface="Adobe Caslon Pro SmBd"/>
              <a:cs typeface="Adobe Caslon Pro SmBd"/>
            </a:endParaRPr>
          </a:p>
        </p:txBody>
      </p:sp>
      <p:sp>
        <p:nvSpPr>
          <p:cNvPr id="7" name="Rectangle 6"/>
          <p:cNvSpPr/>
          <p:nvPr/>
        </p:nvSpPr>
        <p:spPr>
          <a:xfrm>
            <a:off x="4706758" y="5908793"/>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a:t>
            </a:r>
            <a:r>
              <a:rPr lang="en-US" sz="1200" dirty="0" err="1" smtClean="0">
                <a:solidFill>
                  <a:schemeClr val="tx1">
                    <a:lumMod val="75000"/>
                    <a:lumOff val="25000"/>
                  </a:schemeClr>
                </a:solidFill>
                <a:latin typeface="Adobe Caslon Pro Bold"/>
                <a:cs typeface="Adobe Caslon Pro Bold"/>
              </a:rPr>
              <a:t>C.McBride</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9" name="Picture 8" descr="3-1.jpg"/>
          <p:cNvPicPr>
            <a:picLocks noChangeAspect="1"/>
          </p:cNvPicPr>
          <p:nvPr/>
        </p:nvPicPr>
        <p:blipFill>
          <a:blip r:embed="rId3"/>
          <a:stretch>
            <a:fillRect/>
          </a:stretch>
        </p:blipFill>
        <p:spPr>
          <a:xfrm>
            <a:off x="4430889" y="2067738"/>
            <a:ext cx="4747922" cy="3157368"/>
          </a:xfrm>
          <a:prstGeom prst="rect">
            <a:avLst/>
          </a:prstGeom>
        </p:spPr>
      </p:pic>
      <p:sp>
        <p:nvSpPr>
          <p:cNvPr id="11" name="Rectangle 10"/>
          <p:cNvSpPr/>
          <p:nvPr/>
        </p:nvSpPr>
        <p:spPr>
          <a:xfrm>
            <a:off x="450483" y="2982349"/>
            <a:ext cx="3176162" cy="769441"/>
          </a:xfrm>
          <a:prstGeom prst="rect">
            <a:avLst/>
          </a:prstGeom>
        </p:spPr>
        <p:txBody>
          <a:bodyPr wrap="square">
            <a:spAutoFit/>
          </a:bodyPr>
          <a:lstStyle/>
          <a:p>
            <a:r>
              <a:rPr lang="en-US" sz="3600" b="1" dirty="0" smtClean="0">
                <a:solidFill>
                  <a:schemeClr val="bg1">
                    <a:lumMod val="75000"/>
                  </a:schemeClr>
                </a:solidFill>
                <a:latin typeface="Copperplate Gothic Light"/>
                <a:cs typeface="Hypatia Sans Pro"/>
              </a:rPr>
              <a:t>      </a:t>
            </a:r>
            <a:r>
              <a:rPr lang="en-US" sz="4400" b="1" dirty="0" err="1" smtClean="0">
                <a:solidFill>
                  <a:schemeClr val="bg1">
                    <a:lumMod val="65000"/>
                  </a:schemeClr>
                </a:solidFill>
                <a:latin typeface="Copperplate Gothic Light"/>
                <a:cs typeface="Hypatia Sans Pro"/>
              </a:rPr>
              <a:t>Aporia</a:t>
            </a:r>
            <a:endParaRPr lang="en-US" sz="4400" b="1" dirty="0">
              <a:solidFill>
                <a:schemeClr val="bg1">
                  <a:lumMod val="65000"/>
                </a:schemeClr>
              </a:solidFill>
              <a:latin typeface="Copperplate Gothic Light"/>
              <a:cs typeface="Hypatia Sans Pr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lumMod val="75000"/>
            <a:alpha val="0"/>
          </a:schemeClr>
        </a:solidFill>
        <a:effectLst/>
      </p:bgPr>
    </p:bg>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pPr algn="just"/>
            <a:r>
              <a:rPr lang="en-GB" sz="1100" dirty="0" smtClean="0"/>
              <a:t>The primary focus  is a  solo exhibition</a:t>
            </a:r>
            <a:r>
              <a:rPr lang="en-GB" sz="1100" dirty="0" smtClean="0"/>
              <a:t>  of 12 images entitled </a:t>
            </a:r>
            <a:r>
              <a:rPr lang="en-GB" sz="1100" dirty="0" err="1" smtClean="0"/>
              <a:t>Aporia</a:t>
            </a:r>
            <a:r>
              <a:rPr lang="en-GB" sz="1100" dirty="0" smtClean="0"/>
              <a:t> which was part of  </a:t>
            </a:r>
            <a:r>
              <a:rPr lang="en-GB" sz="1100" b="1" dirty="0" smtClean="0"/>
              <a:t>GI, Glasgow International Festival of Visual Art</a:t>
            </a:r>
            <a:r>
              <a:rPr lang="en-GB" sz="1100" dirty="0" smtClean="0"/>
              <a:t> (10.04.10 – 26.04.10.)  Three images from this show  were exhibited as part of a residency and exhibition entitled ‘</a:t>
            </a:r>
            <a:r>
              <a:rPr lang="en-GB" sz="1100" b="1" dirty="0" smtClean="0"/>
              <a:t>Non Fiction’ at the Banff Centre of Arts, Canada</a:t>
            </a:r>
            <a:r>
              <a:rPr lang="en-GB" sz="1100" dirty="0" smtClean="0"/>
              <a:t>, and  two in </a:t>
            </a:r>
            <a:r>
              <a:rPr lang="en-GB" sz="1100" b="1" dirty="0" smtClean="0"/>
              <a:t>Studio 58  </a:t>
            </a:r>
            <a:r>
              <a:rPr lang="en-US" sz="1100" b="1" dirty="0" smtClean="0"/>
              <a:t>Studio 58 – Women Artists in Glasgow since World War 2, Glasgow school of Art</a:t>
            </a:r>
            <a:r>
              <a:rPr lang="en-US" sz="1100" dirty="0" smtClean="0"/>
              <a:t> (06.07.12 – 30.09.12)  The work is also supported by a research trip to </a:t>
            </a:r>
            <a:r>
              <a:rPr lang="en-US" sz="1100" dirty="0" err="1" smtClean="0"/>
              <a:t>japan</a:t>
            </a:r>
            <a:r>
              <a:rPr lang="en-US" sz="1100" dirty="0" smtClean="0"/>
              <a:t> (2009), and a public presentation about the work at the</a:t>
            </a:r>
            <a:r>
              <a:rPr lang="en-GB" sz="1100" dirty="0" err="1" smtClean="0"/>
              <a:t>t</a:t>
            </a:r>
            <a:r>
              <a:rPr lang="en-GB" sz="1100" dirty="0" smtClean="0"/>
              <a:t> </a:t>
            </a:r>
            <a:r>
              <a:rPr lang="en-US" sz="1100" dirty="0" smtClean="0"/>
              <a:t>Universidad </a:t>
            </a:r>
            <a:r>
              <a:rPr lang="en-US" sz="1100" dirty="0" err="1" smtClean="0"/>
              <a:t>Autonoma</a:t>
            </a:r>
            <a:r>
              <a:rPr lang="en-US" sz="1100" dirty="0" smtClean="0"/>
              <a:t> </a:t>
            </a:r>
            <a:r>
              <a:rPr lang="en-US" sz="1100" dirty="0" err="1" smtClean="0"/>
              <a:t>Metropolitana</a:t>
            </a:r>
            <a:r>
              <a:rPr lang="en-US" sz="1100" dirty="0" smtClean="0"/>
              <a:t>  </a:t>
            </a:r>
            <a:r>
              <a:rPr lang="en-US" sz="1100" dirty="0" err="1" smtClean="0"/>
              <a:t>Xochimilco</a:t>
            </a:r>
            <a:r>
              <a:rPr lang="en-US" sz="1100" dirty="0" smtClean="0"/>
              <a:t>, </a:t>
            </a:r>
            <a:r>
              <a:rPr lang="en-GB" sz="1100" dirty="0" smtClean="0"/>
              <a:t>Mexico City 2012.</a:t>
            </a:r>
          </a:p>
          <a:p>
            <a:pPr algn="just"/>
            <a:endParaRPr lang="en-GB" sz="1100" dirty="0" smtClean="0"/>
          </a:p>
          <a:p>
            <a:pPr algn="just"/>
            <a:r>
              <a:rPr lang="en-US" sz="1100" dirty="0" smtClean="0"/>
              <a:t>Glasgow International Festival of Visual Art (GI) ran from the 16 April – 03  May and featured over 130 artists across nearly 50 venues covering the length and breadth of the city. It included </a:t>
            </a:r>
            <a:r>
              <a:rPr lang="en-US" sz="1100" dirty="0" err="1" smtClean="0"/>
              <a:t>Glasgows</a:t>
            </a:r>
            <a:r>
              <a:rPr lang="en-US" sz="1100" dirty="0" smtClean="0"/>
              <a:t> major art spaces, cultural institutions and a number of temporary spaces. My work occupied one of the temporary spaces which was </a:t>
            </a:r>
            <a:r>
              <a:rPr lang="en-US" sz="1100" dirty="0" err="1" smtClean="0"/>
              <a:t>sitiuated</a:t>
            </a:r>
            <a:r>
              <a:rPr lang="en-US" sz="1100" dirty="0" smtClean="0"/>
              <a:t> between two artists run galleries (Market Gallery and the Duchy) and on the route of the “Spin” bus tours which took the international visitors to the festival around the venues.</a:t>
            </a:r>
          </a:p>
          <a:p>
            <a:r>
              <a:rPr lang="en-GB" sz="1100" dirty="0" smtClean="0"/>
              <a:t> </a:t>
            </a: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392092" y="5580404"/>
            <a:ext cx="2397799" cy="507831"/>
          </a:xfrm>
          <a:prstGeom prst="rect">
            <a:avLst/>
          </a:prstGeom>
        </p:spPr>
        <p:txBody>
          <a:bodyPr wrap="square">
            <a:spAutoFit/>
          </a:bodyPr>
          <a:lstStyle/>
          <a:p>
            <a:r>
              <a:rPr lang="en-US" sz="900" i="1" dirty="0" smtClean="0">
                <a:solidFill>
                  <a:srgbClr val="FFFFFF"/>
                </a:solidFill>
                <a:latin typeface="Adobe Caslon Pro"/>
                <a:cs typeface="Adobe Caslon Pro"/>
              </a:rPr>
              <a:t>Image 1. invitation </a:t>
            </a:r>
            <a:r>
              <a:rPr lang="en-US" sz="900" i="1" dirty="0" err="1" smtClean="0">
                <a:solidFill>
                  <a:srgbClr val="FFFFFF"/>
                </a:solidFill>
                <a:latin typeface="Adobe Caslon Pro"/>
                <a:cs typeface="Adobe Caslon Pro"/>
              </a:rPr>
              <a:t>forn</a:t>
            </a:r>
            <a:r>
              <a:rPr lang="en-US" sz="900" i="1" dirty="0" smtClean="0">
                <a:solidFill>
                  <a:srgbClr val="FFFFFF"/>
                </a:solidFill>
                <a:latin typeface="Adobe Caslon Pro"/>
                <a:cs typeface="Adobe Caslon Pro"/>
              </a:rPr>
              <a:t> </a:t>
            </a:r>
            <a:r>
              <a:rPr lang="en-US" sz="900" i="1" dirty="0" err="1" smtClean="0">
                <a:solidFill>
                  <a:srgbClr val="FFFFFF"/>
                </a:solidFill>
                <a:latin typeface="Adobe Caslon Pro"/>
                <a:cs typeface="Adobe Caslon Pro"/>
              </a:rPr>
              <a:t>Aporia</a:t>
            </a:r>
            <a:r>
              <a:rPr lang="en-US" sz="900" i="1" dirty="0" smtClean="0">
                <a:solidFill>
                  <a:srgbClr val="FFFFFF"/>
                </a:solidFill>
                <a:latin typeface="Adobe Caslon Pro"/>
                <a:cs typeface="Adobe Caslon Pro"/>
              </a:rPr>
              <a:t>. Image 2. documentation from ‘Non Fiction, Banff Centre</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APORIA, solo exhibition. G.I. 2010</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Christina McBride</a:t>
            </a:r>
            <a:endParaRPr lang="en-US" sz="1000" dirty="0">
              <a:latin typeface="Adobe Caslon Pro Bold Italic"/>
              <a:cs typeface="Adobe Caslon Pro Bold Italic"/>
            </a:endParaRPr>
          </a:p>
        </p:txBody>
      </p:sp>
      <p:pic>
        <p:nvPicPr>
          <p:cNvPr id="12" name="Picture 11" descr="a1.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3488745" y="3475234"/>
            <a:ext cx="2702808" cy="2083798"/>
          </a:xfrm>
          <a:prstGeom prst="rect">
            <a:avLst/>
          </a:prstGeom>
        </p:spPr>
      </p:pic>
      <p:pic>
        <p:nvPicPr>
          <p:cNvPr id="13" name="Picture 12" descr="038-1.jpg"/>
          <p:cNvPicPr>
            <a:picLocks noChangeAspect="1"/>
          </p:cNvPicPr>
          <p:nvPr/>
        </p:nvPicPr>
        <p:blipFill>
          <a:blip r:embed="rId5"/>
          <a:stretch>
            <a:fillRect/>
          </a:stretch>
        </p:blipFill>
        <p:spPr>
          <a:xfrm>
            <a:off x="6251830" y="3642719"/>
            <a:ext cx="2835753" cy="189050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707248"/>
            <a:ext cx="2892386" cy="4662815"/>
          </a:xfrm>
          <a:prstGeom prst="rect">
            <a:avLst/>
          </a:prstGeom>
        </p:spPr>
        <p:txBody>
          <a:bodyPr wrap="square">
            <a:spAutoFit/>
          </a:bodyPr>
          <a:lstStyle/>
          <a:p>
            <a:pPr algn="just"/>
            <a:r>
              <a:rPr lang="en-US" sz="1100" dirty="0" smtClean="0"/>
              <a:t>The central concern for this body of work  is based around the </a:t>
            </a:r>
            <a:r>
              <a:rPr lang="en-US" sz="1100" dirty="0" err="1" smtClean="0"/>
              <a:t>cocept</a:t>
            </a:r>
            <a:r>
              <a:rPr lang="en-US" sz="1100" dirty="0" smtClean="0"/>
              <a:t> of </a:t>
            </a:r>
            <a:r>
              <a:rPr lang="en-US" sz="1100" dirty="0" err="1" smtClean="0"/>
              <a:t>Aporia</a:t>
            </a:r>
            <a:r>
              <a:rPr lang="en-US" sz="1100" dirty="0" smtClean="0"/>
              <a:t>. </a:t>
            </a:r>
            <a:r>
              <a:rPr lang="en-GB" sz="1100" dirty="0" smtClean="0"/>
              <a:t>I first connected with ‘</a:t>
            </a:r>
            <a:r>
              <a:rPr lang="en-GB" sz="1100" dirty="0" err="1" smtClean="0"/>
              <a:t>aporia</a:t>
            </a:r>
            <a:r>
              <a:rPr lang="en-GB" sz="1100" dirty="0" smtClean="0"/>
              <a:t>’ because of the lyrical qualities of the word - I really liked how it sounded!  It also appeared several times in my </a:t>
            </a:r>
            <a:r>
              <a:rPr lang="en-GB" sz="1100" dirty="0" err="1" smtClean="0"/>
              <a:t>sketcbook</a:t>
            </a:r>
            <a:r>
              <a:rPr lang="en-GB" sz="1100" dirty="0" smtClean="0"/>
              <a:t> with one page occupied by just four words ‘an </a:t>
            </a:r>
            <a:r>
              <a:rPr lang="en-GB" sz="1100" dirty="0" err="1" smtClean="0"/>
              <a:t>aporia</a:t>
            </a:r>
            <a:r>
              <a:rPr lang="en-GB" sz="1100" dirty="0" smtClean="0"/>
              <a:t> of reason’ . Intrigued by this phrase but not fully understanding its complexities I spent some time researching into the specifics and subtleties of </a:t>
            </a:r>
            <a:r>
              <a:rPr lang="en-GB" sz="1100" dirty="0" err="1" smtClean="0"/>
              <a:t>aporia</a:t>
            </a:r>
            <a:r>
              <a:rPr lang="en-GB" sz="1100" dirty="0" smtClean="0"/>
              <a:t> - which immediately connected with interests and concerns within my practice. The title of my previous work “</a:t>
            </a:r>
            <a:r>
              <a:rPr lang="en-GB" sz="1100" dirty="0" err="1" smtClean="0"/>
              <a:t>Darkdaylight</a:t>
            </a:r>
            <a:r>
              <a:rPr lang="en-GB" sz="1100" dirty="0" smtClean="0"/>
              <a:t>’, for example could be described as an </a:t>
            </a:r>
            <a:r>
              <a:rPr lang="en-GB" sz="1100" dirty="0" err="1" smtClean="0"/>
              <a:t>aporia</a:t>
            </a:r>
            <a:r>
              <a:rPr lang="en-GB" sz="1100" dirty="0" smtClean="0"/>
              <a:t>. </a:t>
            </a:r>
          </a:p>
          <a:p>
            <a:pPr algn="just"/>
            <a:endParaRPr lang="en-GB" sz="1100" dirty="0" smtClean="0"/>
          </a:p>
          <a:p>
            <a:pPr algn="just"/>
            <a:r>
              <a:rPr lang="en-US" sz="1100" dirty="0" smtClean="0"/>
              <a:t>Originating in the Greek, </a:t>
            </a:r>
            <a:r>
              <a:rPr lang="en-US" sz="1100" dirty="0" err="1" smtClean="0"/>
              <a:t>Aporia</a:t>
            </a:r>
            <a:r>
              <a:rPr lang="en-US" sz="1100" dirty="0" smtClean="0"/>
              <a:t> can mean a number of different things, which includes a philosophical puzzle, a state of perplexity and doubt, and also that which is seemingly impassable. It also refers to a situation where contradictory positions are presented simultaneously but are equally plausible.</a:t>
            </a:r>
          </a:p>
          <a:p>
            <a:pPr algn="just"/>
            <a:r>
              <a:rPr lang="en-US" sz="1100" dirty="0" smtClean="0"/>
              <a:t>It has been explored by a number of different artists and writers, Kafka in particular, with his unique style is probably one of the best representatives. The more his characters try to understand and interpret the world they live  </a:t>
            </a:r>
            <a:r>
              <a:rPr lang="en-GB" sz="1100" dirty="0" smtClean="0"/>
              <a:t>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From </a:t>
            </a:r>
            <a:r>
              <a:rPr lang="en-US" sz="900" i="1" dirty="0" err="1" smtClean="0">
                <a:solidFill>
                  <a:srgbClr val="FFFFFF"/>
                </a:solidFill>
                <a:latin typeface="Adobe Caslon Pro"/>
                <a:cs typeface="Adobe Caslon Pro"/>
              </a:rPr>
              <a:t>Aporia</a:t>
            </a:r>
            <a:r>
              <a:rPr lang="en-US" sz="900" i="1" dirty="0" smtClean="0">
                <a:solidFill>
                  <a:srgbClr val="FFFFFF"/>
                </a:solidFill>
                <a:latin typeface="Adobe Caslon Pro"/>
                <a:cs typeface="Adobe Caslon Pro"/>
              </a:rPr>
              <a:t>, 2010, silver gelatin print 80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60 cm</a:t>
            </a:r>
            <a:endParaRPr lang="en-US" sz="900" i="1" dirty="0">
              <a:solidFill>
                <a:srgbClr val="FFFFFF"/>
              </a:solidFill>
              <a:latin typeface="Adobe Caslon Pro"/>
              <a:cs typeface="Adobe Caslon Pro"/>
            </a:endParaRPr>
          </a:p>
        </p:txBody>
      </p:sp>
      <p:pic>
        <p:nvPicPr>
          <p:cNvPr id="15362" name="Picture 2"/>
          <p:cNvPicPr>
            <a:picLocks noChangeAspect="1" noChangeArrowheads="1"/>
          </p:cNvPicPr>
          <p:nvPr/>
        </p:nvPicPr>
        <p:blipFill>
          <a:blip r:embed="rId3"/>
          <a:srcRect/>
          <a:stretch>
            <a:fillRect/>
          </a:stretch>
        </p:blipFill>
        <p:spPr bwMode="auto">
          <a:xfrm>
            <a:off x="3544563" y="1410503"/>
            <a:ext cx="5765501" cy="37196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542" y="-2"/>
            <a:ext cx="9144000" cy="6477000"/>
          </a:xfrm>
          <a:prstGeom prst="rect">
            <a:avLst/>
          </a:prstGeom>
        </p:spPr>
      </p:pic>
      <p:sp>
        <p:nvSpPr>
          <p:cNvPr id="5" name="Rectangle 4"/>
          <p:cNvSpPr/>
          <p:nvPr/>
        </p:nvSpPr>
        <p:spPr>
          <a:xfrm>
            <a:off x="439533" y="1804947"/>
            <a:ext cx="2892386" cy="5339925"/>
          </a:xfrm>
          <a:prstGeom prst="rect">
            <a:avLst/>
          </a:prstGeom>
        </p:spPr>
        <p:txBody>
          <a:bodyPr wrap="square">
            <a:spAutoFit/>
          </a:bodyPr>
          <a:lstStyle/>
          <a:p>
            <a:pPr algn="just"/>
            <a:r>
              <a:rPr lang="en-US" sz="1100" dirty="0" smtClean="0"/>
              <a:t>the less comprehensible it becomes. Samuel Beckett also explores this is his 1952 novel “the Unnamable” in which the monologue of the central protagonist is a stream of negative and affirmative statements. It closes with the phrase "You must go on, I can't go on, I'll go on."  And despite the dominance of the monologue the character never actually speaks.</a:t>
            </a:r>
          </a:p>
          <a:p>
            <a:pPr algn="just"/>
            <a:r>
              <a:rPr lang="en-US" sz="1100" dirty="0" smtClean="0"/>
              <a:t> </a:t>
            </a:r>
            <a:endParaRPr lang="en-GB" sz="1100" dirty="0" smtClean="0"/>
          </a:p>
          <a:p>
            <a:pPr algn="just"/>
            <a:r>
              <a:rPr lang="en-US" sz="1100" dirty="0" smtClean="0"/>
              <a:t>Within music Charles Ives, the American composer embraced the concept of </a:t>
            </a:r>
            <a:r>
              <a:rPr lang="en-US" sz="1100" dirty="0" err="1" smtClean="0"/>
              <a:t>aporia</a:t>
            </a:r>
            <a:r>
              <a:rPr lang="en-US" sz="1100" dirty="0" smtClean="0"/>
              <a:t> in his work ‘Unanswered Question’, from 1935. With its irregular and inconsequential musical language, tonal and atonal sounds are presented simultaneously, at different speeds.  The strings represent the silence of the Druids who do not know or hear anything and the solo trumpet represents the questions sent to the cosmos, never to be answered.</a:t>
            </a:r>
          </a:p>
          <a:p>
            <a:pPr algn="just"/>
            <a:endParaRPr lang="en-GB" sz="1100" dirty="0" smtClean="0"/>
          </a:p>
          <a:p>
            <a:pPr algn="just"/>
            <a:r>
              <a:rPr lang="en-US" sz="1100" dirty="0" smtClean="0"/>
              <a:t>Rich and innovative work in a range of language forms, has been created in response to this theme so I wanted to test the potential of the visual language and the photographic image in particular to interrogate and articulate  similar concerns.</a:t>
            </a:r>
          </a:p>
          <a:p>
            <a:endParaRPr lang="en-US" sz="1100" dirty="0" smtClean="0"/>
          </a:p>
          <a:p>
            <a:r>
              <a:rPr lang="en-US" sz="1100" dirty="0" smtClean="0"/>
              <a:t> </a:t>
            </a:r>
            <a:endParaRPr lang="en-GB" sz="1100" dirty="0" smtClean="0"/>
          </a:p>
          <a:p>
            <a:r>
              <a:rPr lang="en-US" sz="1100" dirty="0" smtClean="0"/>
              <a:t> </a:t>
            </a:r>
            <a:endParaRPr lang="en-GB" sz="1100" dirty="0" smtClean="0"/>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413849" y="1874732"/>
            <a:ext cx="2892386" cy="3647152"/>
          </a:xfrm>
          <a:prstGeom prst="rect">
            <a:avLst/>
          </a:prstGeom>
        </p:spPr>
        <p:txBody>
          <a:bodyPr wrap="square">
            <a:spAutoFit/>
          </a:bodyPr>
          <a:lstStyle/>
          <a:p>
            <a:pPr algn="just"/>
            <a:r>
              <a:rPr lang="en-US" sz="1100" dirty="0" smtClean="0"/>
              <a:t>My research questions include:</a:t>
            </a:r>
          </a:p>
          <a:p>
            <a:pPr algn="just"/>
            <a:endParaRPr lang="en-GB" sz="1100" dirty="0" smtClean="0"/>
          </a:p>
          <a:p>
            <a:pPr algn="just"/>
            <a:r>
              <a:rPr lang="en-US" sz="1100" dirty="0" smtClean="0"/>
              <a:t>What relationships can be built between unconnected places, momentary events and different experiences of time and light to articulate experiences of </a:t>
            </a:r>
            <a:r>
              <a:rPr lang="en-US" sz="1100" dirty="0" err="1" smtClean="0"/>
              <a:t>Aporia</a:t>
            </a:r>
            <a:r>
              <a:rPr lang="en-US" sz="1100" dirty="0" smtClean="0"/>
              <a:t>?</a:t>
            </a:r>
          </a:p>
          <a:p>
            <a:pPr algn="just"/>
            <a:endParaRPr lang="en-GB" sz="1100" dirty="0" smtClean="0"/>
          </a:p>
          <a:p>
            <a:pPr lvl="0" algn="just"/>
            <a:r>
              <a:rPr lang="en-US" sz="1100" dirty="0" smtClean="0"/>
              <a:t>How can a lens-based artist experience space and negotiate unfamiliar territories to reveal/articulate what is known or understood but difficult to articulate through other language forms. </a:t>
            </a:r>
          </a:p>
          <a:p>
            <a:pPr lvl="0" algn="just"/>
            <a:endParaRPr lang="en-US" sz="1100" smtClean="0"/>
          </a:p>
          <a:p>
            <a:pPr lvl="0" algn="just"/>
            <a:r>
              <a:rPr lang="en-US" sz="1100" smtClean="0"/>
              <a:t>How </a:t>
            </a:r>
            <a:r>
              <a:rPr lang="en-US" sz="1100" dirty="0" smtClean="0"/>
              <a:t>does photography relate to other language forms?</a:t>
            </a:r>
          </a:p>
          <a:p>
            <a:pPr lvl="0" algn="just"/>
            <a:endParaRPr lang="en-US" sz="1100" dirty="0" smtClean="0"/>
          </a:p>
          <a:p>
            <a:pPr algn="just"/>
            <a:r>
              <a:rPr lang="en-GB" sz="1100" dirty="0" smtClean="0"/>
              <a:t>This body of work emphasises the importance of rooting my research in a visual way and utilising a practice-based approach to articulate and advance my enquiries.</a:t>
            </a:r>
          </a:p>
          <a:p>
            <a:pPr lvl="0"/>
            <a:r>
              <a:rPr lang="en-US" sz="1100" dirty="0" smtClean="0"/>
              <a:t> </a:t>
            </a:r>
            <a:endParaRPr lang="en-GB" sz="1100" dirty="0" smtClean="0"/>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From </a:t>
            </a:r>
            <a:r>
              <a:rPr lang="en-US" sz="900" i="1" dirty="0" err="1" smtClean="0">
                <a:solidFill>
                  <a:srgbClr val="FFFFFF"/>
                </a:solidFill>
                <a:latin typeface="Adobe Caslon Pro"/>
                <a:cs typeface="Adobe Caslon Pro"/>
              </a:rPr>
              <a:t>Aporia</a:t>
            </a:r>
            <a:r>
              <a:rPr lang="en-US" sz="900" i="1" dirty="0" smtClean="0">
                <a:solidFill>
                  <a:srgbClr val="FFFFFF"/>
                </a:solidFill>
                <a:latin typeface="Adobe Caslon Pro"/>
                <a:cs typeface="Adobe Caslon Pro"/>
              </a:rPr>
              <a:t>, 2010, silver gelatin print 80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60 cm</a:t>
            </a:r>
          </a:p>
          <a:p>
            <a:endParaRPr lang="en-US" sz="900" i="1" dirty="0">
              <a:solidFill>
                <a:srgbClr val="FFFFFF"/>
              </a:solidFill>
              <a:latin typeface="Adobe Caslon Pro"/>
              <a:cs typeface="Adobe Caslon Pro"/>
            </a:endParaRPr>
          </a:p>
        </p:txBody>
      </p:sp>
      <p:pic>
        <p:nvPicPr>
          <p:cNvPr id="9" name="Picture 8" descr="image 5"/>
          <p:cNvPicPr>
            <a:picLocks noChangeAspect="1" noChangeArrowheads="1"/>
          </p:cNvPicPr>
          <p:nvPr/>
        </p:nvPicPr>
        <p:blipFill>
          <a:blip r:embed="rId3"/>
          <a:srcRect/>
          <a:stretch>
            <a:fillRect/>
          </a:stretch>
        </p:blipFill>
        <p:spPr bwMode="auto">
          <a:xfrm>
            <a:off x="6642570" y="2127913"/>
            <a:ext cx="2340694" cy="17464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662815"/>
          </a:xfrm>
          <a:prstGeom prst="rect">
            <a:avLst/>
          </a:prstGeom>
        </p:spPr>
        <p:txBody>
          <a:bodyPr wrap="square">
            <a:spAutoFit/>
          </a:bodyPr>
          <a:lstStyle/>
          <a:p>
            <a:pPr algn="just"/>
            <a:r>
              <a:rPr lang="en-US" sz="1100" dirty="0" smtClean="0"/>
              <a:t>Most of the images for this work were made during 2009 and 2010 when I undertook a period of travel to several diverse locations: which included Japan, Australia and Mexico.</a:t>
            </a:r>
            <a:endParaRPr lang="en-GB" sz="1100" dirty="0" smtClean="0"/>
          </a:p>
          <a:p>
            <a:pPr algn="just"/>
            <a:r>
              <a:rPr lang="en-US" sz="1100" dirty="0" smtClean="0"/>
              <a:t>During my time in Japan I traveled alone, so  with no understanding of the language or  Japanese script there was an increased emphasis on the role of the visual to help me build connections in order to navigate my way through the land.</a:t>
            </a:r>
          </a:p>
          <a:p>
            <a:pPr algn="just"/>
            <a:endParaRPr lang="en-GB" sz="1100" dirty="0" smtClean="0"/>
          </a:p>
          <a:p>
            <a:pPr algn="just"/>
            <a:r>
              <a:rPr lang="en-US" sz="1100" dirty="0" smtClean="0"/>
              <a:t>In both Australia and Mexico I traveled with one other person, each of whom were engaged in their own work during our time  together. What was central to my/our working process were</a:t>
            </a:r>
            <a:r>
              <a:rPr lang="en-GB" sz="1100" dirty="0" smtClean="0"/>
              <a:t> the dialectical exchanges which took place during the course of the </a:t>
            </a:r>
            <a:r>
              <a:rPr lang="en-GB" sz="1100" dirty="0" err="1" smtClean="0"/>
              <a:t>journies</a:t>
            </a:r>
            <a:r>
              <a:rPr lang="en-GB" sz="1100" dirty="0" smtClean="0"/>
              <a:t> which both impacted and informed the work.</a:t>
            </a:r>
          </a:p>
          <a:p>
            <a:pPr algn="just"/>
            <a:r>
              <a:rPr lang="en-GB" sz="1100" dirty="0" smtClean="0"/>
              <a:t> </a:t>
            </a:r>
          </a:p>
          <a:p>
            <a:pPr algn="just"/>
            <a:r>
              <a:rPr lang="en-US" sz="1100" dirty="0" smtClean="0"/>
              <a:t>Traveling, for me, represents a search for something that cannot readily be seen or experienced but which is formed through photographic encounters. My photographs reference places (land, seas and skies) and objects (predominately trees), and I use the</a:t>
            </a:r>
            <a:endParaRPr lang="en-GB" sz="1100" dirty="0" smtClean="0"/>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413849" y="1916603"/>
            <a:ext cx="2892386" cy="3816429"/>
          </a:xfrm>
          <a:prstGeom prst="rect">
            <a:avLst/>
          </a:prstGeom>
        </p:spPr>
        <p:txBody>
          <a:bodyPr wrap="square">
            <a:spAutoFit/>
          </a:bodyPr>
          <a:lstStyle/>
          <a:p>
            <a:pPr algn="just"/>
            <a:r>
              <a:rPr lang="en-US" sz="1100" dirty="0" smtClean="0"/>
              <a:t>vocabulary of the medium to build relationships and narratives between interconnected and unconnected places and situations.</a:t>
            </a:r>
          </a:p>
          <a:p>
            <a:pPr algn="just"/>
            <a:endParaRPr lang="en-US" sz="1100" dirty="0" smtClean="0"/>
          </a:p>
          <a:p>
            <a:pPr algn="just"/>
            <a:r>
              <a:rPr lang="en-US" sz="1100" dirty="0" smtClean="0"/>
              <a:t> I am interested in the mnemonic role of trees and also their metaphysical potential to link the underworld, with the earth’s surfaces and skies and the past with the present and future. I am also interested in the circumambient element of air. This invisible, intangible but absolutely essential element holds great challenges for the photographic medium.</a:t>
            </a:r>
          </a:p>
          <a:p>
            <a:pPr algn="just"/>
            <a:endParaRPr lang="en-US" sz="1100" dirty="0" smtClean="0"/>
          </a:p>
          <a:p>
            <a:pPr algn="just"/>
            <a:r>
              <a:rPr lang="en-GB" sz="1100" dirty="0" smtClean="0"/>
              <a:t>My research began with a journey where I explored the four main islands of Japan and reached the most northerly point of </a:t>
            </a:r>
            <a:r>
              <a:rPr lang="en-GB" sz="1100" dirty="0" err="1" smtClean="0"/>
              <a:t>Wakkanai</a:t>
            </a:r>
            <a:r>
              <a:rPr lang="en-GB" sz="1100" dirty="0" smtClean="0"/>
              <a:t>.</a:t>
            </a:r>
          </a:p>
          <a:p>
            <a:pPr algn="just"/>
            <a:r>
              <a:rPr lang="en-US" sz="1100" dirty="0" smtClean="0"/>
              <a:t>I traveled alone through different seasons and spent most days on the move, observing and responding to the weather conditions, qualities of light, and specifics of the physical environment.</a:t>
            </a:r>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From </a:t>
            </a:r>
            <a:r>
              <a:rPr lang="en-US" sz="900" i="1" dirty="0" err="1" smtClean="0">
                <a:solidFill>
                  <a:srgbClr val="FFFFFF"/>
                </a:solidFill>
                <a:latin typeface="Adobe Caslon Pro"/>
                <a:cs typeface="Adobe Caslon Pro"/>
              </a:rPr>
              <a:t>Aporia</a:t>
            </a:r>
            <a:r>
              <a:rPr lang="en-US" sz="900" i="1" dirty="0" smtClean="0">
                <a:solidFill>
                  <a:srgbClr val="FFFFFF"/>
                </a:solidFill>
                <a:latin typeface="Adobe Caslon Pro"/>
                <a:cs typeface="Adobe Caslon Pro"/>
              </a:rPr>
              <a:t>, 2010, silver gelatin print 60 </a:t>
            </a:r>
            <a:r>
              <a:rPr lang="en-US" sz="900" i="1" dirty="0" err="1" smtClean="0">
                <a:solidFill>
                  <a:srgbClr val="FFFFFF"/>
                </a:solidFill>
                <a:latin typeface="Adobe Caslon Pro"/>
                <a:cs typeface="Adobe Caslon Pro"/>
              </a:rPr>
              <a:t>x</a:t>
            </a:r>
            <a:r>
              <a:rPr lang="en-US" sz="900" i="1" dirty="0" smtClean="0">
                <a:solidFill>
                  <a:srgbClr val="FFFFFF"/>
                </a:solidFill>
                <a:latin typeface="Adobe Caslon Pro"/>
                <a:cs typeface="Adobe Caslon Pro"/>
              </a:rPr>
              <a:t> 60 cm</a:t>
            </a:r>
          </a:p>
          <a:p>
            <a:endParaRPr lang="en-US" sz="900" i="1" dirty="0">
              <a:solidFill>
                <a:srgbClr val="FFFFFF"/>
              </a:solidFill>
              <a:latin typeface="Adobe Caslon Pro"/>
              <a:cs typeface="Adobe Caslon Pro"/>
            </a:endParaRPr>
          </a:p>
        </p:txBody>
      </p:sp>
      <p:pic>
        <p:nvPicPr>
          <p:cNvPr id="10" name="Picture 9" descr="13.holgatree300.tif"/>
          <p:cNvPicPr>
            <a:picLocks noChangeAspect="1"/>
          </p:cNvPicPr>
          <p:nvPr/>
        </p:nvPicPr>
        <p:blipFill>
          <a:blip r:embed="rId3"/>
          <a:stretch>
            <a:fillRect/>
          </a:stretch>
        </p:blipFill>
        <p:spPr>
          <a:xfrm>
            <a:off x="6419290" y="1765064"/>
            <a:ext cx="2751230" cy="275123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pic>
        <p:nvPicPr>
          <p:cNvPr id="3" name="Picture 2"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52400" y="152400"/>
            <a:ext cx="9144000" cy="6477000"/>
          </a:xfrm>
          <a:prstGeom prst="rect">
            <a:avLst/>
          </a:prstGeom>
        </p:spPr>
      </p:pic>
      <p:sp>
        <p:nvSpPr>
          <p:cNvPr id="6" name="Rectangle 5"/>
          <p:cNvSpPr/>
          <p:nvPr/>
        </p:nvSpPr>
        <p:spPr>
          <a:xfrm>
            <a:off x="390737" y="1760531"/>
            <a:ext cx="2601728" cy="4832093"/>
          </a:xfrm>
          <a:prstGeom prst="rect">
            <a:avLst/>
          </a:prstGeom>
        </p:spPr>
        <p:txBody>
          <a:bodyPr wrap="square">
            <a:spAutoFit/>
          </a:bodyPr>
          <a:lstStyle/>
          <a:p>
            <a:pPr algn="just"/>
            <a:r>
              <a:rPr lang="en-US" sz="1100" dirty="0" smtClean="0"/>
              <a:t>During the trip I</a:t>
            </a:r>
            <a:r>
              <a:rPr lang="en-US" sz="1100" dirty="0" smtClean="0"/>
              <a:t>  </a:t>
            </a:r>
            <a:r>
              <a:rPr lang="en-US" sz="1100" dirty="0" smtClean="0"/>
              <a:t>had the opportunity of accepting an invitation from Professor John Tran from the University of Tsukuba to visit. I spent two weeks in the Photography Department and participated in a number of research and teaching activities.</a:t>
            </a:r>
          </a:p>
          <a:p>
            <a:pPr algn="just"/>
            <a:r>
              <a:rPr lang="en-US" sz="1100" dirty="0" smtClean="0"/>
              <a:t> </a:t>
            </a:r>
            <a:endParaRPr lang="en-GB" sz="1100" dirty="0" smtClean="0"/>
          </a:p>
          <a:p>
            <a:pPr algn="just"/>
            <a:r>
              <a:rPr lang="en-US" sz="1100" dirty="0" smtClean="0"/>
              <a:t>I also took the opportunity of seeing some of the original work of artists I had long admired</a:t>
            </a:r>
            <a:r>
              <a:rPr lang="en-GB" sz="1100" dirty="0" smtClean="0"/>
              <a:t>, particularly </a:t>
            </a:r>
            <a:r>
              <a:rPr lang="en-US" sz="1100" i="1" dirty="0" err="1" smtClean="0"/>
              <a:t>Shōrin-zu</a:t>
            </a:r>
            <a:r>
              <a:rPr lang="en-US" sz="1100" i="1" dirty="0" smtClean="0"/>
              <a:t> </a:t>
            </a:r>
            <a:r>
              <a:rPr lang="en-US" sz="1100" i="1" dirty="0" err="1" smtClean="0"/>
              <a:t>byōbu</a:t>
            </a:r>
            <a:r>
              <a:rPr lang="en-US" sz="1100" dirty="0" smtClean="0"/>
              <a:t> by </a:t>
            </a:r>
            <a:r>
              <a:rPr lang="en-US" sz="1100" dirty="0" err="1" smtClean="0"/>
              <a:t>Hassegawa</a:t>
            </a:r>
            <a:r>
              <a:rPr lang="en-US" sz="1100" dirty="0" smtClean="0"/>
              <a:t> </a:t>
            </a:r>
            <a:r>
              <a:rPr lang="en-US" sz="1100" dirty="0" err="1" smtClean="0"/>
              <a:t>Tohaku</a:t>
            </a:r>
            <a:r>
              <a:rPr lang="en-US" sz="1100" dirty="0" smtClean="0"/>
              <a:t>.  This ink-on-paper </a:t>
            </a:r>
            <a:r>
              <a:rPr lang="en-US" sz="1100" dirty="0" err="1" smtClean="0"/>
              <a:t>dyptich</a:t>
            </a:r>
            <a:r>
              <a:rPr lang="en-US" sz="1100" dirty="0" smtClean="0"/>
              <a:t> is ,  considered to be one of the first paintings in the history of </a:t>
            </a:r>
            <a:r>
              <a:rPr lang="en-US" sz="1100" dirty="0" err="1" smtClean="0"/>
              <a:t>Sumie</a:t>
            </a:r>
            <a:r>
              <a:rPr lang="en-US" sz="1100" dirty="0" smtClean="0"/>
              <a:t> to depict only trees as subject matter. The image consists of a number of brush strokes which represent pine trees which are positioned in an otherwise empty space. In order to fully appreciate the complexity of the work it is important to understand the Japanese concept of ma. Ma is a word which has no equivalent in western languages and is used to describe a negative space, a space which also is a substance. So, for me the empty space within the work is used to eloquently describe the landscape .</a:t>
            </a:r>
          </a:p>
          <a:p>
            <a:r>
              <a:rPr lang="en-US" sz="1100" dirty="0" smtClean="0"/>
              <a:t> </a:t>
            </a:r>
            <a:endParaRPr lang="en-GB" sz="1100" dirty="0" smtClean="0"/>
          </a:p>
        </p:txBody>
      </p:sp>
      <p:sp>
        <p:nvSpPr>
          <p:cNvPr id="7" name="Rectangle 6"/>
          <p:cNvSpPr/>
          <p:nvPr/>
        </p:nvSpPr>
        <p:spPr>
          <a:xfrm>
            <a:off x="3223598" y="1814178"/>
            <a:ext cx="3223601" cy="4662815"/>
          </a:xfrm>
          <a:prstGeom prst="rect">
            <a:avLst/>
          </a:prstGeom>
        </p:spPr>
        <p:txBody>
          <a:bodyPr wrap="square">
            <a:spAutoFit/>
          </a:bodyPr>
          <a:lstStyle/>
          <a:p>
            <a:pPr algn="just"/>
            <a:r>
              <a:rPr lang="en-US" sz="1100" dirty="0" smtClean="0"/>
              <a:t>Shortly after my return I was invited by </a:t>
            </a:r>
            <a:r>
              <a:rPr lang="en-US" sz="1100" dirty="0" err="1" smtClean="0"/>
              <a:t>Tacita</a:t>
            </a:r>
            <a:r>
              <a:rPr lang="en-US" sz="1100" dirty="0" smtClean="0"/>
              <a:t> Dean the internationally </a:t>
            </a:r>
            <a:r>
              <a:rPr lang="en-US" sz="1100" dirty="0" err="1" smtClean="0"/>
              <a:t>reknowned</a:t>
            </a:r>
            <a:r>
              <a:rPr lang="en-US" sz="1100" dirty="0" smtClean="0"/>
              <a:t> artist and champion for the medium  of analogue, to accompany her to Australia where we would spend a period of three weeks traveling through a diverse range of territories. We have a long personal and professional relationship since our days as students at the Slade. </a:t>
            </a:r>
          </a:p>
          <a:p>
            <a:pPr algn="just"/>
            <a:endParaRPr lang="en-GB" sz="1100" dirty="0" smtClean="0"/>
          </a:p>
          <a:p>
            <a:pPr algn="just"/>
            <a:r>
              <a:rPr lang="en-US" sz="1100" dirty="0" smtClean="0"/>
              <a:t>Our visit to Australia was short, given the scale of the land but significant for me in terms of the development of my work . The light and land had specific qualities which I simply could not comprehend through black and white film so I felt compelled  to work with </a:t>
            </a:r>
            <a:r>
              <a:rPr lang="en-US" sz="1100" dirty="0" err="1" smtClean="0"/>
              <a:t>colour</a:t>
            </a:r>
            <a:r>
              <a:rPr lang="en-US" sz="1100" dirty="0" smtClean="0"/>
              <a:t> for the first time. This opened a new strand to my research and some of the images I made during this trip are part of a series of ongoing work entitled  ‘The </a:t>
            </a:r>
            <a:r>
              <a:rPr lang="en-US" sz="1100" dirty="0" err="1" smtClean="0"/>
              <a:t>Colour</a:t>
            </a:r>
            <a:r>
              <a:rPr lang="en-US" sz="1100" dirty="0" smtClean="0"/>
              <a:t> of Air’.</a:t>
            </a:r>
          </a:p>
          <a:p>
            <a:pPr algn="just"/>
            <a:r>
              <a:rPr lang="en-US" sz="1100" dirty="0" smtClean="0"/>
              <a:t>  </a:t>
            </a:r>
            <a:endParaRPr lang="en-GB" sz="1100" dirty="0" smtClean="0"/>
          </a:p>
          <a:p>
            <a:pPr algn="just"/>
            <a:r>
              <a:rPr lang="en-US" sz="1100" dirty="0" smtClean="0"/>
              <a:t>Later  that year I was invited to return to Banff as part of a Paul Fleck Fellowship to participate in a working group of visual artist and writers. The residency began with an exhibition entitled </a:t>
            </a:r>
            <a:r>
              <a:rPr lang="en-US" sz="1100" i="1" dirty="0" smtClean="0"/>
              <a:t>Non Fiction</a:t>
            </a:r>
            <a:r>
              <a:rPr lang="en-US" sz="1100" dirty="0" smtClean="0"/>
              <a:t> in which I exhibited three of my images from </a:t>
            </a:r>
            <a:r>
              <a:rPr lang="en-US" sz="1100" dirty="0" err="1" smtClean="0"/>
              <a:t>Aporia</a:t>
            </a:r>
            <a:r>
              <a:rPr lang="en-US" sz="1100" dirty="0" smtClean="0"/>
              <a:t>. The images formed an integral part of a seminar within the gallery space which addressed some of the  limitations, expectations and possibilities  of both the visual arts and writing. </a:t>
            </a:r>
            <a:endParaRPr lang="en-GB" sz="1100" dirty="0" smtClean="0"/>
          </a:p>
        </p:txBody>
      </p:sp>
      <p:sp>
        <p:nvSpPr>
          <p:cNvPr id="9" name="TextBox 8"/>
          <p:cNvSpPr txBox="1"/>
          <p:nvPr/>
        </p:nvSpPr>
        <p:spPr>
          <a:xfrm>
            <a:off x="6501563" y="5308543"/>
            <a:ext cx="2769903" cy="430887"/>
          </a:xfrm>
          <a:prstGeom prst="rect">
            <a:avLst/>
          </a:prstGeom>
          <a:noFill/>
        </p:spPr>
        <p:txBody>
          <a:bodyPr wrap="none" rtlCol="0">
            <a:spAutoFit/>
          </a:bodyPr>
          <a:lstStyle/>
          <a:p>
            <a:r>
              <a:rPr lang="en-US" sz="1100" dirty="0" smtClean="0"/>
              <a:t>Above </a:t>
            </a:r>
            <a:r>
              <a:rPr lang="en-US" sz="1100" i="1" dirty="0" err="1" smtClean="0"/>
              <a:t>Shōrin-zu</a:t>
            </a:r>
            <a:r>
              <a:rPr lang="en-US" sz="1100" i="1" dirty="0" smtClean="0"/>
              <a:t> </a:t>
            </a:r>
            <a:r>
              <a:rPr lang="en-US" sz="1100" i="1" dirty="0" err="1" smtClean="0"/>
              <a:t>byōbu</a:t>
            </a:r>
            <a:r>
              <a:rPr lang="en-US" sz="1100" dirty="0" smtClean="0"/>
              <a:t> by </a:t>
            </a:r>
            <a:r>
              <a:rPr lang="en-US" sz="1100" dirty="0" err="1" smtClean="0"/>
              <a:t>Hassegawa</a:t>
            </a:r>
            <a:r>
              <a:rPr lang="en-US" sz="1100" dirty="0" smtClean="0"/>
              <a:t> </a:t>
            </a:r>
            <a:r>
              <a:rPr lang="en-US" sz="1100" dirty="0" err="1" smtClean="0"/>
              <a:t>Tohaku</a:t>
            </a:r>
            <a:endParaRPr lang="en-US" sz="1100" dirty="0" smtClean="0"/>
          </a:p>
          <a:p>
            <a:r>
              <a:rPr lang="en-US" sz="1100" dirty="0" smtClean="0"/>
              <a:t>Below silver </a:t>
            </a:r>
            <a:r>
              <a:rPr lang="en-US" sz="1100" dirty="0" err="1" smtClean="0"/>
              <a:t>gelatine</a:t>
            </a:r>
            <a:r>
              <a:rPr lang="en-US" sz="1100" dirty="0" smtClean="0"/>
              <a:t> print . </a:t>
            </a:r>
            <a:r>
              <a:rPr lang="en-US" sz="1100" dirty="0" err="1" smtClean="0"/>
              <a:t>Aporia</a:t>
            </a:r>
            <a:r>
              <a:rPr lang="en-US" sz="1100" dirty="0" smtClean="0"/>
              <a:t> 2010</a:t>
            </a:r>
            <a:endParaRPr lang="en-US" sz="1100" dirty="0"/>
          </a:p>
        </p:txBody>
      </p:sp>
      <p:pic>
        <p:nvPicPr>
          <p:cNvPr id="11" name="Picture 10" descr="hortree1.jpg"/>
          <p:cNvPicPr>
            <a:picLocks noChangeAspect="1"/>
          </p:cNvPicPr>
          <p:nvPr/>
        </p:nvPicPr>
        <p:blipFill>
          <a:blip r:embed="rId3"/>
          <a:stretch>
            <a:fillRect/>
          </a:stretch>
        </p:blipFill>
        <p:spPr>
          <a:xfrm>
            <a:off x="6604834" y="3675801"/>
            <a:ext cx="2679441" cy="1594268"/>
          </a:xfrm>
          <a:prstGeom prst="rect">
            <a:avLst/>
          </a:prstGeom>
        </p:spPr>
      </p:pic>
      <p:pic>
        <p:nvPicPr>
          <p:cNvPr id="12" name="Picture 2" descr="Hasegawa_Tohaku.jpg                                            000A7D06cake n buns                    C320319B:"/>
          <p:cNvPicPr>
            <a:picLocks noChangeAspect="1" noChangeArrowheads="1"/>
          </p:cNvPicPr>
          <p:nvPr/>
        </p:nvPicPr>
        <p:blipFill>
          <a:blip r:embed="rId4"/>
          <a:srcRect/>
          <a:stretch>
            <a:fillRect/>
          </a:stretch>
        </p:blipFill>
        <p:spPr bwMode="auto">
          <a:xfrm>
            <a:off x="6501563" y="1760531"/>
            <a:ext cx="2794837" cy="170797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13957"/>
            <a:ext cx="9144000" cy="64770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r>
              <a:rPr lang="en-GB" sz="1100" dirty="0" smtClean="0"/>
              <a:t>The </a:t>
            </a:r>
            <a:r>
              <a:rPr lang="en-GB" sz="1100" dirty="0" err="1" smtClean="0"/>
              <a:t>Aporia</a:t>
            </a:r>
            <a:r>
              <a:rPr lang="en-GB" sz="1100" dirty="0" smtClean="0"/>
              <a:t> exhibition opened up a significant body of research for me which has continued to expand and develop.  In  2012 </a:t>
            </a:r>
            <a:r>
              <a:rPr lang="en-US" sz="1100" dirty="0" smtClean="0"/>
              <a:t>Roberto Bravo, a writer based in Mexico City, and I used it as the starting point of a collaborative process in which we undertook a journey through Patagonia. The Patagonian landscape is an area of extremes and contradictions and provided a rich and challenging context in which to expand and interrogate my/our ideas further. The research from this has now been consolidated into a forthcoming bookwork.</a:t>
            </a:r>
          </a:p>
          <a:p>
            <a:r>
              <a:rPr lang="en-US" sz="1100" dirty="0" smtClean="0"/>
              <a:t> </a:t>
            </a:r>
            <a:endParaRPr lang="en-GB" sz="1100" dirty="0" smtClean="0"/>
          </a:p>
          <a:p>
            <a:r>
              <a:rPr lang="en-US" sz="1100" dirty="0" smtClean="0"/>
              <a:t>I was also invited to give a presentation to students and staff at the  Universidad </a:t>
            </a:r>
            <a:r>
              <a:rPr lang="en-US" sz="1100" dirty="0" err="1" smtClean="0"/>
              <a:t>Autonoma</a:t>
            </a:r>
            <a:r>
              <a:rPr lang="en-US" sz="1100" dirty="0" smtClean="0"/>
              <a:t> </a:t>
            </a:r>
            <a:r>
              <a:rPr lang="en-US" sz="1100" dirty="0" err="1" smtClean="0"/>
              <a:t>Metropolitana</a:t>
            </a:r>
            <a:r>
              <a:rPr lang="en-US" sz="1100" dirty="0" smtClean="0"/>
              <a:t> </a:t>
            </a:r>
            <a:r>
              <a:rPr lang="en-US" sz="1100" dirty="0" err="1" smtClean="0"/>
              <a:t>Unidad</a:t>
            </a:r>
            <a:r>
              <a:rPr lang="en-US" sz="1100" dirty="0" smtClean="0"/>
              <a:t> </a:t>
            </a:r>
            <a:r>
              <a:rPr lang="en-US" sz="1100" dirty="0" err="1" smtClean="0"/>
              <a:t>Xochimilco</a:t>
            </a:r>
            <a:r>
              <a:rPr lang="en-US" sz="1100" dirty="0" smtClean="0"/>
              <a:t>, </a:t>
            </a:r>
            <a:r>
              <a:rPr lang="en-GB" sz="1100" dirty="0" smtClean="0"/>
              <a:t>Mexico City in January 2013. And was further invited to  participate in a filmed discussion about my working processes with Dr David Gutierrez Fuentes from the Research Department. This film was then made available as part of the  teaching/learning resources of the university.</a:t>
            </a:r>
          </a:p>
          <a:p>
            <a:endParaRPr lang="en-GB" sz="1100" dirty="0" smtClean="0"/>
          </a:p>
          <a:p>
            <a:r>
              <a:rPr lang="en-GB" sz="1100" dirty="0" smtClean="0"/>
              <a:t>The work has been disseminated through a number of different sources:</a:t>
            </a:r>
          </a:p>
          <a:p>
            <a:endParaRPr lang="en-US" sz="1100" dirty="0">
              <a:latin typeface="Adobe Caslon Pro"/>
              <a:cs typeface="Adobe Caslon Pro"/>
            </a:endParaRPr>
          </a:p>
        </p:txBody>
      </p:sp>
      <p:sp>
        <p:nvSpPr>
          <p:cNvPr id="6" name="Rectangle 5"/>
          <p:cNvSpPr/>
          <p:nvPr/>
        </p:nvSpPr>
        <p:spPr>
          <a:xfrm>
            <a:off x="3413849" y="1874732"/>
            <a:ext cx="2892386" cy="4832093"/>
          </a:xfrm>
          <a:prstGeom prst="rect">
            <a:avLst/>
          </a:prstGeom>
        </p:spPr>
        <p:txBody>
          <a:bodyPr wrap="square">
            <a:spAutoFit/>
          </a:bodyPr>
          <a:lstStyle/>
          <a:p>
            <a:pPr>
              <a:buFont typeface="Arial"/>
              <a:buChar char="•"/>
            </a:pPr>
            <a:r>
              <a:rPr lang="en-GB" sz="1100" b="1" dirty="0" err="1" smtClean="0"/>
              <a:t>Aporia</a:t>
            </a:r>
            <a:r>
              <a:rPr lang="en-GB" sz="1100" b="1" dirty="0" smtClean="0"/>
              <a:t>, Glasgow </a:t>
            </a:r>
            <a:r>
              <a:rPr lang="en-GB" sz="1100" b="1" dirty="0" err="1" smtClean="0"/>
              <a:t>Internation</a:t>
            </a:r>
            <a:r>
              <a:rPr lang="en-GB" sz="1100" b="1" dirty="0" smtClean="0"/>
              <a:t> Festival of Art</a:t>
            </a:r>
            <a:endParaRPr lang="en-GB" sz="1100" dirty="0" smtClean="0"/>
          </a:p>
          <a:p>
            <a:r>
              <a:rPr lang="en-GB" sz="1100" dirty="0" smtClean="0"/>
              <a:t>A solo exhibition entitled </a:t>
            </a:r>
            <a:r>
              <a:rPr lang="en-GB" sz="1100" dirty="0" err="1" smtClean="0"/>
              <a:t>Aporia</a:t>
            </a:r>
            <a:r>
              <a:rPr lang="en-US" sz="1100" dirty="0" smtClean="0"/>
              <a:t> was selected to be part of The Glasgow International Festival of Visual Art which is a high profile international three-week </a:t>
            </a:r>
            <a:r>
              <a:rPr lang="en-US" sz="1100" dirty="0" err="1" smtClean="0"/>
              <a:t>l</a:t>
            </a:r>
            <a:r>
              <a:rPr lang="en-US" sz="1100" dirty="0" smtClean="0"/>
              <a:t> festival involving all the major galleries, museums and artists spaces within the city. The exhibition consisted of twelve images made during my visits to Mexico, Australia and Japan. </a:t>
            </a:r>
            <a:endParaRPr lang="en-GB" sz="1100" dirty="0" smtClean="0"/>
          </a:p>
          <a:p>
            <a:r>
              <a:rPr lang="en-US" sz="1100" u="sng" dirty="0" smtClean="0">
                <a:hlinkClick r:id="rId3"/>
              </a:rPr>
              <a:t>www.glasgowinternational.org</a:t>
            </a:r>
            <a:endParaRPr lang="en-US" sz="1100" u="sng" dirty="0" smtClean="0"/>
          </a:p>
          <a:p>
            <a:endParaRPr lang="en-GB" sz="1100" dirty="0" smtClean="0"/>
          </a:p>
          <a:p>
            <a:pPr>
              <a:buFont typeface="Arial"/>
              <a:buChar char="•"/>
            </a:pPr>
            <a:r>
              <a:rPr lang="en-US" sz="1100" b="1" dirty="0" smtClean="0"/>
              <a:t>Non-Fiction, The Other Gallery, Banff Centre for the Arts Canada</a:t>
            </a:r>
            <a:endParaRPr lang="en-GB" sz="1100" dirty="0" smtClean="0"/>
          </a:p>
          <a:p>
            <a:r>
              <a:rPr lang="en-US" sz="1100" dirty="0" smtClean="0"/>
              <a:t>I exhibited three  silver </a:t>
            </a:r>
            <a:r>
              <a:rPr lang="en-US" sz="1100" dirty="0" err="1" smtClean="0"/>
              <a:t>gelatine</a:t>
            </a:r>
            <a:r>
              <a:rPr lang="en-US" sz="1100" dirty="0" smtClean="0"/>
              <a:t> prints, originally exhibited as part of  the G.I. show</a:t>
            </a:r>
            <a:endParaRPr lang="en-GB" sz="1100" dirty="0" smtClean="0"/>
          </a:p>
          <a:p>
            <a:r>
              <a:rPr lang="en-US" sz="1100" u="sng" dirty="0" smtClean="0">
                <a:hlinkClick r:id="rId4"/>
              </a:rPr>
              <a:t>www.banffcentre.ca</a:t>
            </a:r>
            <a:endParaRPr lang="en-US" sz="1100" u="sng" dirty="0" smtClean="0"/>
          </a:p>
          <a:p>
            <a:endParaRPr lang="en-US" sz="1100" u="sng" dirty="0" smtClean="0"/>
          </a:p>
          <a:p>
            <a:pPr lvl="0">
              <a:buFont typeface="Arial"/>
              <a:buChar char="•"/>
            </a:pPr>
            <a:r>
              <a:rPr lang="en-US" sz="1100" b="1" dirty="0" smtClean="0"/>
              <a:t>Studio 58 – Women Artists in Glasgow since World War 2. Glasgow school of Art 2012</a:t>
            </a:r>
          </a:p>
          <a:p>
            <a:pPr lvl="0">
              <a:buFont typeface="Arial"/>
              <a:buChar char="•"/>
            </a:pPr>
            <a:endParaRPr lang="en-GB" sz="1100" dirty="0" smtClean="0"/>
          </a:p>
          <a:p>
            <a:r>
              <a:rPr lang="en-US" sz="1100" dirty="0" smtClean="0"/>
              <a:t>Two works were also included in the Studio 58 exhibition, </a:t>
            </a:r>
            <a:r>
              <a:rPr lang="en-US" sz="1100" dirty="0" err="1" smtClean="0"/>
              <a:t>curated</a:t>
            </a:r>
            <a:r>
              <a:rPr lang="en-US" sz="1100" dirty="0" smtClean="0"/>
              <a:t> by Dr Sarah Lowndes for the Mac Museum, Glasgow School of Art. This exhibition included a publication and symposium.</a:t>
            </a:r>
          </a:p>
          <a:p>
            <a:r>
              <a:rPr lang="en-US" sz="1100" u="sng" dirty="0" smtClean="0">
                <a:hlinkClick r:id="rId5"/>
              </a:rPr>
              <a:t>www.gsa.ac.uk/life/gsa-events/events/s/</a:t>
            </a:r>
            <a:r>
              <a:rPr lang="en-US" sz="1100" b="1" u="sng" dirty="0" smtClean="0">
                <a:hlinkClick r:id="rId5"/>
              </a:rPr>
              <a:t>studio</a:t>
            </a:r>
            <a:r>
              <a:rPr lang="en-US" sz="1100" u="sng" dirty="0" smtClean="0">
                <a:hlinkClick r:id="rId5"/>
              </a:rPr>
              <a:t>-</a:t>
            </a:r>
            <a:r>
              <a:rPr lang="en-US" sz="1100" b="1" u="sng" dirty="0" smtClean="0">
                <a:hlinkClick r:id="rId5"/>
              </a:rPr>
              <a:t>58</a:t>
            </a:r>
            <a:r>
              <a:rPr lang="en-US" sz="1100" u="sng" dirty="0" smtClean="0">
                <a:hlinkClick r:id="rId5"/>
              </a:rPr>
              <a:t>-symposium</a:t>
            </a:r>
            <a:endParaRPr lang="en-GB" sz="1100" dirty="0" smtClean="0"/>
          </a:p>
          <a:p>
            <a:endParaRPr lang="en-GB" sz="1100" dirty="0" smtClean="0"/>
          </a:p>
          <a:p>
            <a:endParaRPr lang="en-GB" sz="1100" dirty="0" smtClean="0"/>
          </a:p>
        </p:txBody>
      </p:sp>
      <p:sp>
        <p:nvSpPr>
          <p:cNvPr id="7" name="Rectangle 6"/>
          <p:cNvSpPr/>
          <p:nvPr/>
        </p:nvSpPr>
        <p:spPr>
          <a:xfrm>
            <a:off x="6464559" y="5225633"/>
            <a:ext cx="2397799" cy="646331"/>
          </a:xfrm>
          <a:prstGeom prst="rect">
            <a:avLst/>
          </a:prstGeom>
        </p:spPr>
        <p:txBody>
          <a:bodyPr wrap="square">
            <a:spAutoFit/>
          </a:bodyPr>
          <a:lstStyle/>
          <a:p>
            <a:r>
              <a:rPr lang="en-US" sz="900" i="1" dirty="0" smtClean="0">
                <a:solidFill>
                  <a:srgbClr val="FFFFFF"/>
                </a:solidFill>
                <a:latin typeface="Adobe Caslon Pro"/>
                <a:cs typeface="Adobe Caslon Pro"/>
              </a:rPr>
              <a:t> </a:t>
            </a:r>
            <a:r>
              <a:rPr lang="en-US" sz="900" i="1" dirty="0" smtClean="0">
                <a:latin typeface="Adobe Caslon Pro"/>
                <a:cs typeface="Adobe Caslon Pro"/>
              </a:rPr>
              <a:t>still from  filmed interview of Roberto Bravo and I with Dr. David </a:t>
            </a:r>
            <a:r>
              <a:rPr lang="en-GB" sz="900" dirty="0" smtClean="0"/>
              <a:t>Gutierrez Fuentes . </a:t>
            </a:r>
            <a:r>
              <a:rPr lang="en-US" sz="900" i="1" dirty="0" smtClean="0">
                <a:latin typeface="Adobe Caslon Pro"/>
                <a:cs typeface="Adobe Caslon Pro"/>
              </a:rPr>
              <a:t> at Universidad </a:t>
            </a:r>
            <a:r>
              <a:rPr lang="en-US" sz="900" dirty="0" smtClean="0"/>
              <a:t> </a:t>
            </a:r>
            <a:r>
              <a:rPr lang="en-US" sz="900" dirty="0" err="1" smtClean="0"/>
              <a:t>Metropolitana</a:t>
            </a:r>
            <a:r>
              <a:rPr lang="en-US" sz="900" dirty="0" smtClean="0"/>
              <a:t> </a:t>
            </a:r>
            <a:r>
              <a:rPr lang="en-US" sz="900" dirty="0" err="1" smtClean="0"/>
              <a:t>Unidad</a:t>
            </a:r>
            <a:r>
              <a:rPr lang="en-US" sz="900" dirty="0" smtClean="0"/>
              <a:t> </a:t>
            </a:r>
            <a:r>
              <a:rPr lang="en-US" sz="900" dirty="0" err="1" smtClean="0"/>
              <a:t>Xochimilco</a:t>
            </a:r>
            <a:r>
              <a:rPr lang="en-US" sz="900" dirty="0" smtClean="0"/>
              <a:t> 2013, </a:t>
            </a:r>
            <a:r>
              <a:rPr lang="en-US" sz="900" i="1" dirty="0" smtClean="0">
                <a:latin typeface="Adobe Caslon Pro"/>
                <a:cs typeface="Adobe Caslon Pro"/>
              </a:rPr>
              <a:t> </a:t>
            </a:r>
          </a:p>
          <a:p>
            <a:endParaRPr lang="en-US" sz="900" i="1" dirty="0">
              <a:solidFill>
                <a:srgbClr val="FFFFFF"/>
              </a:solidFill>
              <a:latin typeface="Adobe Caslon Pro"/>
              <a:cs typeface="Adobe Caslon Pro"/>
            </a:endParaRPr>
          </a:p>
        </p:txBody>
      </p:sp>
      <p:pic>
        <p:nvPicPr>
          <p:cNvPr id="11" name="Picture 10" descr="lumixinvierno 129.jpg"/>
          <p:cNvPicPr>
            <a:picLocks noChangeAspect="1"/>
          </p:cNvPicPr>
          <p:nvPr/>
        </p:nvPicPr>
        <p:blipFill>
          <a:blip r:embed="rId6"/>
          <a:stretch>
            <a:fillRect/>
          </a:stretch>
        </p:blipFill>
        <p:spPr>
          <a:xfrm>
            <a:off x="6530930" y="2363000"/>
            <a:ext cx="2613070" cy="195980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623506"/>
            <a:ext cx="2892386" cy="5339925"/>
          </a:xfrm>
          <a:prstGeom prst="rect">
            <a:avLst/>
          </a:prstGeom>
        </p:spPr>
        <p:txBody>
          <a:bodyPr wrap="square">
            <a:spAutoFit/>
          </a:bodyPr>
          <a:lstStyle/>
          <a:p>
            <a:r>
              <a:rPr lang="en-US" sz="1100" u="sng" dirty="0" smtClean="0">
                <a:hlinkClick r:id="rId3"/>
              </a:rPr>
              <a:t>www.gsa.ac.uk/visit-gsa/exhibitions/</a:t>
            </a:r>
            <a:r>
              <a:rPr lang="en-US" sz="1100" b="1" u="sng" dirty="0" smtClean="0">
                <a:hlinkClick r:id="rId3"/>
              </a:rPr>
              <a:t>studio</a:t>
            </a:r>
            <a:r>
              <a:rPr lang="en-US" sz="1100" u="sng" dirty="0" smtClean="0">
                <a:hlinkClick r:id="rId3"/>
              </a:rPr>
              <a:t>-</a:t>
            </a:r>
            <a:r>
              <a:rPr lang="en-US" sz="1100" b="1" u="sng" dirty="0" smtClean="0">
                <a:hlinkClick r:id="rId3"/>
              </a:rPr>
              <a:t>58</a:t>
            </a:r>
            <a:r>
              <a:rPr lang="en-US" sz="1100" u="sng" dirty="0" smtClean="0">
                <a:hlinkClick r:id="rId3"/>
              </a:rPr>
              <a:t>-catalogu</a:t>
            </a:r>
            <a:r>
              <a:rPr lang="en-US" sz="1100" dirty="0" smtClean="0">
                <a:hlinkClick r:id="rId3"/>
              </a:rPr>
              <a:t>e</a:t>
            </a:r>
            <a:endParaRPr lang="en-GB" sz="1100" dirty="0" smtClean="0"/>
          </a:p>
          <a:p>
            <a:r>
              <a:rPr lang="en-US" sz="1100" u="sng" dirty="0" smtClean="0">
                <a:hlinkClick r:id="rId4"/>
              </a:rPr>
              <a:t>www.heraldscotland.com/arts.../</a:t>
            </a:r>
            <a:r>
              <a:rPr lang="en-US" sz="1100" b="1" u="sng" dirty="0" smtClean="0">
                <a:hlinkClick r:id="rId4"/>
              </a:rPr>
              <a:t>studio</a:t>
            </a:r>
            <a:r>
              <a:rPr lang="en-US" sz="1100" u="sng" dirty="0" smtClean="0">
                <a:hlinkClick r:id="rId4"/>
              </a:rPr>
              <a:t>-</a:t>
            </a:r>
            <a:r>
              <a:rPr lang="en-US" sz="1100" b="1" u="sng" dirty="0" smtClean="0">
                <a:hlinkClick r:id="rId4"/>
              </a:rPr>
              <a:t>58</a:t>
            </a:r>
            <a:r>
              <a:rPr lang="en-US" sz="1100" u="sng" dirty="0" smtClean="0">
                <a:hlinkClick r:id="rId4"/>
              </a:rPr>
              <a:t>-the-magic-number</a:t>
            </a:r>
            <a:r>
              <a:rPr lang="en-US" sz="1100" dirty="0" smtClean="0"/>
              <a:t>.</a:t>
            </a:r>
            <a:endParaRPr lang="en-GB" sz="1100" dirty="0" smtClean="0"/>
          </a:p>
          <a:p>
            <a:r>
              <a:rPr lang="en-US" sz="1100" i="1" dirty="0" smtClean="0"/>
              <a:t>Studio 58: Women Artists in Glasgow since World War II</a:t>
            </a:r>
            <a:r>
              <a:rPr lang="en-US" sz="1100" dirty="0" smtClean="0"/>
              <a:t>, Phil Miller, </a:t>
            </a:r>
            <a:r>
              <a:rPr lang="en-US" sz="1100" b="1" dirty="0" smtClean="0"/>
              <a:t>The Glasgow 	Herald</a:t>
            </a:r>
            <a:r>
              <a:rPr lang="en-US" sz="1100" dirty="0" smtClean="0"/>
              <a:t>, 10 July 2012 </a:t>
            </a:r>
            <a:r>
              <a:rPr lang="en-US" sz="1100" u="sng" dirty="0" smtClean="0">
                <a:hlinkClick r:id="rId5"/>
              </a:rPr>
              <a:t>http://www.heraldscotland.com/arts-ents/visual/studio-58-women-artists-in-glasgow-since-world-war-ii-mackintosh-museum-glasgow-school-of-art.1341885847</a:t>
            </a:r>
            <a:endParaRPr lang="en-GB" sz="1100" dirty="0" smtClean="0"/>
          </a:p>
          <a:p>
            <a:r>
              <a:rPr lang="en-US" sz="1100" i="1" dirty="0" smtClean="0"/>
              <a:t>Female framework</a:t>
            </a:r>
            <a:r>
              <a:rPr lang="en-US" sz="1100" dirty="0" smtClean="0"/>
              <a:t>, Moira Jeffrey, </a:t>
            </a:r>
            <a:r>
              <a:rPr lang="en-US" sz="1100" b="1" dirty="0" smtClean="0"/>
              <a:t>Scotland on Sunday</a:t>
            </a:r>
            <a:r>
              <a:rPr lang="en-US" sz="1100" dirty="0" smtClean="0"/>
              <a:t>, 1 July 2012, </a:t>
            </a:r>
            <a:r>
              <a:rPr lang="en-US" sz="1100" u="sng" dirty="0" smtClean="0">
                <a:hlinkClick r:id="rId6"/>
              </a:rPr>
              <a:t>http://www.scotsman.com/scotland-on-sunday/scotland/art-female-framework-1-2386009</a:t>
            </a:r>
            <a:endParaRPr lang="en-GB" sz="1100" u="sng" dirty="0" smtClean="0"/>
          </a:p>
          <a:p>
            <a:r>
              <a:rPr lang="en-US" sz="1100" i="1" dirty="0" smtClean="0"/>
              <a:t>Studio 58: 70 years of wonderful work of women, </a:t>
            </a:r>
            <a:r>
              <a:rPr lang="en-US" sz="1100" dirty="0" smtClean="0"/>
              <a:t>Elaine O’Connor, </a:t>
            </a:r>
            <a:r>
              <a:rPr lang="en-US" sz="1100" b="1" dirty="0" smtClean="0"/>
              <a:t>STV Glasgow 	online</a:t>
            </a:r>
            <a:r>
              <a:rPr lang="en-US" sz="1100" dirty="0" smtClean="0"/>
              <a:t>, 7 July 2012 </a:t>
            </a:r>
            <a:r>
              <a:rPr lang="en-US" sz="1100" u="sng" dirty="0" smtClean="0">
                <a:hlinkClick r:id="rId7"/>
              </a:rPr>
              <a:t>http://local.stv.tv/glasgow/going-out/events-info/109744-studio-58-70-years-of-the-wonderful-work-of-women/</a:t>
            </a:r>
            <a:endParaRPr lang="en-GB" sz="1100" dirty="0" smtClean="0"/>
          </a:p>
          <a:p>
            <a:r>
              <a:rPr lang="en-US" sz="1100" b="1" dirty="0" smtClean="0"/>
              <a:t>Magazine articles </a:t>
            </a:r>
            <a:endParaRPr lang="en-GB" sz="1100" dirty="0" smtClean="0"/>
          </a:p>
          <a:p>
            <a:pPr lvl="0"/>
            <a:r>
              <a:rPr lang="en-US" sz="1100" dirty="0" smtClean="0"/>
              <a:t>2012	‘la Pampa’, by Roberto Bravo. article in El </a:t>
            </a:r>
            <a:r>
              <a:rPr lang="en-US" sz="1100" dirty="0" err="1" smtClean="0"/>
              <a:t>Buho</a:t>
            </a:r>
            <a:r>
              <a:rPr lang="en-US" sz="1100" dirty="0" smtClean="0"/>
              <a:t> literary magazine .</a:t>
            </a:r>
            <a:endParaRPr lang="en-GB" sz="1100" dirty="0" smtClean="0"/>
          </a:p>
          <a:p>
            <a:pPr lvl="0"/>
            <a:r>
              <a:rPr lang="en-US" sz="1100" dirty="0" smtClean="0"/>
              <a:t>2013	</a:t>
            </a:r>
            <a:r>
              <a:rPr lang="en-US" sz="1100" dirty="0" err="1" smtClean="0"/>
              <a:t>Revista</a:t>
            </a:r>
            <a:r>
              <a:rPr lang="en-US" sz="1100" dirty="0" smtClean="0"/>
              <a:t> el </a:t>
            </a:r>
            <a:r>
              <a:rPr lang="en-US" sz="1100" dirty="0" err="1" smtClean="0"/>
              <a:t>Mollete</a:t>
            </a:r>
            <a:r>
              <a:rPr lang="en-US" sz="1100" dirty="0" smtClean="0"/>
              <a:t> </a:t>
            </a:r>
            <a:r>
              <a:rPr lang="en-US" sz="1100" dirty="0" err="1" smtClean="0"/>
              <a:t>Literario</a:t>
            </a:r>
            <a:r>
              <a:rPr lang="en-US" sz="1100" dirty="0" smtClean="0"/>
              <a:t> – I will be </a:t>
            </a:r>
            <a:r>
              <a:rPr lang="en-US" sz="1100" dirty="0" err="1" smtClean="0"/>
              <a:t>interviewd</a:t>
            </a:r>
            <a:r>
              <a:rPr lang="en-US" sz="1100" dirty="0" smtClean="0"/>
              <a:t> by  Monica Contreras for the December 2013 edition of  the cultural magazine which focuses on the visual Art, literature and  music in Mexico</a:t>
            </a:r>
            <a:endParaRPr lang="en-GB" sz="1100" dirty="0" smtClean="0"/>
          </a:p>
          <a:p>
            <a:r>
              <a:rPr lang="en-US" sz="1100" u="sng" dirty="0" smtClean="0">
                <a:hlinkClick r:id="rId8"/>
              </a:rPr>
              <a:t>http://www.grupotransicion.com.mx</a:t>
            </a:r>
            <a:endParaRPr lang="en-GB" sz="1100" dirty="0" smtClean="0"/>
          </a:p>
          <a:p>
            <a:pPr lvl="0"/>
            <a:r>
              <a:rPr lang="en-US" sz="1100" dirty="0" err="1" smtClean="0"/>
              <a:t>Revista</a:t>
            </a:r>
            <a:r>
              <a:rPr lang="en-US" sz="1100" dirty="0" smtClean="0"/>
              <a:t> </a:t>
            </a:r>
            <a:r>
              <a:rPr lang="en-US" sz="1100" dirty="0" err="1" smtClean="0"/>
              <a:t>Literaria</a:t>
            </a:r>
            <a:r>
              <a:rPr lang="en-US" sz="1100" dirty="0" smtClean="0"/>
              <a:t> Plan do Los </a:t>
            </a:r>
            <a:r>
              <a:rPr lang="en-US" sz="1100" dirty="0" err="1" smtClean="0"/>
              <a:t>Pajaros</a:t>
            </a:r>
            <a:r>
              <a:rPr lang="en-US" sz="1100" dirty="0" smtClean="0"/>
              <a:t> - Roberto</a:t>
            </a:r>
            <a:r>
              <a:rPr lang="en-US" sz="1100" dirty="0" smtClean="0"/>
              <a:t> Bravo writing </a:t>
            </a:r>
            <a:r>
              <a:rPr lang="en-US" sz="1100" dirty="0" smtClean="0"/>
              <a:t>about project</a:t>
            </a:r>
            <a:endParaRPr lang="en-GB" sz="1100" dirty="0" smtClean="0"/>
          </a:p>
          <a:p>
            <a:r>
              <a:rPr lang="en-US" sz="1100" dirty="0" smtClean="0">
                <a:latin typeface="Adobe Caslon Pro"/>
                <a:cs typeface="Adobe Caslon Pro"/>
              </a:rPr>
              <a:t>.</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from 6 page feature of  Studio 58 exhibition.  The Herald magazine 30 June </a:t>
            </a:r>
            <a:endParaRPr lang="en-US" sz="900" i="1" dirty="0">
              <a:solidFill>
                <a:srgbClr val="FFFFFF"/>
              </a:solidFill>
              <a:latin typeface="Adobe Caslon Pro"/>
              <a:cs typeface="Adobe Caslon Pro"/>
            </a:endParaRPr>
          </a:p>
        </p:txBody>
      </p:sp>
      <p:pic>
        <p:nvPicPr>
          <p:cNvPr id="5" name="Picture 4" descr="The_Herald_article.jpg"/>
          <p:cNvPicPr>
            <a:picLocks noChangeAspect="1"/>
          </p:cNvPicPr>
          <p:nvPr/>
        </p:nvPicPr>
        <p:blipFill>
          <a:blip r:embed="rId9"/>
          <a:stretch>
            <a:fillRect/>
          </a:stretch>
        </p:blipFill>
        <p:spPr>
          <a:xfrm>
            <a:off x="3586428" y="1381221"/>
            <a:ext cx="5557571" cy="381283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601632"/>
            <a:ext cx="2892386" cy="2292935"/>
          </a:xfrm>
          <a:prstGeom prst="rect">
            <a:avLst/>
          </a:prstGeom>
        </p:spPr>
        <p:txBody>
          <a:bodyPr wrap="square">
            <a:spAutoFit/>
          </a:bodyPr>
          <a:lstStyle/>
          <a:p>
            <a:r>
              <a:rPr lang="en-US" sz="1100" b="1" dirty="0" smtClean="0"/>
              <a:t>Forthcoming:</a:t>
            </a:r>
          </a:p>
          <a:p>
            <a:endParaRPr lang="en-GB" sz="1100" dirty="0" smtClean="0"/>
          </a:p>
          <a:p>
            <a:pPr lvl="0"/>
            <a:r>
              <a:rPr lang="en-US" sz="1100" b="1" dirty="0" smtClean="0"/>
              <a:t>‘Bound’</a:t>
            </a:r>
            <a:r>
              <a:rPr lang="en-US" sz="1100" dirty="0" smtClean="0"/>
              <a:t> bookwork,   based on the collaborative journey through Patagonia. Published by </a:t>
            </a:r>
            <a:r>
              <a:rPr lang="en-US" sz="1100" dirty="0" err="1" smtClean="0"/>
              <a:t>Lectoram</a:t>
            </a:r>
            <a:r>
              <a:rPr lang="en-US" sz="1100" dirty="0" smtClean="0"/>
              <a:t> </a:t>
            </a:r>
            <a:r>
              <a:rPr lang="en-US" sz="1100" dirty="0" smtClean="0"/>
              <a:t>Press</a:t>
            </a:r>
          </a:p>
          <a:p>
            <a:pPr lvl="0"/>
            <a:endParaRPr lang="en-GB" sz="1100" dirty="0" smtClean="0"/>
          </a:p>
          <a:p>
            <a:pPr lvl="0"/>
            <a:r>
              <a:rPr lang="en-US" sz="1100" b="1" dirty="0" err="1" smtClean="0"/>
              <a:t>Aporia</a:t>
            </a:r>
            <a:r>
              <a:rPr lang="en-US" sz="1100" b="1" dirty="0" smtClean="0"/>
              <a:t> solo exhibition</a:t>
            </a:r>
            <a:r>
              <a:rPr lang="en-US" sz="1100" b="1" dirty="0" smtClean="0"/>
              <a:t>  which includes </a:t>
            </a:r>
            <a:r>
              <a:rPr lang="en-US" sz="1100" b="1" dirty="0" err="1" smtClean="0"/>
              <a:t>Aporia</a:t>
            </a:r>
            <a:r>
              <a:rPr lang="en-US" sz="1100" b="1" dirty="0" smtClean="0"/>
              <a:t> work Impressions </a:t>
            </a:r>
            <a:r>
              <a:rPr lang="en-US" sz="1100" b="1" dirty="0" smtClean="0"/>
              <a:t>Gallery Bradford </a:t>
            </a:r>
            <a:r>
              <a:rPr lang="en-US" sz="1100" b="1" dirty="0" smtClean="0"/>
              <a:t> </a:t>
            </a:r>
            <a:endParaRPr lang="en-GB" sz="1100" dirty="0" smtClean="0"/>
          </a:p>
          <a:p>
            <a:endParaRPr lang="en-US" sz="1100" u="sng" dirty="0" smtClean="0">
              <a:hlinkClick r:id="rId3"/>
            </a:endParaRPr>
          </a:p>
          <a:p>
            <a:r>
              <a:rPr lang="en-US" sz="1100" u="sng" dirty="0" smtClean="0">
                <a:hlinkClick r:id="rId3"/>
              </a:rPr>
              <a:t>www.</a:t>
            </a:r>
            <a:r>
              <a:rPr lang="en-US" sz="1100" b="1" u="sng" dirty="0" smtClean="0">
                <a:hlinkClick r:id="rId3"/>
              </a:rPr>
              <a:t>impressions</a:t>
            </a:r>
            <a:r>
              <a:rPr lang="en-US" sz="1100" u="sng" dirty="0" smtClean="0">
                <a:hlinkClick r:id="rId3"/>
              </a:rPr>
              <a:t>-</a:t>
            </a:r>
            <a:r>
              <a:rPr lang="en-US" sz="1100" b="1" u="sng" dirty="0" smtClean="0">
                <a:hlinkClick r:id="rId3"/>
              </a:rPr>
              <a:t>gallery</a:t>
            </a:r>
            <a:r>
              <a:rPr lang="en-US" sz="1100" u="sng" dirty="0" smtClean="0">
                <a:hlinkClick r:id="rId3"/>
              </a:rPr>
              <a:t>.com</a:t>
            </a:r>
            <a:endParaRPr lang="en-GB" sz="1100" dirty="0" smtClean="0"/>
          </a:p>
          <a:p>
            <a:r>
              <a:rPr lang="en-US" sz="1100" dirty="0" smtClean="0"/>
              <a:t> </a:t>
            </a:r>
            <a:endParaRPr lang="en-GB" sz="1100" dirty="0" smtClean="0"/>
          </a:p>
          <a:p>
            <a:endParaRPr lang="en-US" sz="1100" dirty="0" smtClean="0">
              <a:latin typeface="Adobe Caslon Pro"/>
              <a:cs typeface="Adobe Caslon Pro"/>
            </a:endParaRPr>
          </a:p>
          <a:p>
            <a:r>
              <a:rPr lang="en-US" sz="1100" dirty="0" smtClean="0">
                <a:latin typeface="Adobe Caslon Pro"/>
                <a:cs typeface="Adobe Caslon Pro"/>
              </a:rPr>
              <a:t>.</a:t>
            </a:r>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325</TotalTime>
  <Words>2314</Words>
  <Application>Microsoft Macintosh PowerPoint</Application>
  <PresentationFormat>On-screen Show (4:3)</PresentationFormat>
  <Paragraphs>100</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McBride, Christina</cp:lastModifiedBy>
  <cp:revision>36</cp:revision>
  <dcterms:created xsi:type="dcterms:W3CDTF">2013-10-28T07:44:47Z</dcterms:created>
  <dcterms:modified xsi:type="dcterms:W3CDTF">2013-10-28T08:08:00Z</dcterms:modified>
</cp:coreProperties>
</file>