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Default Extension="emf" ContentType="image/x-emf"/>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Default Extension="tiff" ContentType="image/tiff"/>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sldIdLst>
    <p:sldId id="256" r:id="rId2"/>
    <p:sldId id="257" r:id="rId3"/>
    <p:sldId id="258" r:id="rId4"/>
    <p:sldId id="262" r:id="rId5"/>
    <p:sldId id="259" r:id="rId6"/>
    <p:sldId id="260" r:id="rId7"/>
    <p:sldId id="261"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Grid="0" snapToObjects="1">
      <p:cViewPr varScale="1">
        <p:scale>
          <a:sx n="89" d="100"/>
          <a:sy n="89" d="100"/>
        </p:scale>
        <p:origin x="-904"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7/28/13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7/28/13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7/28/13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7/28/13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7/28/13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7/28/13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7/28/13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7/28/13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tif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emf"/><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 Id="rId3"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hyperlink" Target="http://www.impressions-gallery.com" TargetMode="External"/><Relationship Id="rId4" Type="http://schemas.openxmlformats.org/officeDocument/2006/relationships/hyperlink" Target="http://www.gsa.ac.uk/life/gsa-events/events/s/studio-58-symposium" TargetMode="External"/><Relationship Id="rId5" Type="http://schemas.openxmlformats.org/officeDocument/2006/relationships/hyperlink" Target="http://www.gsa.ac.uk/visit-gsa/exhibitions/studio-58-catalogue" TargetMode="External"/><Relationship Id="rId6" Type="http://schemas.openxmlformats.org/officeDocument/2006/relationships/hyperlink" Target="http://www.heraldscotland.com/arts.../studio-58-the-magic-number" TargetMode="External"/><Relationship Id="rId7" Type="http://schemas.openxmlformats.org/officeDocument/2006/relationships/image" Target="../media/image15.jpeg"/><Relationship Id="rId1" Type="http://schemas.openxmlformats.org/officeDocument/2006/relationships/slideLayout" Target="../slideLayouts/slideLayout7.xml"/><Relationship Id="rId2" Type="http://schemas.openxmlformats.org/officeDocument/2006/relationships/image" Target="../media/image14.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 Id="rId3" Type="http://schemas.openxmlformats.org/officeDocument/2006/relationships/image" Target="../media/image17.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383222" y="0"/>
            <a:ext cx="9144000" cy="6858000"/>
          </a:xfrm>
          <a:prstGeom prst="rect">
            <a:avLst/>
          </a:prstGeom>
        </p:spPr>
      </p:pic>
      <p:sp>
        <p:nvSpPr>
          <p:cNvPr id="5" name="Rectangle 4"/>
          <p:cNvSpPr/>
          <p:nvPr/>
        </p:nvSpPr>
        <p:spPr>
          <a:xfrm>
            <a:off x="715628" y="2228671"/>
            <a:ext cx="3176162" cy="1200328"/>
          </a:xfrm>
          <a:prstGeom prst="rect">
            <a:avLst/>
          </a:prstGeom>
        </p:spPr>
        <p:txBody>
          <a:bodyPr wrap="square">
            <a:spAutoFit/>
          </a:bodyPr>
          <a:lstStyle/>
          <a:p>
            <a:r>
              <a:rPr lang="en-US" sz="2400" b="1" dirty="0" smtClean="0">
                <a:latin typeface="Hypatia Sans Pro"/>
                <a:cs typeface="Hypatia Sans Pro"/>
              </a:rPr>
              <a:t>‘</a:t>
            </a:r>
            <a:r>
              <a:rPr lang="en-US" sz="2400" b="1" dirty="0" err="1" smtClean="0">
                <a:latin typeface="Hypatia Sans Pro"/>
                <a:cs typeface="Hypatia Sans Pro"/>
              </a:rPr>
              <a:t>Aporia</a:t>
            </a:r>
            <a:r>
              <a:rPr lang="en-US" sz="2400" b="1" dirty="0" smtClean="0">
                <a:latin typeface="Hypatia Sans Pro"/>
                <a:cs typeface="Hypatia Sans Pro"/>
              </a:rPr>
              <a:t>’  bookwork </a:t>
            </a:r>
          </a:p>
          <a:p>
            <a:r>
              <a:rPr lang="en-US" sz="2400" b="1" dirty="0" smtClean="0">
                <a:latin typeface="Hypatia Sans Pro"/>
                <a:cs typeface="Hypatia Sans Pro"/>
              </a:rPr>
              <a:t>Christina McBride/Roberto Bravo</a:t>
            </a:r>
            <a:endParaRPr lang="en-US" sz="2400" b="1" dirty="0">
              <a:latin typeface="Hypatia Sans Pro"/>
              <a:cs typeface="Hypatia Sans Pro"/>
            </a:endParaRPr>
          </a:p>
        </p:txBody>
      </p:sp>
      <p:sp>
        <p:nvSpPr>
          <p:cNvPr id="6" name="Rectangle 5"/>
          <p:cNvSpPr/>
          <p:nvPr/>
        </p:nvSpPr>
        <p:spPr>
          <a:xfrm>
            <a:off x="715628" y="3772138"/>
            <a:ext cx="3176162" cy="646331"/>
          </a:xfrm>
          <a:prstGeom prst="rect">
            <a:avLst/>
          </a:prstGeom>
        </p:spPr>
        <p:txBody>
          <a:bodyPr wrap="square">
            <a:spAutoFit/>
          </a:bodyPr>
          <a:lstStyle/>
          <a:p>
            <a:r>
              <a:rPr lang="en-US" sz="1200" i="1" dirty="0" smtClean="0">
                <a:latin typeface="Adobe Caslon Pro SmBd"/>
                <a:cs typeface="Adobe Caslon Pro SmBd"/>
              </a:rPr>
              <a:t>A bookwork which is the outcome of a collaborative research project by Christina McBride and Roberto Bravo</a:t>
            </a:r>
            <a:endParaRPr lang="en-US" sz="1200" i="1" dirty="0">
              <a:latin typeface="Adobe Caslon Pro SmBd"/>
              <a:cs typeface="Adobe Caslon Pro SmBd"/>
            </a:endParaRPr>
          </a:p>
        </p:txBody>
      </p:sp>
      <p:sp>
        <p:nvSpPr>
          <p:cNvPr id="7" name="Rectangle 6"/>
          <p:cNvSpPr/>
          <p:nvPr/>
        </p:nvSpPr>
        <p:spPr>
          <a:xfrm>
            <a:off x="715628" y="6076277"/>
            <a:ext cx="1878898" cy="646331"/>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a:t>
            </a:r>
            <a:r>
              <a:rPr lang="en-US" sz="1200" smtClean="0">
                <a:solidFill>
                  <a:schemeClr val="tx1">
                    <a:lumMod val="75000"/>
                    <a:lumOff val="25000"/>
                  </a:schemeClr>
                </a:solidFill>
                <a:latin typeface="Adobe Caslon Pro Bold"/>
                <a:cs typeface="Adobe Caslon Pro Bold"/>
              </a:rPr>
              <a:t>Christina McBride</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11" name="Picture 10" descr="rockyroad2.tif"/>
          <p:cNvPicPr>
            <a:picLocks noChangeAspect="1"/>
          </p:cNvPicPr>
          <p:nvPr/>
        </p:nvPicPr>
        <p:blipFill>
          <a:blip r:embed="rId3"/>
          <a:stretch>
            <a:fillRect/>
          </a:stretch>
        </p:blipFill>
        <p:spPr>
          <a:xfrm>
            <a:off x="4727376" y="1926032"/>
            <a:ext cx="4816212" cy="46196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177100"/>
            <a:ext cx="9144000" cy="6477000"/>
          </a:xfrm>
          <a:prstGeom prst="rect">
            <a:avLst/>
          </a:prstGeom>
        </p:spPr>
      </p:pic>
      <p:sp>
        <p:nvSpPr>
          <p:cNvPr id="5" name="Rectangle 4"/>
          <p:cNvSpPr/>
          <p:nvPr/>
        </p:nvSpPr>
        <p:spPr>
          <a:xfrm>
            <a:off x="439533" y="1874732"/>
            <a:ext cx="2892386" cy="4524314"/>
          </a:xfrm>
          <a:prstGeom prst="rect">
            <a:avLst/>
          </a:prstGeom>
        </p:spPr>
        <p:txBody>
          <a:bodyPr wrap="square">
            <a:spAutoFit/>
          </a:bodyPr>
          <a:lstStyle/>
          <a:p>
            <a:pPr algn="just"/>
            <a:r>
              <a:rPr lang="en-GB" sz="1200" dirty="0" smtClean="0"/>
              <a:t>This output takes the form of a bookwork which is one of the main outcome of a collaborative project </a:t>
            </a:r>
            <a:r>
              <a:rPr lang="en-GB" sz="1200" dirty="0" smtClean="0"/>
              <a:t>between </a:t>
            </a:r>
            <a:r>
              <a:rPr lang="en-GB" sz="1200" dirty="0" smtClean="0"/>
              <a:t>myself and Roberto bravo, a writer based in Mexico City. The book integrates both images and text and the text will be in both Spanish and English.</a:t>
            </a:r>
          </a:p>
          <a:p>
            <a:pPr algn="just"/>
            <a:endParaRPr lang="en-GB" sz="1200" dirty="0" smtClean="0"/>
          </a:p>
          <a:p>
            <a:pPr algn="just"/>
            <a:r>
              <a:rPr lang="en-GB" sz="1200" dirty="0" smtClean="0"/>
              <a:t> In addition to the bookwork there will be a body of photographic works which will initially be exhibited at Impressions Gallery, Bradford and hopefully in a number of locations in Mexico City. We were also invited to give  a presentation, at the </a:t>
            </a:r>
            <a:r>
              <a:rPr lang="en-US" sz="1200" dirty="0" smtClean="0"/>
              <a:t>Universidad </a:t>
            </a:r>
            <a:r>
              <a:rPr lang="en-US" sz="1200" dirty="0" err="1" smtClean="0"/>
              <a:t>Autonoma</a:t>
            </a:r>
            <a:r>
              <a:rPr lang="en-US" sz="1200" dirty="0" smtClean="0"/>
              <a:t> </a:t>
            </a:r>
            <a:r>
              <a:rPr lang="en-US" sz="1200" dirty="0" err="1" smtClean="0"/>
              <a:t>Metropolitana</a:t>
            </a:r>
            <a:r>
              <a:rPr lang="en-US" sz="1200" dirty="0" smtClean="0"/>
              <a:t> </a:t>
            </a:r>
            <a:r>
              <a:rPr lang="en-US" sz="1200" dirty="0" err="1" smtClean="0"/>
              <a:t>Unidad</a:t>
            </a:r>
            <a:r>
              <a:rPr lang="en-US" sz="1200" dirty="0" smtClean="0"/>
              <a:t> </a:t>
            </a:r>
            <a:r>
              <a:rPr lang="en-US" sz="1200" dirty="0" err="1" smtClean="0"/>
              <a:t>Xochimilco</a:t>
            </a:r>
            <a:r>
              <a:rPr lang="en-US" sz="1200" dirty="0" smtClean="0"/>
              <a:t>, </a:t>
            </a:r>
            <a:r>
              <a:rPr lang="en-GB" sz="1200" dirty="0" smtClean="0"/>
              <a:t>Mexico City which was followed by a filmed interview with Dr David Gutierrez Fuentes from the Research Department of the university.</a:t>
            </a:r>
          </a:p>
          <a:p>
            <a:pPr algn="just"/>
            <a:r>
              <a:rPr lang="en-GB" sz="1200" dirty="0" smtClean="0"/>
              <a:t> </a:t>
            </a:r>
          </a:p>
          <a:p>
            <a:pPr algn="just"/>
            <a:r>
              <a:rPr lang="en-US" sz="1200" dirty="0" smtClean="0"/>
              <a:t>The aim of this book is to </a:t>
            </a:r>
            <a:r>
              <a:rPr lang="en-US" sz="1200" dirty="0" err="1" smtClean="0"/>
              <a:t>contextualise</a:t>
            </a:r>
            <a:r>
              <a:rPr lang="en-US" sz="1200" dirty="0" smtClean="0"/>
              <a:t> and explicate the research findings embodied in our  collaborative process</a:t>
            </a:r>
            <a:endParaRPr lang="en-GB" sz="1200" dirty="0" smtClean="0"/>
          </a:p>
          <a:p>
            <a:pPr algn="just"/>
            <a:r>
              <a:rPr lang="en-US" sz="1200" dirty="0" smtClean="0">
                <a:latin typeface="Adobe Caslon Pro"/>
                <a:cs typeface="Adobe Caslon Pro"/>
              </a:rPr>
              <a:t>.</a:t>
            </a:r>
            <a:endParaRPr lang="en-US" sz="1200" dirty="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two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APORIA, </a:t>
            </a:r>
            <a:r>
              <a:rPr lang="en-US" sz="1000" dirty="0" err="1" smtClean="0">
                <a:latin typeface="Adobe Caslon Pro Bold Italic"/>
                <a:cs typeface="Adobe Caslon Pro Bold Italic"/>
              </a:rPr>
              <a:t>bookworkl</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  </a:t>
            </a:r>
            <a:endParaRPr lang="en-US" sz="1000" dirty="0">
              <a:latin typeface="Adobe Caslon Pro Bold Italic"/>
              <a:cs typeface="Adobe Caslon Pro Bold Italic"/>
            </a:endParaRPr>
          </a:p>
        </p:txBody>
      </p:sp>
      <p:sp>
        <p:nvSpPr>
          <p:cNvPr id="9" name="TextBox 8"/>
          <p:cNvSpPr txBox="1"/>
          <p:nvPr/>
        </p:nvSpPr>
        <p:spPr>
          <a:xfrm>
            <a:off x="6158587" y="2499801"/>
            <a:ext cx="2703768" cy="400110"/>
          </a:xfrm>
          <a:prstGeom prst="rect">
            <a:avLst/>
          </a:prstGeom>
          <a:noFill/>
        </p:spPr>
        <p:txBody>
          <a:bodyPr wrap="square" rtlCol="0">
            <a:spAutoFit/>
          </a:bodyPr>
          <a:lstStyle/>
          <a:p>
            <a:pPr algn="r"/>
            <a:r>
              <a:rPr lang="en-US" sz="1000" dirty="0" smtClean="0">
                <a:latin typeface="Adobe Caslon Pro Bold Italic"/>
                <a:cs typeface="Adobe Caslon Pro Bold Italic"/>
              </a:rPr>
              <a:t>Christina McBride</a:t>
            </a:r>
          </a:p>
          <a:p>
            <a:pPr algn="r"/>
            <a:r>
              <a:rPr lang="en-US" sz="1000" dirty="0" smtClean="0">
                <a:latin typeface="Adobe Caslon Pro Bold Italic"/>
                <a:cs typeface="Adobe Caslon Pro Bold Italic"/>
              </a:rPr>
              <a:t>Roberto Bravo </a:t>
            </a:r>
            <a:endParaRPr lang="en-US" sz="1000" dirty="0">
              <a:latin typeface="Adobe Caslon Pro Bold Italic"/>
              <a:cs typeface="Adobe Caslon Pro Bold Italic"/>
            </a:endParaRPr>
          </a:p>
        </p:txBody>
      </p:sp>
      <p:pic>
        <p:nvPicPr>
          <p:cNvPr id="11" name="Picture 10" descr="bravo3.jpg"/>
          <p:cNvPicPr>
            <a:picLocks noChangeAspect="1"/>
          </p:cNvPicPr>
          <p:nvPr/>
        </p:nvPicPr>
        <p:blipFill>
          <a:blip r:embed="rId3"/>
          <a:stretch>
            <a:fillRect/>
          </a:stretch>
        </p:blipFill>
        <p:spPr>
          <a:xfrm>
            <a:off x="7049764" y="2899911"/>
            <a:ext cx="1950800" cy="3049825"/>
          </a:xfrm>
          <a:prstGeom prst="rect">
            <a:avLst/>
          </a:prstGeom>
        </p:spPr>
      </p:pic>
      <p:pic>
        <p:nvPicPr>
          <p:cNvPr id="12" name="Picture 11" descr="Bravo2.jpg"/>
          <p:cNvPicPr>
            <a:picLocks noChangeAspect="1"/>
          </p:cNvPicPr>
          <p:nvPr/>
        </p:nvPicPr>
        <p:blipFill>
          <a:blip r:embed="rId4"/>
          <a:stretch>
            <a:fillRect/>
          </a:stretch>
        </p:blipFill>
        <p:spPr>
          <a:xfrm>
            <a:off x="4270448" y="2176591"/>
            <a:ext cx="2289433" cy="354876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760580"/>
            <a:ext cx="2892386" cy="4154983"/>
          </a:xfrm>
          <a:prstGeom prst="rect">
            <a:avLst/>
          </a:prstGeom>
        </p:spPr>
        <p:txBody>
          <a:bodyPr wrap="square">
            <a:spAutoFit/>
          </a:bodyPr>
          <a:lstStyle/>
          <a:p>
            <a:pPr algn="just"/>
            <a:r>
              <a:rPr lang="en-US" sz="1200" dirty="0" smtClean="0"/>
              <a:t>The concept of </a:t>
            </a:r>
            <a:r>
              <a:rPr lang="en-US" sz="1200" dirty="0" err="1" smtClean="0"/>
              <a:t>Aporia</a:t>
            </a:r>
            <a:r>
              <a:rPr lang="en-US" sz="1200" dirty="0" smtClean="0"/>
              <a:t> provided the starting point for the collaborative process which involved Roberto Bravo and I undertaking a journey through Patagonia.</a:t>
            </a:r>
          </a:p>
          <a:p>
            <a:pPr algn="just"/>
            <a:endParaRPr lang="en-US" sz="1200" dirty="0" smtClean="0"/>
          </a:p>
          <a:p>
            <a:pPr algn="just"/>
            <a:r>
              <a:rPr lang="en-US" sz="1200" dirty="0" smtClean="0"/>
              <a:t> Originating in the Greek, </a:t>
            </a:r>
            <a:r>
              <a:rPr lang="en-US" sz="1200" dirty="0" err="1" smtClean="0"/>
              <a:t>Aporia</a:t>
            </a:r>
            <a:r>
              <a:rPr lang="en-US" sz="1200" dirty="0" smtClean="0"/>
              <a:t> can mean a number of different things, which includes a philosophical puzzle, a state of perplexity and doubt, and also that which is seemingly impassable. It also refers to a situation where contradictory positions are presented simultaneously but are equally plausible. It has been explored by a number of different artists and writers, Kafka in particular, with his unique style is probably one of the best representatives. The more his characters try to understand and interpret the world they live in the less comprehensible it becomes. Charles Ives, the American composer also addressed the concept of </a:t>
            </a:r>
            <a:r>
              <a:rPr lang="en-US" sz="1200" dirty="0" err="1" smtClean="0"/>
              <a:t>aporia</a:t>
            </a:r>
            <a:r>
              <a:rPr lang="en-US" sz="1200" dirty="0" smtClean="0"/>
              <a:t> in his score ‘Unanswered Question’, from 1935.</a:t>
            </a:r>
          </a:p>
          <a:p>
            <a:endParaRPr lang="en-GB" sz="1100" dirty="0" smtClean="0"/>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9" name="Picture 8"/>
          <p:cNvPicPr>
            <a:picLocks noChangeAspect="1"/>
          </p:cNvPicPr>
          <p:nvPr/>
        </p:nvPicPr>
        <p:blipFill>
          <a:blip r:embed="rId3"/>
          <a:stretch>
            <a:fillRect/>
          </a:stretch>
        </p:blipFill>
        <p:spPr>
          <a:xfrm>
            <a:off x="4266957" y="799060"/>
            <a:ext cx="4360107" cy="434438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42807"/>
            <a:ext cx="9144000" cy="6477000"/>
          </a:xfrm>
          <a:prstGeom prst="rect">
            <a:avLst/>
          </a:prstGeom>
        </p:spPr>
      </p:pic>
      <p:sp>
        <p:nvSpPr>
          <p:cNvPr id="5" name="Rectangle 4"/>
          <p:cNvSpPr/>
          <p:nvPr/>
        </p:nvSpPr>
        <p:spPr>
          <a:xfrm>
            <a:off x="439533" y="1889001"/>
            <a:ext cx="2892386" cy="4308871"/>
          </a:xfrm>
          <a:prstGeom prst="rect">
            <a:avLst/>
          </a:prstGeom>
        </p:spPr>
        <p:txBody>
          <a:bodyPr wrap="square">
            <a:spAutoFit/>
          </a:bodyPr>
          <a:lstStyle/>
          <a:p>
            <a:pPr algn="just"/>
            <a:r>
              <a:rPr lang="en-US" sz="1200" dirty="0" smtClean="0"/>
              <a:t>The Patagonian landscape is an area of extremes and contradictions and provided a rich and challenging context in which to expand and interrogate my/our ideas further. Here you find the high peaks of the Andes Mountains set against the vast area of flatlands of Patagonia where the roar of the wind contrasts with the dead silence of the desert and finally in the land of fire, Tierra del Fuego we find vast glaciers.</a:t>
            </a:r>
          </a:p>
          <a:p>
            <a:pPr algn="just"/>
            <a:endParaRPr lang="en-US" sz="1200" dirty="0" smtClean="0"/>
          </a:p>
          <a:p>
            <a:pPr algn="just"/>
            <a:r>
              <a:rPr lang="en-US" sz="1200" dirty="0" smtClean="0"/>
              <a:t>I have a particular interest in the circumambient element of air. This invisible, intangible but absolutely essential element holds great challenges for the photographic medium. The impact of the wind in Patagonia and its role in sculpting much of the landscape also held great intrigue and anticipation for me</a:t>
            </a:r>
            <a:r>
              <a:rPr lang="en-US" sz="1100" dirty="0" smtClean="0"/>
              <a:t>.</a:t>
            </a:r>
          </a:p>
          <a:p>
            <a:pPr algn="just"/>
            <a:endParaRPr lang="en-US" sz="1100" dirty="0" smtClean="0"/>
          </a:p>
          <a:p>
            <a:pPr algn="just"/>
            <a:r>
              <a:rPr lang="en-US" sz="1100" dirty="0" smtClean="0"/>
              <a:t>Central to our research were also questions around the relationship between images and   </a:t>
            </a:r>
            <a:endParaRPr lang="en-GB" sz="1100" dirty="0" smtClean="0"/>
          </a:p>
          <a:p>
            <a:pPr algn="just"/>
            <a:r>
              <a:rPr lang="en-US" sz="1100" dirty="0" smtClean="0"/>
              <a:t> </a:t>
            </a:r>
            <a:endParaRPr lang="en-GB" sz="1100" dirty="0" smtClean="0"/>
          </a:p>
        </p:txBody>
      </p:sp>
      <p:sp>
        <p:nvSpPr>
          <p:cNvPr id="6" name="Rectangle 5"/>
          <p:cNvSpPr/>
          <p:nvPr/>
        </p:nvSpPr>
        <p:spPr>
          <a:xfrm>
            <a:off x="3413849" y="1931808"/>
            <a:ext cx="2892386" cy="3785651"/>
          </a:xfrm>
          <a:prstGeom prst="rect">
            <a:avLst/>
          </a:prstGeom>
        </p:spPr>
        <p:txBody>
          <a:bodyPr wrap="square">
            <a:spAutoFit/>
          </a:bodyPr>
          <a:lstStyle/>
          <a:p>
            <a:pPr algn="just"/>
            <a:r>
              <a:rPr lang="en-US" sz="1200" dirty="0" smtClean="0"/>
              <a:t> text and how each of these disciples would work together for us within the context of the book. The </a:t>
            </a:r>
            <a:r>
              <a:rPr lang="en-US" sz="1200" dirty="0" err="1" smtClean="0"/>
              <a:t>bookworks</a:t>
            </a:r>
            <a:r>
              <a:rPr lang="en-US" sz="1200" dirty="0" smtClean="0"/>
              <a:t> of artists such as Hamish Fulton, Ian Hamilton Findlay and Ed </a:t>
            </a:r>
            <a:r>
              <a:rPr lang="en-US" sz="1200" dirty="0" err="1" smtClean="0"/>
              <a:t>Rusha</a:t>
            </a:r>
            <a:r>
              <a:rPr lang="en-US" sz="1200" dirty="0" smtClean="0"/>
              <a:t> helped to shape and form our discussions and working process.</a:t>
            </a:r>
          </a:p>
          <a:p>
            <a:pPr algn="just"/>
            <a:r>
              <a:rPr lang="en-US" sz="1200" dirty="0" smtClean="0"/>
              <a:t> </a:t>
            </a:r>
            <a:endParaRPr lang="en-GB" sz="1200" dirty="0" smtClean="0"/>
          </a:p>
          <a:p>
            <a:pPr algn="just"/>
            <a:r>
              <a:rPr lang="en-US" sz="1200" dirty="0" smtClean="0"/>
              <a:t>What was essential about this research outcome was that neither medium would simply serve to illustrate or describe the other.</a:t>
            </a:r>
          </a:p>
          <a:p>
            <a:pPr algn="just"/>
            <a:r>
              <a:rPr lang="en-US" sz="1200" dirty="0" smtClean="0"/>
              <a:t> </a:t>
            </a:r>
            <a:endParaRPr lang="en-GB" sz="1200" dirty="0" smtClean="0"/>
          </a:p>
          <a:p>
            <a:pPr algn="just"/>
            <a:r>
              <a:rPr lang="en-US" sz="1200" dirty="0" smtClean="0"/>
              <a:t>Other sources which informed this research include the poetry of </a:t>
            </a:r>
            <a:r>
              <a:rPr lang="en-US" sz="1200" dirty="0" err="1" smtClean="0"/>
              <a:t>Nicanor</a:t>
            </a:r>
            <a:r>
              <a:rPr lang="en-US" sz="1200" dirty="0" smtClean="0"/>
              <a:t> </a:t>
            </a:r>
            <a:r>
              <a:rPr lang="en-US" sz="1200" dirty="0" err="1" smtClean="0"/>
              <a:t>Parra</a:t>
            </a:r>
            <a:r>
              <a:rPr lang="en-US" sz="1200" dirty="0" smtClean="0"/>
              <a:t> and the work of his sister, the artist </a:t>
            </a:r>
            <a:r>
              <a:rPr lang="en-US" sz="1200" dirty="0" err="1" smtClean="0"/>
              <a:t>Violetta</a:t>
            </a:r>
            <a:r>
              <a:rPr lang="en-US" sz="1200" dirty="0" smtClean="0"/>
              <a:t> </a:t>
            </a:r>
            <a:r>
              <a:rPr lang="en-US" sz="1200" dirty="0" err="1" smtClean="0"/>
              <a:t>Parra</a:t>
            </a:r>
            <a:r>
              <a:rPr lang="en-US" sz="1200" dirty="0" smtClean="0"/>
              <a:t>. The writings of Roberto </a:t>
            </a:r>
            <a:r>
              <a:rPr lang="en-US" sz="1200" dirty="0" err="1" smtClean="0"/>
              <a:t>Bolano</a:t>
            </a:r>
            <a:r>
              <a:rPr lang="en-US" sz="1200" dirty="0" smtClean="0"/>
              <a:t> and also Thomas Carlisle, particularly his thoughts around the  "Worship of Silence”, with silence being to him the very seed out of which all great things </a:t>
            </a:r>
            <a:r>
              <a:rPr lang="en-US" sz="1100" dirty="0" smtClean="0"/>
              <a:t>grow.</a:t>
            </a:r>
            <a:endParaRPr lang="en-GB" sz="1100" dirty="0" smtClean="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9" name="TextBox 8"/>
          <p:cNvSpPr txBox="1"/>
          <p:nvPr/>
        </p:nvSpPr>
        <p:spPr>
          <a:xfrm>
            <a:off x="3331919" y="5778913"/>
            <a:ext cx="184666" cy="369332"/>
          </a:xfrm>
          <a:prstGeom prst="rect">
            <a:avLst/>
          </a:prstGeom>
          <a:noFill/>
        </p:spPr>
        <p:txBody>
          <a:bodyPr wrap="none" rtlCol="0">
            <a:spAutoFit/>
          </a:bodyPr>
          <a:lstStyle/>
          <a:p>
            <a:endParaRPr lang="en-US" dirty="0"/>
          </a:p>
        </p:txBody>
      </p:sp>
      <p:pic>
        <p:nvPicPr>
          <p:cNvPr id="11" name="Picture 10" descr="15bentroad.jpg"/>
          <p:cNvPicPr>
            <a:picLocks noChangeAspect="1"/>
          </p:cNvPicPr>
          <p:nvPr/>
        </p:nvPicPr>
        <p:blipFill>
          <a:blip r:embed="rId3"/>
          <a:stretch>
            <a:fillRect/>
          </a:stretch>
        </p:blipFill>
        <p:spPr>
          <a:xfrm>
            <a:off x="6464659" y="1740811"/>
            <a:ext cx="2682696" cy="232211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3785651"/>
          </a:xfrm>
          <a:prstGeom prst="rect">
            <a:avLst/>
          </a:prstGeom>
        </p:spPr>
        <p:txBody>
          <a:bodyPr wrap="square">
            <a:spAutoFit/>
          </a:bodyPr>
          <a:lstStyle/>
          <a:p>
            <a:pPr algn="just"/>
            <a:r>
              <a:rPr lang="en-US" sz="1200" dirty="0" smtClean="0"/>
              <a:t>After much discussion and exchange we planned a route which would ensure we crossed a vast range of landscapes and conditions. The journey would start in Santiago, Chile and we would initially head north towards the Atacama Desert, crossing the Andes into Salta, then down through Argentina</a:t>
            </a:r>
          </a:p>
          <a:p>
            <a:pPr algn="just"/>
            <a:endParaRPr lang="en-GB" sz="1200" dirty="0" smtClean="0"/>
          </a:p>
          <a:p>
            <a:pPr algn="just"/>
            <a:r>
              <a:rPr lang="en-US" sz="1200" dirty="0" smtClean="0"/>
              <a:t>However our work got off to a dramatic and unexpected start when the car we were driving was involved in a very bad crash as we drove out of Santiago. I was initially hospitalized then required to rest for a period of time. Roberto had a number of smaller injuries but the greatest impact on each of us was clearly psychological. During the moments of the crash we each acknowledged and confronted what we believed to be our impending death.</a:t>
            </a:r>
          </a:p>
          <a:p>
            <a:pPr algn="just"/>
            <a:endParaRPr lang="en-GB" sz="1200" dirty="0" smtClean="0"/>
          </a:p>
        </p:txBody>
      </p:sp>
      <p:sp>
        <p:nvSpPr>
          <p:cNvPr id="6" name="Rectangle 5"/>
          <p:cNvSpPr/>
          <p:nvPr/>
        </p:nvSpPr>
        <p:spPr>
          <a:xfrm>
            <a:off x="3413849" y="1874732"/>
            <a:ext cx="2892386" cy="1384995"/>
          </a:xfrm>
          <a:prstGeom prst="rect">
            <a:avLst/>
          </a:prstGeom>
        </p:spPr>
        <p:txBody>
          <a:bodyPr wrap="square">
            <a:spAutoFit/>
          </a:bodyPr>
          <a:lstStyle/>
          <a:p>
            <a:pPr algn="just"/>
            <a:r>
              <a:rPr lang="en-US" sz="1200" dirty="0" smtClean="0"/>
              <a:t>When our project/journey resumed we each reconnected with our work  - but it was from a different position. The enormity of the experience impacted us greatly, the evidence of which unfolded through the course of the journey and the work we ultimately produced</a:t>
            </a:r>
            <a:endParaRPr lang="en-GB" sz="1200" dirty="0" smtClean="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10" name="Picture 9"/>
          <p:cNvPicPr>
            <a:picLocks noChangeAspect="1"/>
          </p:cNvPicPr>
          <p:nvPr/>
        </p:nvPicPr>
        <p:blipFill>
          <a:blip r:embed="rId3"/>
          <a:stretch>
            <a:fillRect/>
          </a:stretch>
        </p:blipFill>
        <p:spPr>
          <a:xfrm>
            <a:off x="6464559" y="1777272"/>
            <a:ext cx="2679440" cy="26494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88387"/>
            <a:ext cx="2892386" cy="4154983"/>
          </a:xfrm>
          <a:prstGeom prst="rect">
            <a:avLst/>
          </a:prstGeom>
        </p:spPr>
        <p:txBody>
          <a:bodyPr wrap="square">
            <a:spAutoFit/>
          </a:bodyPr>
          <a:lstStyle/>
          <a:p>
            <a:pPr algn="just"/>
            <a:r>
              <a:rPr lang="en-US" sz="1200" dirty="0" smtClean="0"/>
              <a:t>In addition, our loss of time required us to reconsider our route so rather than head in the direction of the Atacama we decided to cross the Andes at the Aconcagua Pass, arriving into Argentina at Mendoza. We also replaced part of our drive through central Chile with a four-day boat journey from Puerto </a:t>
            </a:r>
            <a:r>
              <a:rPr lang="en-US" sz="1200" dirty="0" err="1" smtClean="0"/>
              <a:t>Natales</a:t>
            </a:r>
            <a:r>
              <a:rPr lang="en-US" sz="1200" dirty="0" smtClean="0"/>
              <a:t> to Puerto </a:t>
            </a:r>
            <a:r>
              <a:rPr lang="en-US" sz="1200" dirty="0" err="1" smtClean="0"/>
              <a:t>Montt</a:t>
            </a:r>
            <a:r>
              <a:rPr lang="en-US" sz="1200" dirty="0" smtClean="0"/>
              <a:t>, </a:t>
            </a:r>
            <a:r>
              <a:rPr lang="en-US" sz="1200" dirty="0" smtClean="0"/>
              <a:t>taking us through the narrow channels, fjords, and numerous islands of the Chiloe archipelago.</a:t>
            </a:r>
            <a:endParaRPr lang="en-GB" sz="1200" dirty="0" smtClean="0"/>
          </a:p>
          <a:p>
            <a:pPr algn="just"/>
            <a:r>
              <a:rPr lang="en-US" sz="1200" dirty="0" smtClean="0"/>
              <a:t>Whilst in Chile we also visited the house of Pablo Neruda, the </a:t>
            </a:r>
            <a:r>
              <a:rPr lang="en-US" sz="1200" dirty="0" err="1" smtClean="0"/>
              <a:t>Chillen</a:t>
            </a:r>
            <a:r>
              <a:rPr lang="en-US" sz="1200" dirty="0" smtClean="0"/>
              <a:t> poet, politician and Nobel prizewinner for Literature.</a:t>
            </a:r>
          </a:p>
          <a:p>
            <a:pPr algn="just"/>
            <a:endParaRPr lang="en-GB" sz="1200" dirty="0" smtClean="0"/>
          </a:p>
          <a:p>
            <a:pPr algn="just"/>
            <a:r>
              <a:rPr lang="en-US" sz="1200" dirty="0" smtClean="0"/>
              <a:t>Central to our ‘collaborative’ process were the dialectical exchanges which took place during the course of the journey and the subsequent meeting/</a:t>
            </a:r>
            <a:r>
              <a:rPr lang="en-US" sz="1200" dirty="0" err="1" smtClean="0"/>
              <a:t>s</a:t>
            </a:r>
            <a:r>
              <a:rPr lang="en-US" sz="1200" dirty="0" smtClean="0"/>
              <a:t> afterwards. </a:t>
            </a:r>
            <a:r>
              <a:rPr lang="en-GB" sz="1200" dirty="0" smtClean="0"/>
              <a:t>For us, the book consolidates the visual and textual outcome of our experience and work and provides a level of critical and conceptual conclusion to our collaborative research.</a:t>
            </a:r>
          </a:p>
        </p:txBody>
      </p:sp>
      <p:sp>
        <p:nvSpPr>
          <p:cNvPr id="6" name="Rectangle 5"/>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9" name="Picture 8" descr="lightsunwater.jpg"/>
          <p:cNvPicPr>
            <a:picLocks noChangeAspect="1"/>
          </p:cNvPicPr>
          <p:nvPr/>
        </p:nvPicPr>
        <p:blipFill>
          <a:blip r:embed="rId3"/>
          <a:stretch>
            <a:fillRect/>
          </a:stretch>
        </p:blipFill>
        <p:spPr>
          <a:xfrm>
            <a:off x="5048460" y="1027362"/>
            <a:ext cx="4151256" cy="417005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439533" y="1874732"/>
            <a:ext cx="2892386" cy="4662815"/>
          </a:xfrm>
          <a:prstGeom prst="rect">
            <a:avLst/>
          </a:prstGeom>
        </p:spPr>
        <p:txBody>
          <a:bodyPr wrap="square">
            <a:spAutoFit/>
          </a:bodyPr>
          <a:lstStyle/>
          <a:p>
            <a:r>
              <a:rPr lang="en-US" sz="1100" dirty="0" smtClean="0"/>
              <a:t>The work has been/will be disseminated through a variety of sources which include:</a:t>
            </a:r>
          </a:p>
          <a:p>
            <a:endParaRPr lang="en-GB" sz="1100" dirty="0" smtClean="0"/>
          </a:p>
          <a:p>
            <a:pPr lvl="0">
              <a:buFont typeface="Arial"/>
              <a:buChar char="•"/>
            </a:pPr>
            <a:r>
              <a:rPr lang="en-US" sz="1100" b="1" dirty="0" smtClean="0"/>
              <a:t>The bookwork entitled </a:t>
            </a:r>
            <a:r>
              <a:rPr lang="en-US" sz="1100" b="1" dirty="0" err="1" smtClean="0"/>
              <a:t>Aporia</a:t>
            </a:r>
            <a:r>
              <a:rPr lang="en-US" sz="1100" b="1" dirty="0" smtClean="0"/>
              <a:t> </a:t>
            </a:r>
            <a:r>
              <a:rPr lang="en-US" sz="1100" dirty="0" smtClean="0"/>
              <a:t>which  will be published by </a:t>
            </a:r>
            <a:r>
              <a:rPr lang="en-US" sz="1100" dirty="0" err="1" smtClean="0"/>
              <a:t>Lectoram</a:t>
            </a:r>
            <a:r>
              <a:rPr lang="en-US" sz="1100" dirty="0" smtClean="0"/>
              <a:t> Press, Mexico City 2013</a:t>
            </a:r>
          </a:p>
          <a:p>
            <a:pPr lvl="0"/>
            <a:endParaRPr lang="en-GB" sz="1100" dirty="0" smtClean="0"/>
          </a:p>
          <a:p>
            <a:r>
              <a:rPr lang="en-US" sz="1100" dirty="0" smtClean="0"/>
              <a:t>There will be a book launch in both Mexico City and Glasgow - venues to be confirmed.</a:t>
            </a:r>
          </a:p>
          <a:p>
            <a:endParaRPr lang="en-US" sz="1100" dirty="0" smtClean="0"/>
          </a:p>
          <a:p>
            <a:pPr lvl="0">
              <a:buFont typeface="Arial"/>
              <a:buChar char="•"/>
            </a:pPr>
            <a:r>
              <a:rPr lang="en-US" sz="1100" b="1" dirty="0" smtClean="0"/>
              <a:t>Patagonia (working title) solo exhibition Impressions Gallery Bradford  (date to be confirmed)</a:t>
            </a:r>
            <a:endParaRPr lang="en-GB" sz="1100" dirty="0" smtClean="0"/>
          </a:p>
          <a:p>
            <a:r>
              <a:rPr lang="en-US" sz="1100" u="sng" dirty="0" smtClean="0">
                <a:hlinkClick r:id="rId3"/>
              </a:rPr>
              <a:t>www.</a:t>
            </a:r>
            <a:r>
              <a:rPr lang="en-US" sz="1100" b="1" u="sng" dirty="0" smtClean="0">
                <a:hlinkClick r:id="rId3"/>
              </a:rPr>
              <a:t>impressions</a:t>
            </a:r>
            <a:r>
              <a:rPr lang="en-US" sz="1100" u="sng" dirty="0" smtClean="0">
                <a:hlinkClick r:id="rId3"/>
              </a:rPr>
              <a:t>-</a:t>
            </a:r>
            <a:r>
              <a:rPr lang="en-US" sz="1100" b="1" u="sng" dirty="0" smtClean="0">
                <a:hlinkClick r:id="rId3"/>
              </a:rPr>
              <a:t>gallery</a:t>
            </a:r>
            <a:r>
              <a:rPr lang="en-US" sz="1100" u="sng" dirty="0" smtClean="0">
                <a:hlinkClick r:id="rId3"/>
              </a:rPr>
              <a:t>.com</a:t>
            </a:r>
            <a:endParaRPr lang="en-GB" sz="1100" dirty="0" smtClean="0"/>
          </a:p>
          <a:p>
            <a:endParaRPr lang="en-GB" sz="1100" dirty="0" smtClean="0"/>
          </a:p>
          <a:p>
            <a:pPr lvl="0">
              <a:buFont typeface="Arial"/>
              <a:buChar char="•"/>
            </a:pPr>
            <a:r>
              <a:rPr lang="en-US" sz="1100" b="1" dirty="0" smtClean="0"/>
              <a:t>Studio 58 – Women Artists in Glasgow since World War 2. Glasgow school of Art 2012</a:t>
            </a:r>
            <a:endParaRPr lang="en-GB" sz="1100" dirty="0" smtClean="0"/>
          </a:p>
          <a:p>
            <a:r>
              <a:rPr lang="en-US" sz="1100" dirty="0" smtClean="0"/>
              <a:t>Two works were also included in the Studio 58 exhibition, </a:t>
            </a:r>
            <a:r>
              <a:rPr lang="en-US" sz="1100" dirty="0" err="1" smtClean="0"/>
              <a:t>curated</a:t>
            </a:r>
            <a:r>
              <a:rPr lang="en-US" sz="1100" dirty="0" smtClean="0"/>
              <a:t> by Dr Sarah Lowndes for the Mac Museum, Glasgow School of Art. This exhibition Included a publication and symposium.</a:t>
            </a:r>
            <a:endParaRPr lang="en-GB" sz="1100" dirty="0" smtClean="0"/>
          </a:p>
          <a:p>
            <a:r>
              <a:rPr lang="en-US" sz="1100" u="sng" dirty="0" smtClean="0">
                <a:hlinkClick r:id="rId4"/>
              </a:rPr>
              <a:t>www.gsa.ac.uk/life/gsa-events/events/s/</a:t>
            </a:r>
            <a:r>
              <a:rPr lang="en-US" sz="1100" b="1" u="sng" dirty="0" smtClean="0">
                <a:hlinkClick r:id="rId4"/>
              </a:rPr>
              <a:t>studio</a:t>
            </a:r>
            <a:r>
              <a:rPr lang="en-US" sz="1100" u="sng" dirty="0" smtClean="0">
                <a:hlinkClick r:id="rId4"/>
              </a:rPr>
              <a:t>-</a:t>
            </a:r>
            <a:r>
              <a:rPr lang="en-US" sz="1100" b="1" u="sng" dirty="0" smtClean="0">
                <a:hlinkClick r:id="rId4"/>
              </a:rPr>
              <a:t>58</a:t>
            </a:r>
            <a:r>
              <a:rPr lang="en-US" sz="1100" u="sng" dirty="0" smtClean="0">
                <a:hlinkClick r:id="rId4"/>
              </a:rPr>
              <a:t>-symposium</a:t>
            </a:r>
            <a:endParaRPr lang="en-GB" sz="1100" dirty="0" smtClean="0"/>
          </a:p>
          <a:p>
            <a:r>
              <a:rPr lang="en-US" sz="1100" u="sng" dirty="0" smtClean="0">
                <a:hlinkClick r:id="rId5"/>
              </a:rPr>
              <a:t>www.gsa.ac.uk/visit-gsa/exhibitions/</a:t>
            </a:r>
            <a:r>
              <a:rPr lang="en-US" sz="1100" b="1" u="sng" dirty="0" smtClean="0">
                <a:hlinkClick r:id="rId5"/>
              </a:rPr>
              <a:t>studio</a:t>
            </a:r>
            <a:r>
              <a:rPr lang="en-US" sz="1100" u="sng" dirty="0" smtClean="0">
                <a:hlinkClick r:id="rId5"/>
              </a:rPr>
              <a:t>-</a:t>
            </a:r>
            <a:r>
              <a:rPr lang="en-US" sz="1100" b="1" u="sng" dirty="0" smtClean="0">
                <a:hlinkClick r:id="rId5"/>
              </a:rPr>
              <a:t>58</a:t>
            </a:r>
            <a:r>
              <a:rPr lang="en-US" sz="1100" u="sng" dirty="0" smtClean="0">
                <a:hlinkClick r:id="rId5"/>
              </a:rPr>
              <a:t>-catalogu</a:t>
            </a:r>
            <a:r>
              <a:rPr lang="en-US" sz="1100" dirty="0" smtClean="0">
                <a:hlinkClick r:id="rId5"/>
              </a:rPr>
              <a:t>e</a:t>
            </a:r>
            <a:endParaRPr lang="en-GB" sz="1100" dirty="0" smtClean="0"/>
          </a:p>
          <a:p>
            <a:r>
              <a:rPr lang="en-US" sz="1100" u="sng" dirty="0" smtClean="0">
                <a:hlinkClick r:id="rId6"/>
              </a:rPr>
              <a:t>www.heraldscotland.com/arts.../</a:t>
            </a:r>
            <a:r>
              <a:rPr lang="en-US" sz="1100" b="1" u="sng" dirty="0" smtClean="0">
                <a:hlinkClick r:id="rId6"/>
              </a:rPr>
              <a:t>studio</a:t>
            </a:r>
            <a:r>
              <a:rPr lang="en-US" sz="1100" u="sng" dirty="0" smtClean="0">
                <a:hlinkClick r:id="rId6"/>
              </a:rPr>
              <a:t>-</a:t>
            </a:r>
            <a:r>
              <a:rPr lang="en-US" sz="1100" b="1" u="sng" dirty="0" smtClean="0">
                <a:hlinkClick r:id="rId6"/>
              </a:rPr>
              <a:t>58</a:t>
            </a:r>
            <a:r>
              <a:rPr lang="en-US" sz="1100" u="sng" dirty="0" smtClean="0">
                <a:hlinkClick r:id="rId6"/>
              </a:rPr>
              <a:t>-the-magic-number</a:t>
            </a:r>
            <a:r>
              <a:rPr lang="en-US" sz="1100" dirty="0" smtClean="0"/>
              <a:t>.</a:t>
            </a:r>
          </a:p>
          <a:p>
            <a:endParaRPr lang="en-GB" sz="1100" dirty="0" smtClean="0"/>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8" name="Picture 7" descr="pat5b.jpg"/>
          <p:cNvPicPr>
            <a:picLocks noChangeAspect="1"/>
          </p:cNvPicPr>
          <p:nvPr/>
        </p:nvPicPr>
        <p:blipFill>
          <a:blip r:embed="rId7"/>
          <a:stretch>
            <a:fillRect/>
          </a:stretch>
        </p:blipFill>
        <p:spPr>
          <a:xfrm>
            <a:off x="3331919" y="1698002"/>
            <a:ext cx="5780683" cy="311550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39533" y="38100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10" name="Rectangle 9"/>
          <p:cNvSpPr/>
          <p:nvPr/>
        </p:nvSpPr>
        <p:spPr>
          <a:xfrm>
            <a:off x="927588" y="2240224"/>
            <a:ext cx="2762249" cy="4339649"/>
          </a:xfrm>
          <a:prstGeom prst="rect">
            <a:avLst/>
          </a:prstGeom>
        </p:spPr>
        <p:txBody>
          <a:bodyPr wrap="square">
            <a:spAutoFit/>
          </a:bodyPr>
          <a:lstStyle/>
          <a:p>
            <a:pPr lvl="0">
              <a:buFont typeface="Arial"/>
              <a:buChar char="•"/>
            </a:pPr>
            <a:r>
              <a:rPr lang="en-US" sz="1200" dirty="0" smtClean="0"/>
              <a:t> </a:t>
            </a:r>
            <a:r>
              <a:rPr lang="en-US" sz="1200" b="1" dirty="0" smtClean="0"/>
              <a:t>Presentation at Universidad </a:t>
            </a:r>
            <a:r>
              <a:rPr lang="en-US" sz="1200" b="1" dirty="0" err="1" smtClean="0"/>
              <a:t>Autonoma</a:t>
            </a:r>
            <a:r>
              <a:rPr lang="en-US" sz="1200" b="1" dirty="0" smtClean="0"/>
              <a:t> </a:t>
            </a:r>
            <a:r>
              <a:rPr lang="en-US" sz="1200" b="1" dirty="0" err="1" smtClean="0"/>
              <a:t>Metropolitana</a:t>
            </a:r>
            <a:r>
              <a:rPr lang="en-US" sz="1200" b="1" dirty="0" smtClean="0"/>
              <a:t> </a:t>
            </a:r>
            <a:r>
              <a:rPr lang="en-US" sz="1200" b="1" dirty="0" err="1" smtClean="0"/>
              <a:t>Unidad</a:t>
            </a:r>
            <a:r>
              <a:rPr lang="en-US" sz="1200" b="1" dirty="0" smtClean="0"/>
              <a:t> </a:t>
            </a:r>
            <a:r>
              <a:rPr lang="en-US" sz="1200" b="1" dirty="0" err="1" smtClean="0"/>
              <a:t>Xochimilco</a:t>
            </a:r>
            <a:r>
              <a:rPr lang="en-US" sz="1200" b="1" dirty="0" smtClean="0"/>
              <a:t>, </a:t>
            </a:r>
            <a:r>
              <a:rPr lang="en-GB" sz="1200" b="1" dirty="0" smtClean="0"/>
              <a:t>Mexico City</a:t>
            </a:r>
            <a:r>
              <a:rPr lang="en-GB" sz="1200" dirty="0" smtClean="0"/>
              <a:t>. December 2012</a:t>
            </a:r>
          </a:p>
          <a:p>
            <a:pPr lvl="0">
              <a:buFont typeface="Arial"/>
              <a:buChar char="•"/>
            </a:pPr>
            <a:endParaRPr lang="en-GB" sz="1200" dirty="0" smtClean="0"/>
          </a:p>
          <a:p>
            <a:pPr lvl="0"/>
            <a:r>
              <a:rPr lang="en-US" sz="1200" dirty="0" smtClean="0"/>
              <a:t>Roberto and I made a presentation about our project to staff and students. </a:t>
            </a:r>
            <a:r>
              <a:rPr lang="en-GB" sz="1200" dirty="0" smtClean="0"/>
              <a:t>  We also participated in a filmed discussion about our project with Dr David Gutierrez Fuentes from the Research Department.</a:t>
            </a:r>
          </a:p>
          <a:p>
            <a:pPr lvl="0">
              <a:buFont typeface="Arial"/>
              <a:buChar char="•"/>
            </a:pPr>
            <a:endParaRPr lang="en-GB" sz="1200" dirty="0" smtClean="0"/>
          </a:p>
          <a:p>
            <a:r>
              <a:rPr lang="en-US" sz="1200" b="1" dirty="0" smtClean="0"/>
              <a:t>Magazine </a:t>
            </a:r>
            <a:r>
              <a:rPr lang="en-US" sz="1200" b="1" dirty="0" smtClean="0"/>
              <a:t>articles:</a:t>
            </a:r>
          </a:p>
          <a:p>
            <a:r>
              <a:rPr lang="en-US" sz="1200" b="1" dirty="0" smtClean="0"/>
              <a:t> </a:t>
            </a:r>
            <a:endParaRPr lang="en-GB" sz="1200" dirty="0" smtClean="0"/>
          </a:p>
          <a:p>
            <a:pPr lvl="0">
              <a:buFont typeface="Arial"/>
              <a:buChar char="•"/>
            </a:pPr>
            <a:r>
              <a:rPr lang="en-US" sz="1200" dirty="0" smtClean="0"/>
              <a:t> 2012	‘</a:t>
            </a:r>
            <a:r>
              <a:rPr lang="en-US" sz="1200" b="1" dirty="0" smtClean="0"/>
              <a:t>la Pampa’, by Roberto Bravo</a:t>
            </a:r>
            <a:r>
              <a:rPr lang="en-US" sz="1200" dirty="0" smtClean="0"/>
              <a:t>. article in El </a:t>
            </a:r>
            <a:r>
              <a:rPr lang="en-US" sz="1200" dirty="0" err="1" smtClean="0"/>
              <a:t>Buho</a:t>
            </a:r>
            <a:r>
              <a:rPr lang="en-US" sz="1200" dirty="0" smtClean="0"/>
              <a:t> literary magazine .</a:t>
            </a:r>
            <a:endParaRPr lang="en-GB" sz="1200" dirty="0" smtClean="0"/>
          </a:p>
          <a:p>
            <a:pPr lvl="0">
              <a:buFont typeface="Arial"/>
              <a:buChar char="•"/>
            </a:pPr>
            <a:r>
              <a:rPr lang="en-US" sz="1200" dirty="0" smtClean="0"/>
              <a:t> 2013	</a:t>
            </a:r>
            <a:r>
              <a:rPr lang="en-US" sz="1200" b="1" dirty="0" err="1" smtClean="0"/>
              <a:t>Revista</a:t>
            </a:r>
            <a:r>
              <a:rPr lang="en-US" sz="1200" b="1" dirty="0" smtClean="0"/>
              <a:t> el </a:t>
            </a:r>
            <a:r>
              <a:rPr lang="en-US" sz="1200" b="1" dirty="0" err="1" smtClean="0"/>
              <a:t>Mollete</a:t>
            </a:r>
            <a:r>
              <a:rPr lang="en-US" sz="1200" b="1" dirty="0" smtClean="0"/>
              <a:t> </a:t>
            </a:r>
            <a:r>
              <a:rPr lang="en-US" sz="1200" b="1" dirty="0" err="1" smtClean="0"/>
              <a:t>Literario</a:t>
            </a:r>
            <a:r>
              <a:rPr lang="en-US" sz="1200" b="1" dirty="0" smtClean="0"/>
              <a:t> – </a:t>
            </a:r>
            <a:r>
              <a:rPr lang="en-US" sz="1200" dirty="0" smtClean="0"/>
              <a:t>I have been asked for an interview with Monica Contreras for the October 2013 edition of  the cultural magazine which focuses on the visual Art, literature and  music in Mexico</a:t>
            </a:r>
            <a:endParaRPr lang="en-GB" sz="1200" dirty="0" smtClean="0"/>
          </a:p>
          <a:p>
            <a:r>
              <a:rPr lang="en-US" sz="1200" dirty="0" smtClean="0"/>
              <a:t>http://</a:t>
            </a:r>
            <a:r>
              <a:rPr lang="en-US" sz="1200" dirty="0" err="1" smtClean="0"/>
              <a:t>www.grupotransicion.com.mx</a:t>
            </a:r>
            <a:endParaRPr lang="en-GB" sz="1200" dirty="0" smtClean="0"/>
          </a:p>
          <a:p>
            <a:pPr lvl="0">
              <a:buFont typeface="Arial"/>
              <a:buChar char="•"/>
            </a:pPr>
            <a:r>
              <a:rPr lang="en-US" sz="1200" dirty="0" smtClean="0"/>
              <a:t> </a:t>
            </a:r>
            <a:r>
              <a:rPr lang="en-US" sz="1200" b="1" dirty="0" err="1" smtClean="0"/>
              <a:t>Revista</a:t>
            </a:r>
            <a:r>
              <a:rPr lang="en-US" sz="1200" b="1" dirty="0" smtClean="0"/>
              <a:t> </a:t>
            </a:r>
            <a:r>
              <a:rPr lang="en-US" sz="1200" b="1" dirty="0" err="1" smtClean="0"/>
              <a:t>Litereria</a:t>
            </a:r>
            <a:r>
              <a:rPr lang="en-US" sz="1200" b="1" dirty="0" smtClean="0"/>
              <a:t> Plan do Los </a:t>
            </a:r>
            <a:r>
              <a:rPr lang="en-US" sz="1200" b="1" dirty="0" err="1" smtClean="0"/>
              <a:t>Pajaros</a:t>
            </a:r>
            <a:r>
              <a:rPr lang="en-US" sz="1200" b="1" dirty="0" smtClean="0"/>
              <a:t> </a:t>
            </a:r>
            <a:r>
              <a:rPr lang="en-US" sz="1200" dirty="0" smtClean="0"/>
              <a:t>- Roberto</a:t>
            </a:r>
            <a:r>
              <a:rPr lang="en-US" sz="1200" dirty="0" smtClean="0"/>
              <a:t> bravo writing </a:t>
            </a:r>
            <a:r>
              <a:rPr lang="en-US" sz="1200" dirty="0" smtClean="0"/>
              <a:t>about project</a:t>
            </a:r>
            <a:endParaRPr lang="en-GB" sz="1200" dirty="0" smtClean="0"/>
          </a:p>
        </p:txBody>
      </p:sp>
      <p:pic>
        <p:nvPicPr>
          <p:cNvPr id="11" name="Picture 10" descr="13.holgatree300.tif"/>
          <p:cNvPicPr>
            <a:picLocks noChangeAspect="1"/>
          </p:cNvPicPr>
          <p:nvPr/>
        </p:nvPicPr>
        <p:blipFill>
          <a:blip r:embed="rId3"/>
          <a:stretch>
            <a:fillRect/>
          </a:stretch>
        </p:blipFill>
        <p:spPr>
          <a:xfrm>
            <a:off x="5437170" y="1388224"/>
            <a:ext cx="4138046" cy="413804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71249" y="0"/>
            <a:ext cx="9144000" cy="6477000"/>
          </a:xfrm>
          <a:prstGeom prst="rect">
            <a:avLst/>
          </a:prstGeom>
        </p:spPr>
      </p:pic>
      <p:sp>
        <p:nvSpPr>
          <p:cNvPr id="5" name="Rectangle 4"/>
          <p:cNvSpPr/>
          <p:nvPr/>
        </p:nvSpPr>
        <p:spPr>
          <a:xfrm>
            <a:off x="439533" y="1601632"/>
            <a:ext cx="2892386" cy="600164"/>
          </a:xfrm>
          <a:prstGeom prst="rect">
            <a:avLst/>
          </a:prstGeom>
        </p:spPr>
        <p:txBody>
          <a:bodyPr wrap="square">
            <a:spAutoFit/>
          </a:bodyPr>
          <a:lstStyle/>
          <a:p>
            <a:r>
              <a:rPr lang="en-US" sz="1100" dirty="0" smtClean="0">
                <a:latin typeface="Adobe Caslon Pro"/>
                <a:cs typeface="Adobe Caslon Pro"/>
              </a:rPr>
              <a:t>To be completed</a:t>
            </a:r>
            <a:r>
              <a:rPr lang="en-US" sz="1100" dirty="0" smtClean="0">
                <a:latin typeface="Adobe Caslon Pro"/>
                <a:cs typeface="Adobe Caslon Pro"/>
              </a:rPr>
              <a:t>.</a:t>
            </a:r>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a:t>
            </a:r>
            <a:endParaRPr lang="en-US" sz="1100" dirty="0">
              <a:latin typeface="Adobe Caslon Pro"/>
              <a:cs typeface="Adobe Caslon Pro"/>
            </a:endParaRPr>
          </a:p>
        </p:txBody>
      </p:sp>
      <p:sp>
        <p:nvSpPr>
          <p:cNvPr id="6" name="Rectangle 5"/>
          <p:cNvSpPr/>
          <p:nvPr/>
        </p:nvSpPr>
        <p:spPr>
          <a:xfrm>
            <a:off x="3413849" y="1601632"/>
            <a:ext cx="2892386" cy="261610"/>
          </a:xfrm>
          <a:prstGeom prst="rect">
            <a:avLst/>
          </a:prstGeom>
        </p:spPr>
        <p:txBody>
          <a:bodyPr wrap="square">
            <a:spAutoFit/>
          </a:bodyPr>
          <a:lstStyle/>
          <a:p>
            <a:endParaRPr lang="en-US" sz="1100" dirty="0" smtClean="0">
              <a:latin typeface="Adobe Caslon Pro"/>
              <a:cs typeface="Adobe Caslon Pro"/>
            </a:endParaRPr>
          </a:p>
        </p:txBody>
      </p:sp>
      <p:sp>
        <p:nvSpPr>
          <p:cNvPr id="7" name="TextBox 6"/>
          <p:cNvSpPr txBox="1"/>
          <p:nvPr/>
        </p:nvSpPr>
        <p:spPr>
          <a:xfrm>
            <a:off x="-573527" y="2512438"/>
            <a:ext cx="184666" cy="369332"/>
          </a:xfrm>
          <a:prstGeom prst="rect">
            <a:avLst/>
          </a:prstGeom>
          <a:noFill/>
        </p:spPr>
        <p:txBody>
          <a:bodyPr wrap="none" rtlCol="0">
            <a:spAutoFit/>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553</TotalTime>
  <Words>1379</Words>
  <Application>Microsoft Macintosh PowerPoint</Application>
  <PresentationFormat>On-screen Show (4:3)</PresentationFormat>
  <Paragraphs>71</Paragraphs>
  <Slides>9</Slides>
  <Notes>0</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McBride, Christina</cp:lastModifiedBy>
  <cp:revision>44</cp:revision>
  <dcterms:created xsi:type="dcterms:W3CDTF">2013-07-28T20:19:59Z</dcterms:created>
  <dcterms:modified xsi:type="dcterms:W3CDTF">2013-07-28T20:24:02Z</dcterms:modified>
</cp:coreProperties>
</file>