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2" r:id="rId5"/>
    <p:sldId id="267" r:id="rId6"/>
    <p:sldId id="259" r:id="rId7"/>
    <p:sldId id="260" r:id="rId8"/>
    <p:sldId id="261"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10/28/13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9.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 Id="rId3" Type="http://schemas.openxmlformats.org/officeDocument/2006/relationships/image" Target="../media/image11.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hyperlink" Target="http://metrolatinousa.com/2008/06/16/inaugurara-la-fotografa-escocesa-christina-mcbride-una-muestra-la-exposicion-se-llama-dark-day-light-3/" TargetMode="External"/><Relationship Id="rId4" Type="http://schemas.openxmlformats.org/officeDocument/2006/relationships/hyperlink" Target="http://xalapa.tipz.mx/centro-cultural-atarazanas/" TargetMode="External"/><Relationship Id="rId5" Type="http://schemas.openxmlformats.org/officeDocument/2006/relationships/image" Target="../media/image15.jpeg"/><Relationship Id="rId6"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520258" y="3010263"/>
            <a:ext cx="3176162" cy="523220"/>
          </a:xfrm>
          <a:prstGeom prst="rect">
            <a:avLst/>
          </a:prstGeom>
        </p:spPr>
        <p:txBody>
          <a:bodyPr wrap="square">
            <a:spAutoFit/>
          </a:bodyPr>
          <a:lstStyle/>
          <a:p>
            <a:r>
              <a:rPr lang="en-US" sz="2800" b="1" dirty="0" smtClean="0">
                <a:latin typeface="Copperplate Gothic Light"/>
                <a:cs typeface="Hypatia Sans Pro"/>
              </a:rPr>
              <a:t>DARKDAYLIGHT</a:t>
            </a:r>
            <a:endParaRPr lang="en-US" sz="2800" b="1" dirty="0">
              <a:latin typeface="Copperplate Gothic Light"/>
              <a:cs typeface="Hypatia Sans Pro"/>
            </a:endParaRPr>
          </a:p>
        </p:txBody>
      </p:sp>
      <p:sp>
        <p:nvSpPr>
          <p:cNvPr id="6" name="Rectangle 5"/>
          <p:cNvSpPr/>
          <p:nvPr/>
        </p:nvSpPr>
        <p:spPr>
          <a:xfrm>
            <a:off x="433408" y="4544694"/>
            <a:ext cx="3176162" cy="1754327"/>
          </a:xfrm>
          <a:prstGeom prst="rect">
            <a:avLst/>
          </a:prstGeom>
        </p:spPr>
        <p:txBody>
          <a:bodyPr wrap="square">
            <a:spAutoFit/>
          </a:bodyPr>
          <a:lstStyle/>
          <a:p>
            <a:r>
              <a:rPr lang="en-GB" sz="1200" dirty="0" smtClean="0"/>
              <a:t>Solo exhibition entitled</a:t>
            </a:r>
            <a:r>
              <a:rPr lang="en-GB" sz="1200" i="1" dirty="0" smtClean="0"/>
              <a:t> </a:t>
            </a:r>
            <a:r>
              <a:rPr lang="es-ES" sz="1200" i="1" dirty="0" smtClean="0"/>
              <a:t>DarkDayLight</a:t>
            </a:r>
            <a:r>
              <a:rPr lang="es-ES" sz="1200" dirty="0" smtClean="0"/>
              <a:t>, at the Instituto Veracruzano De Cultura, in Veracruz Mexico (17 June – 03 July 2008).</a:t>
            </a:r>
          </a:p>
          <a:p>
            <a:r>
              <a:rPr lang="es-ES" sz="1200" dirty="0" smtClean="0"/>
              <a:t>  </a:t>
            </a:r>
          </a:p>
          <a:p>
            <a:r>
              <a:rPr lang="es-ES" sz="1200" dirty="0" smtClean="0"/>
              <a:t>The output is supported by an exhinition of the same work at  La Galerria  del Sur, Universidad Autonoma Unidad Xochimilco in Mexico City ( 06 August – 31st August 2008).</a:t>
            </a:r>
            <a:endParaRPr lang="en-GB" sz="1200" dirty="0" smtClean="0"/>
          </a:p>
          <a:p>
            <a:r>
              <a:rPr lang="en-US" sz="1200" i="1" dirty="0" smtClean="0">
                <a:solidFill>
                  <a:srgbClr val="C40812"/>
                </a:solidFill>
                <a:latin typeface="Adobe Caslon Pro SmBd"/>
                <a:cs typeface="Adobe Caslon Pro SmBd"/>
              </a:rPr>
              <a:t>. </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a:t>
            </a:r>
            <a:r>
              <a:rPr lang="en-US" sz="1200" dirty="0" err="1" smtClean="0">
                <a:solidFill>
                  <a:schemeClr val="tx1">
                    <a:lumMod val="75000"/>
                    <a:lumOff val="25000"/>
                  </a:schemeClr>
                </a:solidFill>
                <a:latin typeface="Adobe Caslon Pro Bold"/>
                <a:cs typeface="Adobe Caslon Pro Bold"/>
              </a:rPr>
              <a:t>byC.McBride</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IMAGE1.jpg"/>
          <p:cNvPicPr>
            <a:picLocks noChangeAspect="1"/>
          </p:cNvPicPr>
          <p:nvPr/>
        </p:nvPicPr>
        <p:blipFill>
          <a:blip r:embed="rId3"/>
          <a:stretch>
            <a:fillRect/>
          </a:stretch>
        </p:blipFill>
        <p:spPr>
          <a:xfrm>
            <a:off x="3697111" y="1975556"/>
            <a:ext cx="5466185" cy="45155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endParaRPr lang="en-US" sz="1100" dirty="0" smtClean="0">
              <a:latin typeface="Adobe Caslon Pro"/>
              <a:cs typeface="Adobe Caslon Pro"/>
            </a:endParaRPr>
          </a:p>
          <a:p>
            <a:r>
              <a:rPr lang="es-ES" sz="1100" dirty="0" smtClean="0"/>
              <a:t>The exhibition comprised of 26 framed black and white silver gelatin prints. The scale of the images  ranged in size from 1m x 1.5m to some square format works which were 1m x 1m.</a:t>
            </a:r>
          </a:p>
          <a:p>
            <a:r>
              <a:rPr lang="es-ES" sz="1100" dirty="0" smtClean="0"/>
              <a:t> </a:t>
            </a:r>
            <a:endParaRPr lang="en-GB" sz="1100" dirty="0" smtClean="0"/>
          </a:p>
          <a:p>
            <a:r>
              <a:rPr lang="es-ES" sz="1100" dirty="0" smtClean="0"/>
              <a:t>The images were made over a period of two years and some  of the central concerns included:</a:t>
            </a:r>
          </a:p>
          <a:p>
            <a:endParaRPr lang="es-ES" sz="1100" dirty="0" smtClean="0"/>
          </a:p>
          <a:p>
            <a:pPr lvl="0">
              <a:buFont typeface="Arial"/>
              <a:buChar char="•"/>
            </a:pPr>
            <a:r>
              <a:rPr lang="en-GB" sz="1100" dirty="0" smtClean="0"/>
              <a:t>The silence of the photographic space and its specific relationship to the properties of analogue.</a:t>
            </a:r>
          </a:p>
          <a:p>
            <a:pPr lvl="0"/>
            <a:endParaRPr lang="en-GB" sz="1100" dirty="0" smtClean="0"/>
          </a:p>
          <a:p>
            <a:pPr lvl="0">
              <a:buFont typeface="Arial"/>
              <a:buChar char="•"/>
            </a:pPr>
            <a:r>
              <a:rPr lang="en-US" sz="1100" dirty="0" smtClean="0"/>
              <a:t>What kind of encounter is generated by contemporary artworks that employ outdated and increasingly obsolete technology?  What are the arguments for the preservation and promotion of analogue formats?</a:t>
            </a:r>
          </a:p>
          <a:p>
            <a:pPr lvl="0"/>
            <a:endParaRPr lang="en-GB" sz="1100" dirty="0" smtClean="0"/>
          </a:p>
          <a:p>
            <a:pPr lvl="0">
              <a:buFont typeface="Arial"/>
              <a:buChar char="•"/>
            </a:pPr>
            <a:r>
              <a:rPr lang="en-US" sz="1100" dirty="0" smtClean="0"/>
              <a:t>How might contemporary representations of landscape by a woman artist interrupt the male-dominated history of landscape photography?</a:t>
            </a:r>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Exhibition invitation for 16 June 2008</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Title of submission, Adobe Caslon Pro Bold Italic, 10 pt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pic>
        <p:nvPicPr>
          <p:cNvPr id="11" name="Picture 10" descr="E mail invite.JPG"/>
          <p:cNvPicPr>
            <a:picLocks noChangeAspect="1"/>
          </p:cNvPicPr>
          <p:nvPr/>
        </p:nvPicPr>
        <p:blipFill>
          <a:blip r:embed="rId3"/>
          <a:stretch>
            <a:fillRect/>
          </a:stretch>
        </p:blipFill>
        <p:spPr>
          <a:xfrm>
            <a:off x="3392092" y="2247048"/>
            <a:ext cx="5751907" cy="33601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623506"/>
            <a:ext cx="2892386" cy="5339925"/>
          </a:xfrm>
          <a:prstGeom prst="rect">
            <a:avLst/>
          </a:prstGeom>
        </p:spPr>
        <p:txBody>
          <a:bodyPr wrap="square">
            <a:spAutoFit/>
          </a:bodyPr>
          <a:lstStyle/>
          <a:p>
            <a:pPr algn="just"/>
            <a:r>
              <a:rPr lang="en-GB" sz="1100" dirty="0" smtClean="0"/>
              <a:t>Photography is the medium of time and has been described by photographer and theorist Allan </a:t>
            </a:r>
            <a:r>
              <a:rPr lang="en-GB" sz="1100" dirty="0" err="1" smtClean="0"/>
              <a:t>Sekula</a:t>
            </a:r>
            <a:r>
              <a:rPr lang="en-GB" sz="1100" dirty="0" smtClean="0"/>
              <a:t> (1951-2013) as occupying a floating, rather indeterminate zone between painting, literature and cinema. It developed as a way of seeing and recording the world around us – but it was limited by its inability to hear it.  Unlike cinema, which evolved by linking image with sound, photography has remained mute, continuing to view the world in a very still and very silent way.  But this silence, rather than being a limitation of the medium, is proving to be one of its greatest strengths; it is both in, and through this silence that both maker and viewer can access a particular space, a space in which to reflect on the transient nature of time and notions of place and history.  </a:t>
            </a:r>
            <a:r>
              <a:rPr lang="en-US" sz="1100" dirty="0" smtClean="0"/>
              <a:t>In his essay ‘Metaphors of Silence’ (1974) </a:t>
            </a:r>
            <a:r>
              <a:rPr lang="en-US" sz="1100" dirty="0" err="1" smtClean="0"/>
              <a:t>Ihab</a:t>
            </a:r>
            <a:r>
              <a:rPr lang="en-US" sz="1100" dirty="0" smtClean="0"/>
              <a:t> Hassan concludes that:</a:t>
            </a:r>
          </a:p>
          <a:p>
            <a:pPr algn="just"/>
            <a:r>
              <a:rPr lang="en-US" sz="1100" dirty="0" smtClean="0"/>
              <a:t>“At a certain limit of contemporary vision, language moves towards silence. Criticism must learn this to acknowledge this metaphor.” Similarly, in her essay ‘Aesthetics of Silence’ (1982), Susan Sontag refers to the metaphoric potential of silence as a:</a:t>
            </a:r>
          </a:p>
          <a:p>
            <a:pPr algn="just"/>
            <a:endParaRPr lang="en-GB" sz="1100" dirty="0" smtClean="0"/>
          </a:p>
          <a:p>
            <a:pPr algn="just"/>
            <a:r>
              <a:rPr lang="en-US" sz="1100" dirty="0" smtClean="0"/>
              <a:t>“cleansed, non-interfering vision, in which one might envisage the making of art-works that are unresponsive before being seen, inviolable in their essential integrity by human scrutiny.”</a:t>
            </a:r>
            <a:endParaRPr lang="en-GB" sz="1100" dirty="0" smtClean="0"/>
          </a:p>
          <a:p>
            <a:r>
              <a:rPr lang="en-US" sz="1100" dirty="0" smtClean="0"/>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1.5m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endParaRPr lang="en-US" sz="900" i="1" dirty="0">
              <a:solidFill>
                <a:srgbClr val="FFFFFF"/>
              </a:solidFill>
              <a:latin typeface="Adobe Caslon Pro"/>
              <a:cs typeface="Adobe Caslon Pro"/>
            </a:endParaRPr>
          </a:p>
        </p:txBody>
      </p:sp>
      <p:pic>
        <p:nvPicPr>
          <p:cNvPr id="8" name="Picture 7" descr="image 9.jpg"/>
          <p:cNvPicPr>
            <a:picLocks noChangeAspect="1"/>
          </p:cNvPicPr>
          <p:nvPr/>
        </p:nvPicPr>
        <p:blipFill>
          <a:blip r:embed="rId3"/>
          <a:stretch>
            <a:fillRect/>
          </a:stretch>
        </p:blipFill>
        <p:spPr>
          <a:xfrm>
            <a:off x="3392093" y="1623506"/>
            <a:ext cx="5737796" cy="35602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284312" y="1732042"/>
            <a:ext cx="2892386" cy="4832093"/>
          </a:xfrm>
          <a:prstGeom prst="rect">
            <a:avLst/>
          </a:prstGeom>
        </p:spPr>
        <p:txBody>
          <a:bodyPr wrap="square">
            <a:spAutoFit/>
          </a:bodyPr>
          <a:lstStyle/>
          <a:p>
            <a:pPr algn="just"/>
            <a:r>
              <a:rPr lang="en-GB" sz="1100" dirty="0" smtClean="0"/>
              <a:t>The analogue medium is now under intense pressure, as materials, equipment and resources are discontinuing, closing down or becoming obsolete to be replaced by digital ‘alternatives.’  Whilst digital technology has opened up immense possibilities for the making and resolution of lens-based images, it is quite distinct from analogue.  Film has a latitude and resolution that is specific to the medium and is fundamentally different to other lens-based processes available today.</a:t>
            </a:r>
          </a:p>
          <a:p>
            <a:pPr algn="just"/>
            <a:r>
              <a:rPr lang="en-GB" sz="1100" dirty="0" smtClean="0"/>
              <a:t> </a:t>
            </a:r>
          </a:p>
          <a:p>
            <a:pPr algn="just"/>
            <a:r>
              <a:rPr lang="en-GB" sz="1100" dirty="0" smtClean="0"/>
              <a:t>There are two main areas of research within this work ; a) a questioning and testing of the place and future of analogue  in this digital age and  </a:t>
            </a:r>
            <a:r>
              <a:rPr lang="en-GB" sz="1100" dirty="0" err="1" smtClean="0"/>
              <a:t>b</a:t>
            </a:r>
            <a:r>
              <a:rPr lang="en-GB" sz="1100" dirty="0" smtClean="0"/>
              <a:t>) an  interrupting of the male-dominated representation of landscape through the photographic medium.</a:t>
            </a:r>
          </a:p>
          <a:p>
            <a:pPr algn="just"/>
            <a:endParaRPr lang="en-GB" sz="1100" dirty="0" smtClean="0"/>
          </a:p>
          <a:p>
            <a:pPr algn="just"/>
            <a:r>
              <a:rPr lang="en-GB" sz="1100" dirty="0" smtClean="0"/>
              <a:t>Research  is informed by a number of secondary sources most notably the writing of Jean </a:t>
            </a:r>
            <a:r>
              <a:rPr lang="en-GB" sz="1100" dirty="0" err="1" smtClean="0"/>
              <a:t>Baudrilliard</a:t>
            </a:r>
            <a:r>
              <a:rPr lang="en-GB" sz="1100" dirty="0" smtClean="0"/>
              <a:t> who in </a:t>
            </a:r>
            <a:r>
              <a:rPr lang="en-US" sz="1100" dirty="0" smtClean="0"/>
              <a:t>‘La </a:t>
            </a:r>
            <a:r>
              <a:rPr lang="en-US" sz="1100" dirty="0" err="1" smtClean="0"/>
              <a:t>Photographie</a:t>
            </a:r>
            <a:r>
              <a:rPr lang="en-US" sz="1100" dirty="0" smtClean="0"/>
              <a:t> </a:t>
            </a:r>
            <a:r>
              <a:rPr lang="en-US" sz="1100" dirty="0" err="1" smtClean="0"/>
              <a:t>ou</a:t>
            </a:r>
            <a:r>
              <a:rPr lang="en-US" sz="1100" dirty="0" smtClean="0"/>
              <a:t> </a:t>
            </a:r>
            <a:r>
              <a:rPr lang="en-US" sz="1100" dirty="0" err="1" smtClean="0"/>
              <a:t>l'Ecriture</a:t>
            </a:r>
            <a:r>
              <a:rPr lang="en-US" sz="1100" dirty="0" smtClean="0"/>
              <a:t> de la </a:t>
            </a:r>
            <a:r>
              <a:rPr lang="en-US" sz="1100" dirty="0" err="1" smtClean="0"/>
              <a:t>Lumiere</a:t>
            </a:r>
            <a:r>
              <a:rPr lang="en-US" sz="1100" dirty="0" smtClean="0"/>
              <a:t>: </a:t>
            </a:r>
            <a:r>
              <a:rPr lang="en-US" sz="1100" dirty="0" err="1" smtClean="0"/>
              <a:t>Litteralite</a:t>
            </a:r>
            <a:r>
              <a:rPr lang="en-US" sz="1100" dirty="0" smtClean="0"/>
              <a:t> de </a:t>
            </a:r>
            <a:r>
              <a:rPr lang="en-US" sz="1100" dirty="0" err="1" smtClean="0"/>
              <a:t>l'Image</a:t>
            </a:r>
            <a:r>
              <a:rPr lang="en-US" sz="1100" dirty="0" smtClean="0"/>
              <a:t>’  (2000), </a:t>
            </a:r>
            <a:r>
              <a:rPr lang="en-GB" sz="1100" dirty="0" smtClean="0"/>
              <a:t>describes the raw phenomenology of the photographic image as being a bit like ‘negative theology’.  He refers </a:t>
            </a:r>
            <a:r>
              <a:rPr lang="en-GB" sz="1100" dirty="0" err="1" smtClean="0"/>
              <a:t>tothe</a:t>
            </a:r>
            <a:r>
              <a:rPr lang="en-GB" sz="1100" dirty="0" smtClean="0"/>
              <a:t> ‘</a:t>
            </a:r>
            <a:r>
              <a:rPr lang="en-GB" sz="1100" dirty="0" err="1" smtClean="0"/>
              <a:t>apophatic</a:t>
            </a:r>
            <a:r>
              <a:rPr lang="en-GB" sz="1100" dirty="0" smtClean="0"/>
              <a:t>’ practice of proving God’s existence by focusing on what he was not,  </a:t>
            </a:r>
            <a:endParaRPr lang="en-US" sz="1100" dirty="0">
              <a:latin typeface="Adobe Caslon Pro"/>
              <a:cs typeface="Adobe Caslon Pro"/>
            </a:endParaRPr>
          </a:p>
        </p:txBody>
      </p:sp>
      <p:sp>
        <p:nvSpPr>
          <p:cNvPr id="6" name="Rectangle 5"/>
          <p:cNvSpPr/>
          <p:nvPr/>
        </p:nvSpPr>
        <p:spPr>
          <a:xfrm>
            <a:off x="3258628" y="1703504"/>
            <a:ext cx="2892386" cy="4662815"/>
          </a:xfrm>
          <a:prstGeom prst="rect">
            <a:avLst/>
          </a:prstGeom>
        </p:spPr>
        <p:txBody>
          <a:bodyPr wrap="square">
            <a:spAutoFit/>
          </a:bodyPr>
          <a:lstStyle/>
          <a:p>
            <a:pPr algn="just"/>
            <a:r>
              <a:rPr lang="en-GB" sz="1100" dirty="0" smtClean="0"/>
              <a:t>rather than what he was and links this to photography’s potential to reveal our knowledge of the world through   emptiness and simplicity, rather than direct drama and confrontation. He also asserts that </a:t>
            </a:r>
            <a:r>
              <a:rPr lang="en-US" sz="1100" dirty="0" smtClean="0"/>
              <a:t>it is the writing of light which acts as the medium for the elision of meaning , contrasting this with theoretical wring where it is language which acts as the symbolic filter.</a:t>
            </a:r>
          </a:p>
          <a:p>
            <a:pPr algn="just"/>
            <a:endParaRPr lang="en-US" sz="1100" dirty="0" smtClean="0"/>
          </a:p>
          <a:p>
            <a:pPr algn="just"/>
            <a:r>
              <a:rPr lang="en-US" sz="1100" dirty="0" smtClean="0"/>
              <a:t> </a:t>
            </a:r>
            <a:r>
              <a:rPr lang="en-US" sz="1100" dirty="0" err="1" smtClean="0"/>
              <a:t>Tacita</a:t>
            </a:r>
            <a:r>
              <a:rPr lang="en-US" sz="1100" dirty="0" smtClean="0"/>
              <a:t> Deans work  ‘Film’ commissioned for the Turbine Hall of Tate Modern 2011, acted as ‘a call to arm’ of artists, </a:t>
            </a:r>
            <a:r>
              <a:rPr lang="en-US" sz="1100" dirty="0" err="1" smtClean="0"/>
              <a:t>filmakers</a:t>
            </a:r>
            <a:r>
              <a:rPr lang="en-US" sz="1100" dirty="0" smtClean="0"/>
              <a:t> and writers to challenge the decline of the analogue  medium.  In response, a  number of high profile people have responded to this call including Jeff Wall, </a:t>
            </a:r>
            <a:r>
              <a:rPr lang="en-US" sz="1100" dirty="0" err="1" smtClean="0"/>
              <a:t>Roni</a:t>
            </a:r>
            <a:r>
              <a:rPr lang="en-US" sz="1100" dirty="0" smtClean="0"/>
              <a:t> Horn, Marina Warner and  Thomas Demand, all reinforcing the importance of preserving this medium.</a:t>
            </a:r>
          </a:p>
          <a:p>
            <a:pPr algn="just"/>
            <a:r>
              <a:rPr lang="en-US" sz="1100" dirty="0" smtClean="0"/>
              <a:t>  </a:t>
            </a:r>
            <a:endParaRPr lang="en-GB" sz="1100" dirty="0" smtClean="0"/>
          </a:p>
          <a:p>
            <a:pPr algn="just"/>
            <a:r>
              <a:rPr lang="en-GB" sz="1100" dirty="0" smtClean="0"/>
              <a:t>We are at a critical moment in the history of analogue and  it is imperative that we preserve the specifics and sensibilities of the vocabulary of this medium.  I consider my work to be a contribution to the argument for the survival, support and place for the analogue medium in contemporary and future art practices.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11" name="Picture 10" descr="rockface1.tiff"/>
          <p:cNvPicPr>
            <a:picLocks noChangeAspect="1"/>
          </p:cNvPicPr>
          <p:nvPr/>
        </p:nvPicPr>
        <p:blipFill>
          <a:blip r:embed="rId3"/>
          <a:stretch>
            <a:fillRect/>
          </a:stretch>
        </p:blipFill>
        <p:spPr>
          <a:xfrm>
            <a:off x="6151014" y="1721262"/>
            <a:ext cx="2985748" cy="31045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3" name="Rectangle 2"/>
          <p:cNvSpPr/>
          <p:nvPr/>
        </p:nvSpPr>
        <p:spPr>
          <a:xfrm>
            <a:off x="211668" y="1683098"/>
            <a:ext cx="2822225" cy="4324261"/>
          </a:xfrm>
          <a:prstGeom prst="rect">
            <a:avLst/>
          </a:prstGeom>
        </p:spPr>
        <p:txBody>
          <a:bodyPr wrap="square">
            <a:spAutoFit/>
          </a:bodyPr>
          <a:lstStyle/>
          <a:p>
            <a:pPr algn="just"/>
            <a:r>
              <a:rPr lang="en-GB" sz="1100" dirty="0" smtClean="0"/>
              <a:t>L</a:t>
            </a:r>
            <a:r>
              <a:rPr lang="en-US" sz="1100" dirty="0" err="1" smtClean="0"/>
              <a:t>andscape</a:t>
            </a:r>
            <a:r>
              <a:rPr lang="en-US" sz="1100" dirty="0" smtClean="0"/>
              <a:t> is not the ideologically neutral subject many people imagine it to be. Rather, it is a physical, historical and social organism which can be interrogated as a record of the material facts of our time and what we have chosen to make of them.</a:t>
            </a:r>
          </a:p>
          <a:p>
            <a:pPr algn="just"/>
            <a:endParaRPr lang="en-GB" sz="1100" dirty="0" smtClean="0"/>
          </a:p>
          <a:p>
            <a:pPr algn="just"/>
            <a:r>
              <a:rPr lang="en-GB" sz="1100" dirty="0" smtClean="0"/>
              <a:t>It has a long history within photography - from the early pioneers venturing into the wild to capture the virgin nature, to the more contemporary saturation of images as travellers and tourists provide proof of having ‘been and seen’</a:t>
            </a:r>
          </a:p>
          <a:p>
            <a:pPr algn="just"/>
            <a:r>
              <a:rPr lang="en-GB" sz="1100" dirty="0" smtClean="0"/>
              <a:t> </a:t>
            </a:r>
          </a:p>
          <a:p>
            <a:pPr algn="just"/>
            <a:r>
              <a:rPr lang="en-US" sz="1100" dirty="0" smtClean="0"/>
              <a:t>Through my research and practice I question the cultural meaning of landscape in order to understand and confront interests, </a:t>
            </a:r>
            <a:r>
              <a:rPr lang="en-GB" sz="1100" dirty="0" smtClean="0"/>
              <a:t>ambitions and intentions which lie  beyond the formally aesthetic or personally expressive.  I am interested in responding to and reflecting on the arbitrary tracks left by nature for us to contemplate.  It is often in and through the irregularities, imperfections and random flaws I encounter, that discoveries can be made - things can become clear.</a:t>
            </a:r>
          </a:p>
        </p:txBody>
      </p:sp>
      <p:sp>
        <p:nvSpPr>
          <p:cNvPr id="4" name="Rectangle 3"/>
          <p:cNvSpPr/>
          <p:nvPr/>
        </p:nvSpPr>
        <p:spPr>
          <a:xfrm>
            <a:off x="3104447" y="1683100"/>
            <a:ext cx="2935111" cy="4662815"/>
          </a:xfrm>
          <a:prstGeom prst="rect">
            <a:avLst/>
          </a:prstGeom>
        </p:spPr>
        <p:txBody>
          <a:bodyPr wrap="square">
            <a:spAutoFit/>
          </a:bodyPr>
          <a:lstStyle/>
          <a:p>
            <a:pPr algn="just"/>
            <a:r>
              <a:rPr lang="en-GB" sz="1100" dirty="0" smtClean="0"/>
              <a:t>But what is the place of landscape photography in contemporary art practices? Why has this genre been so dominated and defined by the male perspective and framed by mythologies of man conquering nature? </a:t>
            </a:r>
          </a:p>
          <a:p>
            <a:pPr algn="just"/>
            <a:r>
              <a:rPr lang="en-GB" sz="1100" dirty="0" smtClean="0"/>
              <a:t> And why do so few women make work in and of the land?</a:t>
            </a:r>
          </a:p>
          <a:p>
            <a:pPr algn="just"/>
            <a:r>
              <a:rPr lang="en-GB" sz="1100" dirty="0" smtClean="0"/>
              <a:t>  </a:t>
            </a:r>
          </a:p>
          <a:p>
            <a:pPr algn="just"/>
            <a:r>
              <a:rPr lang="en-GB" sz="1100" dirty="0" smtClean="0"/>
              <a:t>John </a:t>
            </a:r>
            <a:r>
              <a:rPr lang="en-GB" sz="1100" dirty="0" err="1" smtClean="0"/>
              <a:t>Stathatos</a:t>
            </a:r>
            <a:r>
              <a:rPr lang="en-GB" sz="1100" dirty="0" smtClean="0"/>
              <a:t>’ essay  ‘A conditional Presence: Women and </a:t>
            </a:r>
            <a:r>
              <a:rPr lang="en-GB" sz="1100" dirty="0" err="1" smtClean="0"/>
              <a:t>Landcape</a:t>
            </a:r>
            <a:r>
              <a:rPr lang="en-GB" sz="1100" dirty="0" smtClean="0"/>
              <a:t> Photography’ first published in </a:t>
            </a:r>
            <a:r>
              <a:rPr lang="en-US" sz="1100" b="1" dirty="0" smtClean="0"/>
              <a:t>Shifting Horizons: Women's Landscape Photography Now, 2000 </a:t>
            </a:r>
            <a:r>
              <a:rPr lang="en-US" sz="1100" i="1" dirty="0" smtClean="0"/>
              <a:t>asserted that a significant shift was taking place within the history of landscape photography as a result of the increased participation of women, who,  he believed:  “</a:t>
            </a:r>
            <a:r>
              <a:rPr lang="en-US" sz="1100" dirty="0" smtClean="0"/>
              <a:t>have begun a process which it would not be excessive to describe as a reclamation of landscape.” He argues that  is through the application of a number of sensibilities and strategies   which include:</a:t>
            </a:r>
          </a:p>
          <a:p>
            <a:pPr algn="just"/>
            <a:endParaRPr lang="en-GB" sz="1100" dirty="0" smtClean="0"/>
          </a:p>
          <a:p>
            <a:pPr algn="just"/>
            <a:r>
              <a:rPr lang="en-US" sz="1100" dirty="0" smtClean="0"/>
              <a:t>“…the apprehension of connections between vision and the other senses and an embracing of viewpoints suppressed or insufficiently acknowledged in contemporary culture”</a:t>
            </a:r>
          </a:p>
          <a:p>
            <a:pPr algn="just"/>
            <a:endParaRPr lang="en-US" sz="1100" dirty="0" smtClean="0"/>
          </a:p>
          <a:p>
            <a:pPr algn="just"/>
            <a:r>
              <a:rPr lang="en-US" sz="1100" dirty="0" smtClean="0"/>
              <a:t> that women are impacting real change.</a:t>
            </a:r>
            <a:endParaRPr lang="en-GB" sz="1100" dirty="0" smtClean="0"/>
          </a:p>
        </p:txBody>
      </p:sp>
      <p:pic>
        <p:nvPicPr>
          <p:cNvPr id="5" name="Picture 4" descr="WOODS1.tiff"/>
          <p:cNvPicPr>
            <a:picLocks noChangeAspect="1"/>
          </p:cNvPicPr>
          <p:nvPr/>
        </p:nvPicPr>
        <p:blipFill>
          <a:blip r:embed="rId3"/>
          <a:stretch>
            <a:fillRect/>
          </a:stretch>
        </p:blipFill>
        <p:spPr>
          <a:xfrm>
            <a:off x="6151014" y="1735264"/>
            <a:ext cx="2997316" cy="3160707"/>
          </a:xfrm>
          <a:prstGeom prst="rect">
            <a:avLst/>
          </a:prstGeom>
        </p:spPr>
      </p:pic>
      <p:sp>
        <p:nvSpPr>
          <p:cNvPr id="7" name="TextBox 6"/>
          <p:cNvSpPr txBox="1"/>
          <p:nvPr/>
        </p:nvSpPr>
        <p:spPr>
          <a:xfrm>
            <a:off x="6452526" y="5162717"/>
            <a:ext cx="2605224" cy="369332"/>
          </a:xfrm>
          <a:prstGeom prst="rect">
            <a:avLst/>
          </a:prstGeom>
          <a:noFill/>
        </p:spPr>
        <p:txBody>
          <a:bodyPr wrap="square" rtlCol="0">
            <a:spAutoFit/>
          </a:bodyPr>
          <a:lstStyle/>
          <a:p>
            <a:r>
              <a:rPr lang="en-US" sz="900" i="1" dirty="0" smtClean="0">
                <a:solidFill>
                  <a:srgbClr val="FFFFFF"/>
                </a:solidFill>
                <a:latin typeface="Adobe Caslon Pro"/>
                <a:cs typeface="Adobe Caslon Pro"/>
              </a:rPr>
              <a:t>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1.5m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298423" y="1874732"/>
            <a:ext cx="2892386" cy="4662815"/>
          </a:xfrm>
          <a:prstGeom prst="rect">
            <a:avLst/>
          </a:prstGeom>
        </p:spPr>
        <p:txBody>
          <a:bodyPr wrap="square">
            <a:spAutoFit/>
          </a:bodyPr>
          <a:lstStyle/>
          <a:p>
            <a:pPr algn="just"/>
            <a:r>
              <a:rPr lang="en-GB" sz="1100" dirty="0" smtClean="0"/>
              <a:t>This body of research began with a series of images I made whilst undertaking a residency at the Banff Centre for the Arts, Canada at the end of 2006. It was the first body of photographic works I had made for a very long time as prior to this I spent many years working within the context of public art.  I undertook this residency in order to focus on the shifts taking place within my practice, where photography was beginning to assert a much more central role.</a:t>
            </a:r>
          </a:p>
          <a:p>
            <a:pPr algn="just"/>
            <a:endParaRPr lang="en-GB" sz="1100" dirty="0" smtClean="0"/>
          </a:p>
          <a:p>
            <a:pPr algn="just"/>
            <a:r>
              <a:rPr lang="en-GB" sz="1100" dirty="0" smtClean="0"/>
              <a:t>Situated within the Banff National Park and surrounded by the magnitude of the Rocky mountains, this context was crucial in triggering a process of engagement and enquiry about the relationship between landscape and the photographic medium. I spent many long days travelling through the landscape with my outdated cameras,  either hiking or travelling by car. .After returning from Banff I expanded this work, travelling to a number of locations in the north of Scotland in 2007 and the west coast of Ireland in 2008.</a:t>
            </a:r>
          </a:p>
          <a:p>
            <a:pPr algn="just"/>
            <a:endParaRPr lang="en-GB" sz="1100" dirty="0" smtClean="0"/>
          </a:p>
          <a:p>
            <a:pPr algn="just"/>
            <a:r>
              <a:rPr lang="en-GB" sz="1100" dirty="0" smtClean="0"/>
              <a:t>I have had a long interest in the practice of Japanese Ink Wash  (</a:t>
            </a:r>
            <a:r>
              <a:rPr lang="en-GB" sz="1100" dirty="0" err="1" smtClean="0"/>
              <a:t>Sumie</a:t>
            </a:r>
            <a:r>
              <a:rPr lang="en-GB" sz="1100" dirty="0" smtClean="0"/>
              <a:t>)  painting,</a:t>
            </a:r>
          </a:p>
          <a:p>
            <a:endParaRPr lang="en-US" sz="1100" dirty="0">
              <a:latin typeface="Adobe Caslon Pro"/>
              <a:cs typeface="Adobe Caslon Pro"/>
            </a:endParaRPr>
          </a:p>
        </p:txBody>
      </p:sp>
      <p:sp>
        <p:nvSpPr>
          <p:cNvPr id="6" name="Rectangle 5"/>
          <p:cNvSpPr/>
          <p:nvPr/>
        </p:nvSpPr>
        <p:spPr>
          <a:xfrm>
            <a:off x="3188073" y="1874732"/>
            <a:ext cx="2892386" cy="5339925"/>
          </a:xfrm>
          <a:prstGeom prst="rect">
            <a:avLst/>
          </a:prstGeom>
        </p:spPr>
        <p:txBody>
          <a:bodyPr wrap="square">
            <a:spAutoFit/>
          </a:bodyPr>
          <a:lstStyle/>
          <a:p>
            <a:pPr algn="just"/>
            <a:r>
              <a:rPr lang="en-GB" sz="1100" dirty="0" smtClean="0"/>
              <a:t>particularly the early work from artists such as </a:t>
            </a:r>
            <a:r>
              <a:rPr lang="en-GB" sz="1100" dirty="0" err="1" smtClean="0"/>
              <a:t>Sesshu</a:t>
            </a:r>
            <a:r>
              <a:rPr lang="en-GB" sz="1100" dirty="0" smtClean="0"/>
              <a:t> and </a:t>
            </a:r>
            <a:r>
              <a:rPr lang="en-GB" sz="1100" dirty="0" err="1" smtClean="0"/>
              <a:t>Hassegawa</a:t>
            </a:r>
            <a:r>
              <a:rPr lang="en-GB" sz="1100" dirty="0" smtClean="0"/>
              <a:t> </a:t>
            </a:r>
            <a:r>
              <a:rPr lang="en-GB" sz="1100" dirty="0" err="1" smtClean="0"/>
              <a:t>Tohaku</a:t>
            </a:r>
            <a:r>
              <a:rPr lang="en-GB" sz="1100" dirty="0" smtClean="0"/>
              <a:t>. Their concern to not simply reproduce the appearance of a subject, but to capture  its ’soul’, using the most concise of lines and mark making resonates with my work. For me there are very strong connections between the ambitions of these artists and how they work with the visual language and concerns I have with my own photographic practice.</a:t>
            </a:r>
          </a:p>
          <a:p>
            <a:pPr algn="just"/>
            <a:endParaRPr lang="en-GB" sz="1100" dirty="0" smtClean="0"/>
          </a:p>
          <a:p>
            <a:pPr algn="just"/>
            <a:r>
              <a:rPr lang="en-GB" sz="1100" dirty="0" smtClean="0"/>
              <a:t>I choose to work with cameras (5x4 pinhole, plastic </a:t>
            </a:r>
            <a:r>
              <a:rPr lang="en-GB" sz="1100" dirty="0" err="1" smtClean="0"/>
              <a:t>holgas</a:t>
            </a:r>
            <a:r>
              <a:rPr lang="en-GB" sz="1100" dirty="0" smtClean="0"/>
              <a:t> etc.) which disrupt the conventional components of the photographic image – the exposure, the focus, the depth of field, the detail. etc  I am not concerned with specifics or detail</a:t>
            </a:r>
            <a:r>
              <a:rPr lang="en-US" sz="1100" dirty="0" smtClean="0"/>
              <a:t> </a:t>
            </a:r>
            <a:r>
              <a:rPr lang="en-GB" sz="1100" dirty="0" smtClean="0"/>
              <a:t> but rather in working with the language of photography to subvert   representations and expectations.  </a:t>
            </a:r>
            <a:r>
              <a:rPr lang="en-US" sz="1100" dirty="0" smtClean="0"/>
              <a:t>I am also interested in questioning the assumptions about nature and culture, which photography has traditionally been used to serve/reinforce.</a:t>
            </a:r>
          </a:p>
          <a:p>
            <a:pPr algn="just"/>
            <a:endParaRPr lang="en-US" sz="1100" dirty="0" smtClean="0"/>
          </a:p>
          <a:p>
            <a:pPr algn="just"/>
            <a:r>
              <a:rPr lang="en-US" sz="1100" dirty="0" smtClean="0"/>
              <a:t>Because of the scale of the images all the photographs</a:t>
            </a:r>
            <a:r>
              <a:rPr lang="en-US" sz="1100" dirty="0" smtClean="0"/>
              <a:t> </a:t>
            </a:r>
            <a:r>
              <a:rPr lang="en-US" sz="1100" dirty="0" smtClean="0"/>
              <a:t>need to be printed on </a:t>
            </a:r>
            <a:r>
              <a:rPr lang="en-US" sz="1100" dirty="0" smtClean="0"/>
              <a:t> </a:t>
            </a:r>
            <a:r>
              <a:rPr lang="en-US" sz="1100" dirty="0" smtClean="0"/>
              <a:t>rolls of paper and developed in large troughs of chemistry. It is a very long and time consuming process, with</a:t>
            </a:r>
          </a:p>
          <a:p>
            <a:endParaRPr lang="en-US" sz="1100" dirty="0" smtClean="0"/>
          </a:p>
          <a:p>
            <a:r>
              <a:rPr lang="en-US" sz="1100" dirty="0" smtClean="0"/>
              <a:t>  </a:t>
            </a:r>
            <a:endParaRPr lang="en-GB" sz="1100" dirty="0" smtClean="0"/>
          </a:p>
          <a:p>
            <a:r>
              <a:rPr lang="en-US" sz="1100" dirty="0" smtClean="0"/>
              <a:t>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 </a:t>
            </a:r>
            <a:r>
              <a:rPr lang="en-US" sz="900" i="1" dirty="0" err="1" smtClean="0">
                <a:solidFill>
                  <a:srgbClr val="FFFFFF"/>
                </a:solidFill>
                <a:latin typeface="Adobe Caslon Pro"/>
                <a:cs typeface="Adobe Caslon Pro"/>
              </a:rPr>
              <a:t>m</a:t>
            </a:r>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10" name="Picture 9" descr="Dark Tree final.tiff"/>
          <p:cNvPicPr>
            <a:picLocks noChangeAspect="1"/>
          </p:cNvPicPr>
          <p:nvPr/>
        </p:nvPicPr>
        <p:blipFill>
          <a:blip r:embed="rId3"/>
          <a:stretch>
            <a:fillRect/>
          </a:stretch>
        </p:blipFill>
        <p:spPr>
          <a:xfrm>
            <a:off x="6080459" y="1783635"/>
            <a:ext cx="3083621" cy="32894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8222" y="0"/>
            <a:ext cx="9144000" cy="6477000"/>
          </a:xfrm>
          <a:prstGeom prst="rect">
            <a:avLst/>
          </a:prstGeom>
        </p:spPr>
      </p:pic>
      <p:sp>
        <p:nvSpPr>
          <p:cNvPr id="5" name="Rectangle 4"/>
          <p:cNvSpPr/>
          <p:nvPr/>
        </p:nvSpPr>
        <p:spPr>
          <a:xfrm>
            <a:off x="439533" y="1871748"/>
            <a:ext cx="2892386" cy="4154984"/>
          </a:xfrm>
          <a:prstGeom prst="rect">
            <a:avLst/>
          </a:prstGeom>
        </p:spPr>
        <p:txBody>
          <a:bodyPr wrap="square">
            <a:spAutoFit/>
          </a:bodyPr>
          <a:lstStyle/>
          <a:p>
            <a:pPr algn="just"/>
            <a:r>
              <a:rPr lang="en-US" sz="1100" dirty="0" smtClean="0"/>
              <a:t>a typical working day being  between 10 – 12 hours. However the duration of this process and time spent alone in this dark space is an essential aspect of my working practice and a crucial place to think and make decisions.</a:t>
            </a:r>
          </a:p>
          <a:p>
            <a:pPr algn="just"/>
            <a:endParaRPr lang="en-US" sz="1100" dirty="0" smtClean="0"/>
          </a:p>
          <a:p>
            <a:pPr algn="just"/>
            <a:r>
              <a:rPr lang="en-US" sz="1100" dirty="0" smtClean="0"/>
              <a:t>F</a:t>
            </a:r>
            <a:r>
              <a:rPr lang="en-GB" sz="1100" dirty="0" err="1" smtClean="0"/>
              <a:t>ollowing</a:t>
            </a:r>
            <a:r>
              <a:rPr lang="en-GB" sz="1100" dirty="0" smtClean="0"/>
              <a:t> a number of studio  visits I had whilst I was in Banff, I was invited to have a solo </a:t>
            </a:r>
            <a:r>
              <a:rPr lang="en-GB" sz="1100" dirty="0" err="1" smtClean="0"/>
              <a:t>exhibiton</a:t>
            </a:r>
            <a:r>
              <a:rPr lang="en-GB" sz="1100" dirty="0" smtClean="0"/>
              <a:t> at the  </a:t>
            </a:r>
            <a:r>
              <a:rPr lang="es-ES" sz="1100" dirty="0" smtClean="0"/>
              <a:t>Instituto Veracruzano De Cultura, Mexico. This exhibition offered me the opportunity of consolidating this body of research and extending my work to an international audience. It also  allowed me to bring to a level of conclusions much of the research i had undertaken in the various different contexts.</a:t>
            </a:r>
          </a:p>
          <a:p>
            <a:pPr algn="just"/>
            <a:endParaRPr lang="es-ES" sz="1100" dirty="0" smtClean="0"/>
          </a:p>
          <a:p>
            <a:pPr algn="just"/>
            <a:r>
              <a:rPr lang="en-GB" sz="1100" dirty="0" smtClean="0"/>
              <a:t>In 2009 I used this body of work as the basis for an application for a highly competitive Artist Award of £15,000.00 to the Scottish Arts Council. I was one of four artist who received the award that year.   </a:t>
            </a:r>
          </a:p>
          <a:p>
            <a:r>
              <a:rPr lang="es-ES" sz="1100" dirty="0" smtClean="0"/>
              <a:t> </a:t>
            </a:r>
            <a:endParaRPr lang="en-GB" sz="1100" dirty="0" smtClean="0"/>
          </a:p>
          <a:p>
            <a:r>
              <a:rPr lang="en-GB" sz="1100" dirty="0" smtClean="0"/>
              <a:t> </a:t>
            </a:r>
          </a:p>
          <a:p>
            <a:endParaRPr lang="en-US" sz="1100" dirty="0" smtClean="0">
              <a:latin typeface="Adobe Caslon Pro"/>
              <a:cs typeface="Adobe Caslon Pro"/>
            </a:endParaRPr>
          </a:p>
        </p:txBody>
      </p:sp>
      <p:sp>
        <p:nvSpPr>
          <p:cNvPr id="6" name="Rectangle 5"/>
          <p:cNvSpPr/>
          <p:nvPr/>
        </p:nvSpPr>
        <p:spPr>
          <a:xfrm>
            <a:off x="3583269" y="52679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 from </a:t>
            </a:r>
            <a:r>
              <a:rPr lang="en-US" sz="900" i="1" dirty="0" err="1" smtClean="0">
                <a:solidFill>
                  <a:srgbClr val="FFFFFF"/>
                </a:solidFill>
                <a:latin typeface="Adobe Caslon Pro"/>
                <a:cs typeface="Adobe Caslon Pro"/>
              </a:rPr>
              <a:t>Darkdaylight</a:t>
            </a:r>
            <a:r>
              <a:rPr lang="en-US" sz="900" i="1" dirty="0" smtClean="0">
                <a:solidFill>
                  <a:srgbClr val="FFFFFF"/>
                </a:solidFill>
                <a:latin typeface="Adobe Caslon Pro"/>
                <a:cs typeface="Adobe Caslon Pro"/>
              </a:rPr>
              <a:t> 2008, Silver </a:t>
            </a:r>
            <a:r>
              <a:rPr lang="en-US" sz="900" i="1" dirty="0" err="1" smtClean="0">
                <a:solidFill>
                  <a:srgbClr val="FFFFFF"/>
                </a:solidFill>
                <a:latin typeface="Adobe Caslon Pro"/>
                <a:cs typeface="Adobe Caslon Pro"/>
              </a:rPr>
              <a:t>gelatine</a:t>
            </a:r>
            <a:r>
              <a:rPr lang="en-US" sz="900" i="1" dirty="0" smtClean="0">
                <a:solidFill>
                  <a:srgbClr val="FFFFFF"/>
                </a:solidFill>
                <a:latin typeface="Adobe Caslon Pro"/>
                <a:cs typeface="Adobe Caslon Pro"/>
              </a:rPr>
              <a:t> print 1.5m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1m </a:t>
            </a:r>
          </a:p>
          <a:p>
            <a:endParaRPr lang="en-US" sz="900" i="1" dirty="0">
              <a:solidFill>
                <a:srgbClr val="FFFFFF"/>
              </a:solidFill>
              <a:latin typeface="Adobe Caslon Pro"/>
              <a:cs typeface="Adobe Caslon Pro"/>
            </a:endParaRPr>
          </a:p>
        </p:txBody>
      </p:sp>
      <p:pic>
        <p:nvPicPr>
          <p:cNvPr id="9" name="Picture 8" descr="Ailsaf.tiff"/>
          <p:cNvPicPr>
            <a:picLocks noChangeAspect="1"/>
          </p:cNvPicPr>
          <p:nvPr/>
        </p:nvPicPr>
        <p:blipFill>
          <a:blip r:embed="rId3"/>
          <a:stretch>
            <a:fillRect/>
          </a:stretch>
        </p:blipFill>
        <p:spPr>
          <a:xfrm>
            <a:off x="3582790" y="1558395"/>
            <a:ext cx="5560730" cy="374411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4493538"/>
          </a:xfrm>
          <a:prstGeom prst="rect">
            <a:avLst/>
          </a:prstGeom>
        </p:spPr>
        <p:txBody>
          <a:bodyPr wrap="square">
            <a:spAutoFit/>
          </a:bodyPr>
          <a:lstStyle/>
          <a:p>
            <a:r>
              <a:rPr lang="en-GB" sz="1100" dirty="0" smtClean="0"/>
              <a:t>The work undertaken as part of this research has been disseminated through a number of public sources which include:</a:t>
            </a:r>
          </a:p>
          <a:p>
            <a:r>
              <a:rPr lang="en-GB" sz="1100" dirty="0" smtClean="0"/>
              <a:t> </a:t>
            </a:r>
          </a:p>
          <a:p>
            <a:r>
              <a:rPr lang="es-ES" sz="1100" b="1" dirty="0" smtClean="0"/>
              <a:t>Dark Day Light, Instituto Veracruzano De Cultura, Veracruz, Mexico </a:t>
            </a:r>
            <a:r>
              <a:rPr lang="es-ES" sz="1100" dirty="0" smtClean="0"/>
              <a:t>( 17 June – 03 July 2008),</a:t>
            </a:r>
          </a:p>
          <a:p>
            <a:r>
              <a:rPr lang="es-ES" sz="1100" dirty="0" smtClean="0"/>
              <a:t>  </a:t>
            </a:r>
            <a:endParaRPr lang="en-GB" sz="1100" dirty="0" smtClean="0"/>
          </a:p>
          <a:p>
            <a:r>
              <a:rPr lang="en-GB" sz="1100" dirty="0" smtClean="0"/>
              <a:t>A solo exhibition of 26 silver gelatine photographs.</a:t>
            </a:r>
          </a:p>
          <a:p>
            <a:endParaRPr lang="en-GB" sz="1100" dirty="0" smtClean="0"/>
          </a:p>
          <a:p>
            <a:r>
              <a:rPr lang="es-ES" sz="1100" b="1" dirty="0" smtClean="0"/>
              <a:t>La Galerria del Sur,  Universidad Autonoma Unidad Xochimilco in Mexico City</a:t>
            </a:r>
            <a:r>
              <a:rPr lang="es-ES" sz="1100" dirty="0" smtClean="0"/>
              <a:t> ( 06 august – 31st August 2008)</a:t>
            </a:r>
          </a:p>
          <a:p>
            <a:endParaRPr lang="es-ES" sz="1100" dirty="0" smtClean="0"/>
          </a:p>
          <a:p>
            <a:r>
              <a:rPr lang="en-GB" sz="1100" dirty="0" smtClean="0"/>
              <a:t>The exhibition was promoted through a number of websites and periodicals, including:</a:t>
            </a:r>
          </a:p>
          <a:p>
            <a:endParaRPr lang="en-GB" sz="1100" dirty="0" smtClean="0"/>
          </a:p>
          <a:p>
            <a:pPr lvl="0"/>
            <a:r>
              <a:rPr lang="en-US" sz="1100" u="sng" dirty="0" smtClean="0">
                <a:hlinkClick r:id="rId3"/>
              </a:rPr>
              <a:t>http://metrolatinousa.com/2008/06/16/inaugurara-la-fotografa-escocesa-christina-mcbride-una-muestra-la-exposicion-se-llama-dark-day-light-3/</a:t>
            </a:r>
            <a:endParaRPr lang="en-GB" sz="1100" dirty="0" smtClean="0"/>
          </a:p>
          <a:p>
            <a:pPr lvl="0"/>
            <a:r>
              <a:rPr lang="en-GB" sz="1100" dirty="0" smtClean="0"/>
              <a:t> </a:t>
            </a:r>
          </a:p>
          <a:p>
            <a:pPr lvl="0"/>
            <a:r>
              <a:rPr lang="en-US" sz="1100" u="sng" dirty="0" smtClean="0">
                <a:hlinkClick r:id="rId4"/>
              </a:rPr>
              <a:t>http://xalapa.tipz.mx/centro-cultural-atarazanas/</a:t>
            </a:r>
            <a:r>
              <a:rPr lang="en-US" sz="1100" dirty="0" smtClean="0"/>
              <a:t> </a:t>
            </a:r>
            <a:endParaRPr lang="en-GB" sz="1100" dirty="0" smtClean="0"/>
          </a:p>
          <a:p>
            <a:endParaRPr lang="en-GB" sz="1100" dirty="0" smtClean="0"/>
          </a:p>
          <a:p>
            <a:endParaRPr lang="en-US" sz="1100" dirty="0" smtClean="0">
              <a:latin typeface="Adobe Caslon Pro"/>
              <a:cs typeface="Adobe Caslon Pro"/>
            </a:endParaRPr>
          </a:p>
        </p:txBody>
      </p:sp>
      <p:sp>
        <p:nvSpPr>
          <p:cNvPr id="7" name="Rectangle 6"/>
          <p:cNvSpPr/>
          <p:nvPr/>
        </p:nvSpPr>
        <p:spPr>
          <a:xfrm>
            <a:off x="3583269" y="5183762"/>
            <a:ext cx="2397799" cy="507831"/>
          </a:xfrm>
          <a:prstGeom prst="rect">
            <a:avLst/>
          </a:prstGeom>
        </p:spPr>
        <p:txBody>
          <a:bodyPr wrap="square">
            <a:spAutoFit/>
          </a:bodyPr>
          <a:lstStyle/>
          <a:p>
            <a:r>
              <a:rPr lang="en-US" sz="900" i="1" dirty="0" smtClean="0">
                <a:latin typeface="Adobe Caslon Pro"/>
                <a:cs typeface="Adobe Caslon Pro"/>
              </a:rPr>
              <a:t>Invite ( front/back)  for </a:t>
            </a:r>
            <a:r>
              <a:rPr lang="es-ES" sz="900" b="1" dirty="0" smtClean="0"/>
              <a:t>La Galerria del Sur,  Universidad Autonoma Unidad Xochimilco in Mexico City</a:t>
            </a:r>
            <a:r>
              <a:rPr lang="es-ES" sz="900" dirty="0" smtClean="0"/>
              <a:t> </a:t>
            </a:r>
            <a:r>
              <a:rPr lang="en-US" sz="900" i="1" dirty="0" smtClean="0">
                <a:latin typeface="Adobe Caslon Pro"/>
                <a:cs typeface="Adobe Caslon Pro"/>
              </a:rPr>
              <a:t> </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5" name="Picture 4" descr="P1010312.JPG"/>
          <p:cNvPicPr>
            <a:picLocks noChangeAspect="1"/>
          </p:cNvPicPr>
          <p:nvPr/>
        </p:nvPicPr>
        <p:blipFill>
          <a:blip r:embed="rId5"/>
          <a:stretch>
            <a:fillRect/>
          </a:stretch>
        </p:blipFill>
        <p:spPr>
          <a:xfrm>
            <a:off x="3583269" y="1874732"/>
            <a:ext cx="2719808" cy="3309030"/>
          </a:xfrm>
          <a:prstGeom prst="rect">
            <a:avLst/>
          </a:prstGeom>
        </p:spPr>
      </p:pic>
      <p:pic>
        <p:nvPicPr>
          <p:cNvPr id="8" name="Picture 7" descr="P1010309.JPG"/>
          <p:cNvPicPr>
            <a:picLocks noChangeAspect="1"/>
          </p:cNvPicPr>
          <p:nvPr/>
        </p:nvPicPr>
        <p:blipFill>
          <a:blip r:embed="rId6"/>
          <a:stretch>
            <a:fillRect/>
          </a:stretch>
        </p:blipFill>
        <p:spPr>
          <a:xfrm>
            <a:off x="6463902" y="1874732"/>
            <a:ext cx="2677760" cy="33090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601632"/>
            <a:ext cx="2892386" cy="1446550"/>
          </a:xfrm>
          <a:prstGeom prst="rect">
            <a:avLst/>
          </a:prstGeom>
        </p:spPr>
        <p:txBody>
          <a:bodyPr wrap="square">
            <a:spAutoFit/>
          </a:bodyPr>
          <a:lstStyle/>
          <a:p>
            <a:pPr>
              <a:buFont typeface="Arial"/>
              <a:buChar char="•"/>
            </a:pPr>
            <a:r>
              <a:rPr lang="en-GB" sz="1100" dirty="0" smtClean="0"/>
              <a:t>Creative and Professional Development  Grant, Scottish Arts Council. </a:t>
            </a:r>
          </a:p>
          <a:p>
            <a:pPr>
              <a:buFont typeface="Arial"/>
              <a:buChar char="•"/>
            </a:pPr>
            <a:endParaRPr lang="en-GB" sz="1100" dirty="0" smtClean="0"/>
          </a:p>
          <a:p>
            <a:pPr>
              <a:buFont typeface="Arial"/>
              <a:buChar char="•"/>
            </a:pPr>
            <a:r>
              <a:rPr lang="en-US" sz="1100" dirty="0" smtClean="0">
                <a:latin typeface="Adobe Caslon Pro"/>
                <a:cs typeface="Adobe Caslon Pro"/>
              </a:rPr>
              <a:t>Scottish Arts Council Artist Award</a:t>
            </a:r>
          </a:p>
          <a:p>
            <a:pPr>
              <a:buFont typeface="Arial"/>
              <a:buChar char="•"/>
            </a:pPr>
            <a:r>
              <a:rPr lang="en-GB" sz="1100" dirty="0" smtClean="0"/>
              <a:t> </a:t>
            </a:r>
            <a:endParaRPr lang="en-US" sz="1100" dirty="0" smtClean="0">
              <a:latin typeface="Adobe Caslon Pro"/>
              <a:cs typeface="Adobe Caslon Pro"/>
            </a:endParaRPr>
          </a:p>
          <a:p>
            <a:pPr>
              <a:buFont typeface="Arial"/>
              <a:buChar char="•"/>
            </a:pPr>
            <a:r>
              <a:rPr lang="en-US" sz="1100" dirty="0" smtClean="0">
                <a:latin typeface="Adobe Caslon Pro"/>
                <a:cs typeface="Adobe Caslon Pro"/>
              </a:rPr>
              <a:t>Hope Scott Trust</a:t>
            </a:r>
          </a:p>
          <a:p>
            <a:endParaRPr lang="en-US" sz="1100" dirty="0" smtClean="0">
              <a:latin typeface="Adobe Caslon Pro"/>
              <a:cs typeface="Adobe Caslon Pro"/>
            </a:endParaRPr>
          </a:p>
          <a:p>
            <a:pPr>
              <a:buFont typeface="Arial"/>
              <a:buChar char="•"/>
            </a:pPr>
            <a:r>
              <a:rPr lang="en-US" sz="1100" dirty="0" smtClean="0">
                <a:latin typeface="Adobe Caslon Pro"/>
                <a:cs typeface="Adobe Caslon Pro"/>
              </a:rPr>
              <a:t>Glasgow City Council Visual Art Grant</a:t>
            </a: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247</TotalTime>
  <Words>2042</Words>
  <Application>Microsoft Macintosh PowerPoint</Application>
  <PresentationFormat>On-screen Show (4:3)</PresentationFormat>
  <Paragraphs>95</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McBride, Christina</cp:lastModifiedBy>
  <cp:revision>29</cp:revision>
  <dcterms:created xsi:type="dcterms:W3CDTF">2013-10-28T08:08:12Z</dcterms:created>
  <dcterms:modified xsi:type="dcterms:W3CDTF">2013-10-28T08:10:04Z</dcterms:modified>
</cp:coreProperties>
</file>