
<file path=[Content_Types].xml><?xml version="1.0" encoding="utf-8"?>
<Types xmlns="http://schemas.openxmlformats.org/package/2006/content-types">
  <Override PartName="/ppt/notesSlides/notesSlide29.xml" ContentType="application/vnd.openxmlformats-officedocument.presentationml.notesSlide+xml"/>
  <Override PartName="/ppt/notesSlides/notesSlide10.xml" ContentType="application/vnd.openxmlformats-officedocument.presentationml.notes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20.xml" ContentType="application/vnd.openxmlformats-officedocument.presentationml.slide+xml"/>
  <Override PartName="/ppt/notesSlides/notesSlide24.xml" ContentType="application/vnd.openxmlformats-officedocument.presentationml.notesSlide+xml"/>
  <Override PartName="/ppt/slides/slide15.xml" ContentType="application/vnd.openxmlformats-officedocument.presentationml.slide+xml"/>
  <Override PartName="/ppt/notesSlides/notesSlide19.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0.xml" ContentType="application/vnd.openxmlformats-officedocument.presentationml.slide+xml"/>
  <Override PartName="/ppt/notesSlides/notesSlide14.xml" ContentType="application/vnd.openxmlformats-officedocument.presentationml.notesSlide+xml"/>
  <Override PartName="/ppt/slides/slide27.xml" ContentType="application/vnd.openxmlformats-officedocument.presentationml.slide+xml"/>
  <Override PartName="/ppt/theme/theme1.xml" ContentType="application/vnd.openxmlformats-officedocument.theme+xml"/>
  <Default Extension="rels" ContentType="application/vnd.openxmlformats-package.relationships+xml"/>
  <Override PartName="/ppt/slides/slide7.xml" ContentType="application/vnd.openxmlformats-officedocument.presentationml.slide+xml"/>
  <Override PartName="/ppt/slideLayouts/slideLayout7.xml" ContentType="application/vnd.openxmlformats-officedocument.presentationml.slideLayout+xml"/>
  <Override PartName="/ppt/slides/slide22.xml" ContentType="application/vnd.openxmlformats-officedocument.presentationml.slide+xml"/>
  <Override PartName="/ppt/notesSlides/notesSlide8.xml" ContentType="application/vnd.openxmlformats-officedocument.presentationml.notesSlide+xml"/>
  <Override PartName="/ppt/slides/slide17.xml" ContentType="application/vnd.openxmlformats-officedocument.presentationml.slide+xml"/>
  <Override PartName="/ppt/notesSlides/notesSlide26.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notesSlides/notesSlide6.xml" ContentType="application/vnd.openxmlformats-officedocument.presentationml.notesSlide+xml"/>
  <Default Extension="jpeg" ContentType="image/jpeg"/>
  <Override PartName="/ppt/slides/slide12.xml" ContentType="application/vnd.openxmlformats-officedocument.presentationml.slide+xml"/>
  <Override PartName="/ppt/notesSlides/notesSlide21.xml" ContentType="application/vnd.openxmlformats-officedocument.presentationml.notesSlide+xml"/>
  <Override PartName="/ppt/notesSlides/notesSlide16.xml" ContentType="application/vnd.openxmlformats-officedocument.presentationml.notes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11.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24.xml" ContentType="application/vnd.openxmlformats-officedocument.presentationml.slide+xml"/>
  <Override PartName="/ppt/slideLayouts/slideLayout11.xml" ContentType="application/vnd.openxmlformats-officedocument.presentationml.slideLayout+xml"/>
  <Override PartName="/ppt/slides/slide19.xml" ContentType="application/vnd.openxmlformats-officedocument.presentationml.slide+xml"/>
  <Override PartName="/ppt/notesSlides/notesSlide28.xml" ContentType="application/vnd.openxmlformats-officedocument.presentationml.notesSlide+xml"/>
  <Override PartName="/ppt/slides/slide4.xml" ContentType="application/vnd.openxmlformats-officedocument.presentationml.slide+xml"/>
  <Override PartName="/ppt/slideLayouts/slideLayout4.xml" ContentType="application/vnd.openxmlformats-officedocument.presentationml.slideLayout+xml"/>
  <Default Extension="xml" ContentType="application/xml"/>
  <Default Extension="emf" ContentType="image/x-emf"/>
  <Override PartName="/ppt/slides/slide14.xml" ContentType="application/vnd.openxmlformats-officedocument.presentationml.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ppt/notesSlides/notesSlide3.xml" ContentType="application/vnd.openxmlformats-officedocument.presentationml.notesSlide+xml"/>
  <Override PartName="/ppt/notesSlides/notesSlide1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s/slide6.xml" ContentType="application/vnd.openxmlformats-officedocument.presentationml.slide+xml"/>
  <Override PartName="/ppt/slideLayouts/slideLayout6.xml" ContentType="application/vnd.openxmlformats-officedocument.presentationml.slideLayout+xml"/>
  <Override PartName="/ppt/slides/slide21.xml" ContentType="application/vnd.openxmlformats-officedocument.presentationml.slide+xml"/>
  <Override PartName="/ppt/slides/slide16.xml" ContentType="application/vnd.openxmlformats-officedocument.presentationml.slide+xml"/>
  <Override PartName="/ppt/notesSlides/notesSlide25.xml" ContentType="application/vnd.openxmlformats-officedocument.presentationml.notesSlide+xml"/>
  <Override PartName="/ppt/slides/slide1.xml" ContentType="application/vnd.openxmlformats-officedocument.presentationml.slide+xml"/>
  <Override PartName="/ppt/slideLayouts/slideLayout1.xml" ContentType="application/vnd.openxmlformats-officedocument.presentationml.slideLayout+xml"/>
  <Override PartName="/ppt/notesSlides/notesSlide5.xml" ContentType="application/vnd.openxmlformats-officedocument.presentationml.notesSlide+xml"/>
  <Default Extension="bin" ContentType="application/vnd.openxmlformats-officedocument.presentationml.printerSettings"/>
  <Override PartName="/ppt/notesSlides/notesSlide20.xml" ContentType="application/vnd.openxmlformats-officedocument.presentationml.notes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28.xml" ContentType="application/vnd.openxmlformats-officedocument.presentationml.slid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slides/slide8.xml" ContentType="application/vnd.openxmlformats-officedocument.presentationml.slide+xml"/>
  <Override PartName="/ppt/slideLayouts/slideLayout8.xml" ContentType="application/vnd.openxmlformats-officedocument.presentationml.slideLayout+xml"/>
  <Override PartName="/ppt/slides/slide23.xml" ContentType="application/vnd.openxmlformats-officedocument.presentationml.slide+xml"/>
  <Override PartName="/ppt/notesSlides/notesSlide9.xml" ContentType="application/vnd.openxmlformats-officedocument.presentationml.notesSlide+xml"/>
  <Override PartName="/ppt/slideLayouts/slideLayout10.xml" ContentType="application/vnd.openxmlformats-officedocument.presentationml.slideLayout+xml"/>
  <Override PartName="/ppt/slides/slide18.xml" ContentType="application/vnd.openxmlformats-officedocument.presentationml.slide+xml"/>
  <Override PartName="/ppt/notesSlides/notesSlide27.xml" ContentType="application/vnd.openxmlformats-officedocument.presentationml.notesSlide+xml"/>
  <Override PartName="/ppt/slides/slide3.xml" ContentType="application/vnd.openxmlformats-officedocument.presentationml.slide+xml"/>
  <Default Extension="png" ContentType="image/png"/>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3.xml" ContentType="application/vnd.openxmlformats-officedocument.presentationml.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docProps/app.xml" ContentType="application/vnd.openxmlformats-officedocument.extended-properties+xml"/>
  <Override PartName="/ppt/notesSlides/notesSlide12.xml" ContentType="application/vnd.openxmlformats-officedocument.presentationml.notesSlide+xml"/>
  <Override PartName="/ppt/slides/slide25.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1"/>
  </p:notesMasterIdLst>
  <p:sldIdLst>
    <p:sldId id="256" r:id="rId2"/>
    <p:sldId id="329" r:id="rId3"/>
    <p:sldId id="258" r:id="rId4"/>
    <p:sldId id="314" r:id="rId5"/>
    <p:sldId id="292" r:id="rId6"/>
    <p:sldId id="282" r:id="rId7"/>
    <p:sldId id="319" r:id="rId8"/>
    <p:sldId id="324" r:id="rId9"/>
    <p:sldId id="299" r:id="rId10"/>
    <p:sldId id="315" r:id="rId11"/>
    <p:sldId id="326" r:id="rId12"/>
    <p:sldId id="288" r:id="rId13"/>
    <p:sldId id="327" r:id="rId14"/>
    <p:sldId id="330" r:id="rId15"/>
    <p:sldId id="317" r:id="rId16"/>
    <p:sldId id="322" r:id="rId17"/>
    <p:sldId id="262" r:id="rId18"/>
    <p:sldId id="320" r:id="rId19"/>
    <p:sldId id="303" r:id="rId20"/>
    <p:sldId id="304" r:id="rId21"/>
    <p:sldId id="305" r:id="rId22"/>
    <p:sldId id="306" r:id="rId23"/>
    <p:sldId id="307" r:id="rId24"/>
    <p:sldId id="308" r:id="rId25"/>
    <p:sldId id="309" r:id="rId26"/>
    <p:sldId id="311" r:id="rId27"/>
    <p:sldId id="310" r:id="rId28"/>
    <p:sldId id="260" r:id="rId29"/>
    <p:sldId id="328" r:id="rId30"/>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1pPr>
    <a:lvl2pPr marL="4572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2pPr>
    <a:lvl3pPr marL="9144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3pPr>
    <a:lvl4pPr marL="13716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4pPr>
    <a:lvl5pPr marL="18288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5pPr>
    <a:lvl6pPr marL="22860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6pPr>
    <a:lvl7pPr marL="27432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7pPr>
    <a:lvl8pPr marL="32004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8pPr>
    <a:lvl9pPr marL="36576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88537" autoAdjust="0"/>
  </p:normalViewPr>
  <p:slideViewPr>
    <p:cSldViewPr snapToGrid="0" snapToObjects="1">
      <p:cViewPr>
        <p:scale>
          <a:sx n="100" d="100"/>
          <a:sy n="100" d="100"/>
        </p:scale>
        <p:origin x="904"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 Type="http://schemas.openxmlformats.org/officeDocument/2006/relationships/slideMaster" Target="slideMasters/slideMaster1.xml"/><Relationship Id="rId19" Type="http://schemas.openxmlformats.org/officeDocument/2006/relationships/slide" Target="slides/slide18.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8" Type="http://schemas.openxmlformats.org/officeDocument/2006/relationships/slide" Target="slides/slide17.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2530"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2531"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fld id="{4B1D5BCD-3EB9-41ED-8FA9-F192E3A38983}" type="datetime1">
              <a:rPr lang="en-US"/>
              <a:pPr>
                <a:defRPr/>
              </a:pPr>
              <a:t>9/23/13</a:t>
            </a:fld>
            <a:endParaRPr lang="en-US"/>
          </a:p>
        </p:txBody>
      </p:sp>
      <p:sp>
        <p:nvSpPr>
          <p:cNvPr id="13316" name="Placeholder 1028"/>
          <p:cNvSpPr>
            <a:spLocks noGrp="1"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2535"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55D66AD9-0D3A-45AE-88CD-1AAFFCAD90F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ＭＳ Ｐゴシック" pitchFamily="-60" charset="-128"/>
      </a:defRPr>
    </a:lvl1pPr>
    <a:lvl2pPr marL="4572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2pPr>
    <a:lvl3pPr marL="9144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3pPr>
    <a:lvl4pPr marL="13716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4pPr>
    <a:lvl5pPr marL="18288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1" name="Placeholder 1026"/>
          <p:cNvSpPr>
            <a:spLocks noGrp="1" noRot="1" noChangeArrowheads="1" noTextEdit="1"/>
          </p:cNvSpPr>
          <p:nvPr>
            <p:ph type="sldImg"/>
          </p:nvPr>
        </p:nvSpPr>
        <p:spPr>
          <a:ln/>
        </p:spPr>
      </p:sp>
      <p:sp>
        <p:nvSpPr>
          <p:cNvPr id="15362" name="Placeholder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Placeholder 2"/>
          <p:cNvSpPr>
            <a:spLocks noGrp="1" noRo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0659" name="Placeholder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9" name="Placeholder 2"/>
          <p:cNvSpPr>
            <a:spLocks noGrp="1" noRot="1" noChangeArrowheads="1" noTextEdit="1"/>
          </p:cNvSpPr>
          <p:nvPr>
            <p:ph type="sldImg"/>
          </p:nvPr>
        </p:nvSpPr>
        <p:spPr>
          <a:ln/>
        </p:spPr>
      </p:sp>
      <p:sp>
        <p:nvSpPr>
          <p:cNvPr id="17410"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7" name="Placeholder 2"/>
          <p:cNvSpPr>
            <a:spLocks noGrp="1" noRot="1" noChangeArrowheads="1" noTextEdit="1"/>
          </p:cNvSpPr>
          <p:nvPr>
            <p:ph type="sldImg"/>
          </p:nvPr>
        </p:nvSpPr>
        <p:spPr>
          <a:solidFill>
            <a:srgbClr val="FFFFFF"/>
          </a:solidFill>
          <a:ln/>
        </p:spPr>
      </p:sp>
      <p:sp>
        <p:nvSpPr>
          <p:cNvPr id="19458"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3" name="Placeholder 2"/>
          <p:cNvSpPr>
            <a:spLocks noGrp="1" noRot="1" noChangeArrowheads="1" noTextEdit="1"/>
          </p:cNvSpPr>
          <p:nvPr>
            <p:ph type="sldImg"/>
          </p:nvPr>
        </p:nvSpPr>
        <p:spPr>
          <a:solidFill>
            <a:srgbClr val="FFFFFF"/>
          </a:solidFill>
          <a:ln/>
        </p:spPr>
      </p:sp>
      <p:sp>
        <p:nvSpPr>
          <p:cNvPr id="23554"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5" name="Placeholder 2"/>
          <p:cNvSpPr>
            <a:spLocks noGrp="1" noRot="1" noChangeArrowheads="1" noTextEdit="1"/>
          </p:cNvSpPr>
          <p:nvPr>
            <p:ph type="sldImg"/>
          </p:nvPr>
        </p:nvSpPr>
        <p:spPr>
          <a:solidFill>
            <a:srgbClr val="FFFFFF"/>
          </a:solidFill>
          <a:ln/>
        </p:spPr>
      </p:sp>
      <p:sp>
        <p:nvSpPr>
          <p:cNvPr id="21506"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Placeholder 1026"/>
          <p:cNvSpPr>
            <a:spLocks noGrp="1" noRot="1" noChangeArrowheads="1" noTextEdit="1"/>
          </p:cNvSpPr>
          <p:nvPr>
            <p:ph type="sldImg"/>
          </p:nvPr>
        </p:nvSpPr>
        <p:spPr>
          <a:solidFill>
            <a:srgbClr val="FFFFFF"/>
          </a:solidFill>
          <a:ln/>
        </p:spPr>
      </p:sp>
      <p:sp>
        <p:nvSpPr>
          <p:cNvPr id="25602" name="Placeholder 1027"/>
          <p:cNvSpPr>
            <a:spLocks noGrp="1" noChangeArrowheads="1"/>
          </p:cNvSpPr>
          <p:nvPr>
            <p:ph type="body" idx="1"/>
          </p:nvPr>
        </p:nvSpPr>
        <p:spPr>
          <a:noFill/>
          <a:ln>
            <a:solidFill>
              <a:srgbClr val="000000"/>
            </a:solid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Placeholder 2"/>
          <p:cNvSpPr>
            <a:spLocks noGrp="1" noRot="1" noChangeArrowheads="1" noTextEdit="1"/>
          </p:cNvSpPr>
          <p:nvPr>
            <p:ph type="sldImg"/>
          </p:nvPr>
        </p:nvSpPr>
        <p:spPr>
          <a:solidFill>
            <a:srgbClr val="FFFFFF"/>
          </a:solidFill>
          <a:ln/>
        </p:spPr>
      </p:sp>
      <p:sp>
        <p:nvSpPr>
          <p:cNvPr id="27650"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7" name="Placeholder 2"/>
          <p:cNvSpPr>
            <a:spLocks noGrp="1" noRot="1" noChangeArrowheads="1" noTextEdit="1"/>
          </p:cNvSpPr>
          <p:nvPr>
            <p:ph type="sldImg"/>
          </p:nvPr>
        </p:nvSpPr>
        <p:spPr>
          <a:solidFill>
            <a:srgbClr val="FFFFFF"/>
          </a:solidFill>
          <a:ln/>
        </p:spPr>
      </p:sp>
      <p:sp>
        <p:nvSpPr>
          <p:cNvPr id="29698"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5" name="Placeholder 2"/>
          <p:cNvSpPr>
            <a:spLocks noGrp="1" noRot="1" noChangeArrowheads="1" noTextEdit="1"/>
          </p:cNvSpPr>
          <p:nvPr>
            <p:ph type="sldImg"/>
          </p:nvPr>
        </p:nvSpPr>
        <p:spPr>
          <a:solidFill>
            <a:srgbClr val="FFFFFF"/>
          </a:solidFill>
          <a:ln/>
        </p:spPr>
      </p:sp>
      <p:sp>
        <p:nvSpPr>
          <p:cNvPr id="31746"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3" name="Placeholder 2"/>
          <p:cNvSpPr>
            <a:spLocks noGrp="1" noRot="1" noChangeArrowheads="1" noTextEdit="1"/>
          </p:cNvSpPr>
          <p:nvPr>
            <p:ph type="sldImg"/>
          </p:nvPr>
        </p:nvSpPr>
        <p:spPr>
          <a:solidFill>
            <a:srgbClr val="FFFFFF"/>
          </a:solidFill>
          <a:ln/>
        </p:spPr>
      </p:sp>
      <p:sp>
        <p:nvSpPr>
          <p:cNvPr id="33794"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1" name="Placeholder 2"/>
          <p:cNvSpPr>
            <a:spLocks noGrp="1" noRot="1" noChangeArrowheads="1" noTextEdit="1"/>
          </p:cNvSpPr>
          <p:nvPr>
            <p:ph type="sldImg"/>
          </p:nvPr>
        </p:nvSpPr>
        <p:spPr>
          <a:solidFill>
            <a:srgbClr val="FFFFFF"/>
          </a:solidFill>
          <a:ln/>
        </p:spPr>
      </p:sp>
      <p:sp>
        <p:nvSpPr>
          <p:cNvPr id="35842"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89" name="Placeholder 2"/>
          <p:cNvSpPr>
            <a:spLocks noGrp="1" noRot="1" noChangeArrowheads="1" noTextEdit="1"/>
          </p:cNvSpPr>
          <p:nvPr>
            <p:ph type="sldImg"/>
          </p:nvPr>
        </p:nvSpPr>
        <p:spPr>
          <a:solidFill>
            <a:srgbClr val="FFFFFF"/>
          </a:solidFill>
          <a:ln/>
        </p:spPr>
      </p:sp>
      <p:sp>
        <p:nvSpPr>
          <p:cNvPr id="37890"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Placeholder 2"/>
          <p:cNvSpPr>
            <a:spLocks noGrp="1" noRo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2707" name="Placeholder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7" name="Placeholder 2"/>
          <p:cNvSpPr>
            <a:spLocks noGrp="1" noRot="1" noChangeArrowheads="1" noTextEdit="1"/>
          </p:cNvSpPr>
          <p:nvPr>
            <p:ph type="sldImg"/>
          </p:nvPr>
        </p:nvSpPr>
        <p:spPr>
          <a:solidFill>
            <a:srgbClr val="FFFFFF"/>
          </a:solidFill>
          <a:ln/>
        </p:spPr>
      </p:sp>
      <p:sp>
        <p:nvSpPr>
          <p:cNvPr id="39938"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Placeholder 2"/>
          <p:cNvSpPr>
            <a:spLocks noGrp="1" noRot="1" noChangeArrowheads="1" noTextEdit="1"/>
          </p:cNvSpPr>
          <p:nvPr>
            <p:ph type="sldImg"/>
          </p:nvPr>
        </p:nvSpPr>
        <p:spPr>
          <a:solidFill>
            <a:srgbClr val="FFFFFF"/>
          </a:solidFill>
          <a:ln/>
        </p:spPr>
      </p:sp>
      <p:sp>
        <p:nvSpPr>
          <p:cNvPr id="41986"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1" name="Placeholder 2"/>
          <p:cNvSpPr>
            <a:spLocks noGrp="1" noRot="1" noChangeArrowheads="1" noTextEdit="1"/>
          </p:cNvSpPr>
          <p:nvPr>
            <p:ph type="sldImg"/>
          </p:nvPr>
        </p:nvSpPr>
        <p:spPr>
          <a:ln/>
        </p:spPr>
      </p:sp>
      <p:sp>
        <p:nvSpPr>
          <p:cNvPr id="4608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Placeholder 1026"/>
          <p:cNvSpPr>
            <a:spLocks noGrp="1" noRot="1" noChangeArrowheads="1" noTextEdit="1"/>
          </p:cNvSpPr>
          <p:nvPr>
            <p:ph type="sldImg"/>
          </p:nvPr>
        </p:nvSpPr>
        <p:spPr>
          <a:solidFill>
            <a:srgbClr val="FFFFFF"/>
          </a:solidFill>
          <a:ln/>
        </p:spPr>
      </p:sp>
      <p:sp>
        <p:nvSpPr>
          <p:cNvPr id="44034" name="Placeholder 1027"/>
          <p:cNvSpPr>
            <a:spLocks noGrp="1" noChangeArrowheads="1"/>
          </p:cNvSpPr>
          <p:nvPr>
            <p:ph type="body" idx="1"/>
          </p:nvPr>
        </p:nvSpPr>
        <p:spPr>
          <a:noFill/>
          <a:ln>
            <a:solidFill>
              <a:srgbClr val="000000"/>
            </a:solid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29" name="Placeholder 2"/>
          <p:cNvSpPr>
            <a:spLocks noGrp="1" noRot="1" noChangeArrowheads="1"/>
          </p:cNvSpPr>
          <p:nvPr>
            <p:ph type="sldImg"/>
          </p:nvPr>
        </p:nvSpPr>
        <p:spPr>
          <a:solidFill>
            <a:srgbClr val="FFFFFF"/>
          </a:solidFill>
          <a:ln/>
        </p:spPr>
      </p:sp>
      <p:sp>
        <p:nvSpPr>
          <p:cNvPr id="48130"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7" name="Placeholder 2"/>
          <p:cNvSpPr>
            <a:spLocks noGrp="1" noRot="1" noChangeArrowheads="1"/>
          </p:cNvSpPr>
          <p:nvPr>
            <p:ph type="sldImg"/>
          </p:nvPr>
        </p:nvSpPr>
        <p:spPr>
          <a:solidFill>
            <a:srgbClr val="FFFFFF"/>
          </a:solidFill>
          <a:ln/>
        </p:spPr>
      </p:sp>
      <p:sp>
        <p:nvSpPr>
          <p:cNvPr id="50178"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5" name="Placeholder 2"/>
          <p:cNvSpPr>
            <a:spLocks noGrp="1" noRot="1" noChangeArrowheads="1"/>
          </p:cNvSpPr>
          <p:nvPr>
            <p:ph type="sldImg"/>
          </p:nvPr>
        </p:nvSpPr>
        <p:spPr>
          <a:solidFill>
            <a:srgbClr val="FFFFFF"/>
          </a:solidFill>
          <a:ln/>
        </p:spPr>
      </p:sp>
      <p:sp>
        <p:nvSpPr>
          <p:cNvPr id="52226"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3" name="Placeholder 2"/>
          <p:cNvSpPr>
            <a:spLocks noGrp="1" noRot="1" noChangeArrowheads="1"/>
          </p:cNvSpPr>
          <p:nvPr>
            <p:ph type="sldImg"/>
          </p:nvPr>
        </p:nvSpPr>
        <p:spPr>
          <a:solidFill>
            <a:srgbClr val="FFFFFF"/>
          </a:solidFill>
          <a:ln/>
        </p:spPr>
      </p:sp>
      <p:sp>
        <p:nvSpPr>
          <p:cNvPr id="54274"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1" name="Placeholder 2"/>
          <p:cNvSpPr>
            <a:spLocks noGrp="1" noRot="1" noChangeArrowheads="1"/>
          </p:cNvSpPr>
          <p:nvPr>
            <p:ph type="sldImg"/>
          </p:nvPr>
        </p:nvSpPr>
        <p:spPr>
          <a:solidFill>
            <a:srgbClr val="FFFFFF"/>
          </a:solidFill>
          <a:ln/>
        </p:spPr>
      </p:sp>
      <p:sp>
        <p:nvSpPr>
          <p:cNvPr id="56322"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69" name="Placeholder 2"/>
          <p:cNvSpPr>
            <a:spLocks noGrp="1" noRot="1" noChangeArrowheads="1"/>
          </p:cNvSpPr>
          <p:nvPr>
            <p:ph type="sldImg"/>
          </p:nvPr>
        </p:nvSpPr>
        <p:spPr>
          <a:solidFill>
            <a:srgbClr val="FFFFFF"/>
          </a:solidFill>
          <a:ln/>
        </p:spPr>
      </p:sp>
      <p:sp>
        <p:nvSpPr>
          <p:cNvPr id="58370"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7" name="Placeholder 2"/>
          <p:cNvSpPr>
            <a:spLocks noGrp="1" noRot="1" noChangeArrowheads="1"/>
          </p:cNvSpPr>
          <p:nvPr>
            <p:ph type="sldImg"/>
          </p:nvPr>
        </p:nvSpPr>
        <p:spPr>
          <a:solidFill>
            <a:srgbClr val="FFFFFF"/>
          </a:solidFill>
          <a:ln/>
        </p:spPr>
      </p:sp>
      <p:sp>
        <p:nvSpPr>
          <p:cNvPr id="60418"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5" name="Placeholder 2"/>
          <p:cNvSpPr>
            <a:spLocks noGrp="1" noRot="1" noChangeArrowheads="1" noTextEdit="1"/>
          </p:cNvSpPr>
          <p:nvPr>
            <p:ph type="sldImg"/>
          </p:nvPr>
        </p:nvSpPr>
        <p:spPr>
          <a:solidFill>
            <a:srgbClr val="FFFFFF"/>
          </a:solidFill>
          <a:ln/>
        </p:spPr>
      </p:sp>
      <p:sp>
        <p:nvSpPr>
          <p:cNvPr id="62466"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3" name="Placeholder 2"/>
          <p:cNvSpPr>
            <a:spLocks noGrp="1" noRot="1" noChangeArrowheads="1" noTextEdit="1"/>
          </p:cNvSpPr>
          <p:nvPr>
            <p:ph type="sldImg"/>
          </p:nvPr>
        </p:nvSpPr>
        <p:spPr>
          <a:solidFill>
            <a:srgbClr val="FFFFFF"/>
          </a:solidFill>
          <a:ln/>
        </p:spPr>
      </p:sp>
      <p:sp>
        <p:nvSpPr>
          <p:cNvPr id="64514"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1" name="Placeholder 2"/>
          <p:cNvSpPr>
            <a:spLocks noGrp="1" noRot="1" noChangeArrowheads="1" noTextEdit="1"/>
          </p:cNvSpPr>
          <p:nvPr>
            <p:ph type="sldImg"/>
          </p:nvPr>
        </p:nvSpPr>
        <p:spPr>
          <a:ln/>
        </p:spPr>
      </p:sp>
      <p:sp>
        <p:nvSpPr>
          <p:cNvPr id="66562"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Placeholder 2"/>
          <p:cNvSpPr>
            <a:spLocks noGrp="1" noRo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8611" name="Placeholder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F73AD70-83B2-46C3-BAE1-EBFF0FE7C686}"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BAA37C-1A56-4D6F-A39C-6CBCE71D5DD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726015-BC94-42E3-86BE-FAEA5341EEA7}"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38E971-B9EB-468E-ABAC-29AC3903122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590B720-6375-454C-8577-9B577A0BDFC7}"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85B720-8E8F-4CE0-9FC2-73AAA2FF22B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63A667B-BBB4-445B-A841-CEAA3D8297D5}" type="datetimeFigureOut">
              <a:rPr lang="en-US"/>
              <a:pPr>
                <a:defRPr/>
              </a:pPr>
              <a:t>9/23/13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1249C38-3FA0-4F30-ABBF-15FF20D525B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25F46CD-1BCF-4F8F-AC0E-956EFF2DEF9F}" type="datetimeFigureOut">
              <a:rPr lang="en-US"/>
              <a:pPr>
                <a:defRPr/>
              </a:pPr>
              <a:t>9/23/13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FF95373-941D-4501-BC9A-F3E4AC86ED9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4704072-879E-463B-944B-E991625508F0}" type="datetimeFigureOut">
              <a:rPr lang="en-US"/>
              <a:pPr>
                <a:defRPr/>
              </a:pPr>
              <a:t>9/23/13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3F25EC4-71A8-438E-8ECB-A3DBBD04DA9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2352C71-31D5-41F4-A52C-57FCCC18B6B2}" type="datetimeFigureOut">
              <a:rPr lang="en-US"/>
              <a:pPr>
                <a:defRPr/>
              </a:pPr>
              <a:t>9/23/13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684320C-9435-4FB7-90B1-2065E0B81FA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519A04E-9BA0-49A6-8692-FCD9A6941E30}" type="datetimeFigureOut">
              <a:rPr lang="en-US"/>
              <a:pPr>
                <a:defRPr/>
              </a:pPr>
              <a:t>9/23/13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F5C9D22-6944-49C2-B65F-37CCFB0E88B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1BEA706-09E3-4EFD-9C8A-396BE858B8C8}" type="datetimeFigureOut">
              <a:rPr lang="en-US"/>
              <a:pPr>
                <a:defRPr/>
              </a:pPr>
              <a:t>9/23/13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ADDB578-B633-45D8-9930-1C5D5CCD1CA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C2219D5-A90E-4E88-8D60-4FE0636C5616}"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69E53F-5BF0-4941-886D-BA1DBC65057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B2059E-7234-40A1-934C-9893DFABF7B1}"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812311-44B7-46BF-967E-19552C693E3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1A0B56C1-4385-4F84-97AC-2FE7C4EF20FD}" type="datetimeFigureOut">
              <a:rPr lang="en-US"/>
              <a:pPr>
                <a:defRPr/>
              </a:pPr>
              <a:t>9/23/13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3EBE7EB6-2535-40EB-BD30-68316651E8D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0" charset="-128"/>
          <a:cs typeface="ＭＳ Ｐゴシック" pitchFamily="-60" charset="-128"/>
        </a:defRPr>
      </a:lvl1pPr>
      <a:lvl2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2pPr>
      <a:lvl3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3pPr>
      <a:lvl4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4pPr>
      <a:lvl5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5pPr>
      <a:lvl6pPr marL="4572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6pPr>
      <a:lvl7pPr marL="9144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7pPr>
      <a:lvl8pPr marL="13716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8pPr>
      <a:lvl9pPr marL="18288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9pPr>
    </p:titleStyle>
    <p:bodyStyle>
      <a:lvl1pPr marL="342900" indent="-342900" algn="l" defTabSz="457200" rtl="0" eaLnBrk="0" fontAlgn="base" hangingPunct="0">
        <a:spcBef>
          <a:spcPct val="20000"/>
        </a:spcBef>
        <a:spcAft>
          <a:spcPct val="0"/>
        </a:spcAft>
        <a:buFont typeface="Arial" pitchFamily="-60" charset="0"/>
        <a:buChar char="•"/>
        <a:defRPr sz="3200" kern="1200">
          <a:solidFill>
            <a:schemeClr val="tx1"/>
          </a:solidFill>
          <a:latin typeface="+mn-lt"/>
          <a:ea typeface="ＭＳ Ｐゴシック" pitchFamily="-60" charset="-128"/>
          <a:cs typeface="ＭＳ Ｐゴシック" pitchFamily="-60" charset="-128"/>
        </a:defRPr>
      </a:lvl1pPr>
      <a:lvl2pPr marL="742950" indent="-285750" algn="l" defTabSz="457200" rtl="0" eaLnBrk="0" fontAlgn="base" hangingPunct="0">
        <a:spcBef>
          <a:spcPct val="20000"/>
        </a:spcBef>
        <a:spcAft>
          <a:spcPct val="0"/>
        </a:spcAft>
        <a:buFont typeface="Arial" pitchFamily="-60" charset="0"/>
        <a:buChar char="–"/>
        <a:defRPr sz="2800" kern="1200">
          <a:solidFill>
            <a:schemeClr val="tx1"/>
          </a:solidFill>
          <a:latin typeface="+mn-lt"/>
          <a:ea typeface="ＭＳ Ｐゴシック" pitchFamily="-60" charset="-128"/>
          <a:cs typeface="+mn-cs"/>
        </a:defRPr>
      </a:lvl2pPr>
      <a:lvl3pPr marL="1143000" indent="-228600" algn="l" defTabSz="457200" rtl="0" eaLnBrk="0" fontAlgn="base" hangingPunct="0">
        <a:spcBef>
          <a:spcPct val="20000"/>
        </a:spcBef>
        <a:spcAft>
          <a:spcPct val="0"/>
        </a:spcAft>
        <a:buFont typeface="Arial" pitchFamily="-60" charset="0"/>
        <a:buChar char="•"/>
        <a:defRPr sz="2400" kern="1200">
          <a:solidFill>
            <a:schemeClr val="tx1"/>
          </a:solidFill>
          <a:latin typeface="+mn-lt"/>
          <a:ea typeface="ＭＳ Ｐゴシック" pitchFamily="-60" charset="-128"/>
          <a:cs typeface="+mn-cs"/>
        </a:defRPr>
      </a:lvl3pPr>
      <a:lvl4pPr marL="16002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4pPr>
      <a:lvl5pPr marL="20574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emf"/><Relationship Id="rId4" Type="http://schemas.openxmlformats.org/officeDocument/2006/relationships/image" Target="../media/image3.jpeg"/><Relationship Id="rId5"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emf"/><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slide" Target="slide4.xml"/><Relationship Id="rId4" Type="http://schemas.openxmlformats.org/officeDocument/2006/relationships/image" Target="../media/image7.emf"/><Relationship Id="rId5"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emf"/><Relationship Id="rId4" Type="http://schemas.openxmlformats.org/officeDocument/2006/relationships/image" Target="../media/image9.jpeg"/><Relationship Id="rId5"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emf"/><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slide" Target="slide4.xml"/><Relationship Id="rId4" Type="http://schemas.openxmlformats.org/officeDocument/2006/relationships/image" Target="../media/image7.emf"/><Relationship Id="rId5"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emf"/><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emf"/><Relationship Id="rId4" Type="http://schemas.openxmlformats.org/officeDocument/2006/relationships/image" Target="../media/image14.jpeg"/><Relationship Id="rId5"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emf"/><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emf"/><Relationship Id="rId4" Type="http://schemas.openxmlformats.org/officeDocument/2006/relationships/image" Target="../media/image17.jpeg"/><Relationship Id="rId5"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emf"/><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7.emf"/><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emf"/><Relationship Id="rId4" Type="http://schemas.openxmlformats.org/officeDocument/2006/relationships/image" Target="../media/image21.jpeg"/><Relationship Id="rId5" Type="http://schemas.openxmlformats.org/officeDocument/2006/relationships/image" Target="../media/image22.jpeg"/><Relationship Id="rId6" Type="http://schemas.openxmlformats.org/officeDocument/2006/relationships/image" Target="../media/image23.jpeg"/><Relationship Id="rId7" Type="http://schemas.openxmlformats.org/officeDocument/2006/relationships/image" Target="../media/image2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7.emf"/><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emf"/><Relationship Id="rId4" Type="http://schemas.openxmlformats.org/officeDocument/2006/relationships/image" Target="../media/image32.png"/><Relationship Id="rId5"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emf"/><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3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36.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7" name="Picture 7" descr="S1.pdf"/>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4338" name="Rectangle 4"/>
          <p:cNvSpPr>
            <a:spLocks noChangeArrowheads="1"/>
          </p:cNvSpPr>
          <p:nvPr/>
        </p:nvSpPr>
        <p:spPr bwMode="auto">
          <a:xfrm>
            <a:off x="715963" y="2112963"/>
            <a:ext cx="6332537" cy="2041525"/>
          </a:xfrm>
          <a:prstGeom prst="rect">
            <a:avLst/>
          </a:prstGeom>
          <a:noFill/>
          <a:ln w="9525">
            <a:noFill/>
            <a:miter lim="800000"/>
            <a:headEnd/>
            <a:tailEnd/>
          </a:ln>
        </p:spPr>
        <p:txBody>
          <a:bodyPr>
            <a:prstTxWarp prst="textNoShape">
              <a:avLst/>
            </a:prstTxWarp>
            <a:spAutoFit/>
          </a:bodyPr>
          <a:lstStyle/>
          <a:p>
            <a:r>
              <a:rPr lang="en-US" sz="3200" b="1">
                <a:solidFill>
                  <a:srgbClr val="C40812"/>
                </a:solidFill>
                <a:latin typeface="Hypatia Sans Pro" charset="0"/>
                <a:ea typeface="Hypatia Sans Pro" charset="0"/>
                <a:cs typeface="Hypatia Sans Pro" charset="0"/>
              </a:rPr>
              <a:t>Curious Arts - No. 5 </a:t>
            </a:r>
          </a:p>
          <a:p>
            <a:r>
              <a:rPr lang="en-US" sz="3200" b="1">
                <a:solidFill>
                  <a:srgbClr val="C40812"/>
                </a:solidFill>
                <a:latin typeface="Hypatia Sans Pro" charset="0"/>
                <a:ea typeface="Hypatia Sans Pro" charset="0"/>
                <a:cs typeface="Hypatia Sans Pro" charset="0"/>
              </a:rPr>
              <a:t>Sculptural sound installation at CCA, Glasgow </a:t>
            </a:r>
          </a:p>
          <a:p>
            <a:r>
              <a:rPr lang="en-US" sz="3200" b="1">
                <a:solidFill>
                  <a:srgbClr val="C40812"/>
                </a:solidFill>
                <a:latin typeface="Hypatia Sans Pro" charset="0"/>
                <a:ea typeface="Hypatia Sans Pro" charset="0"/>
                <a:cs typeface="Hypatia Sans Pro" charset="0"/>
              </a:rPr>
              <a:t>1-17 December 2011</a:t>
            </a:r>
          </a:p>
        </p:txBody>
      </p:sp>
      <p:sp>
        <p:nvSpPr>
          <p:cNvPr id="14339" name="Rectangle 5"/>
          <p:cNvSpPr>
            <a:spLocks noChangeArrowheads="1"/>
          </p:cNvSpPr>
          <p:nvPr/>
        </p:nvSpPr>
        <p:spPr bwMode="auto">
          <a:xfrm>
            <a:off x="715963" y="4319588"/>
            <a:ext cx="3386137" cy="1370012"/>
          </a:xfrm>
          <a:prstGeom prst="rect">
            <a:avLst/>
          </a:prstGeom>
          <a:noFill/>
          <a:ln w="9525">
            <a:noFill/>
            <a:miter lim="800000"/>
            <a:headEnd/>
            <a:tailEnd/>
          </a:ln>
        </p:spPr>
        <p:txBody>
          <a:bodyPr>
            <a:prstTxWarp prst="textNoShape">
              <a:avLst/>
            </a:prstTxWarp>
            <a:spAutoFit/>
          </a:bodyPr>
          <a:lstStyle/>
          <a:p>
            <a:r>
              <a:rPr lang="en-GB" sz="1200" b="1" i="1">
                <a:solidFill>
                  <a:srgbClr val="C40812"/>
                </a:solidFill>
                <a:latin typeface="Adobe Caslon Pro" pitchFamily="-60" charset="0"/>
              </a:rPr>
              <a:t>This work, produced in collaboration with Jim Harold, juxtaposes a material and phenomenal experience of the world with textual knowledge – historical and contemporary - bringing ideas of the physical and metaphysical worlds into the space of the gallery.</a:t>
            </a:r>
            <a:endParaRPr lang="en-GB" b="1">
              <a:latin typeface="Adobe Caslon Pro" pitchFamily="-60" charset="0"/>
            </a:endParaRPr>
          </a:p>
          <a:p>
            <a:endParaRPr lang="en-US">
              <a:latin typeface="Adobe Caslon Pro" pitchFamily="-60" charset="0"/>
            </a:endParaRPr>
          </a:p>
        </p:txBody>
      </p:sp>
      <p:sp>
        <p:nvSpPr>
          <p:cNvPr id="14340" name="Rectangle 6"/>
          <p:cNvSpPr>
            <a:spLocks noChangeArrowheads="1"/>
          </p:cNvSpPr>
          <p:nvPr/>
        </p:nvSpPr>
        <p:spPr bwMode="auto">
          <a:xfrm>
            <a:off x="715963" y="6076950"/>
            <a:ext cx="1878012" cy="457200"/>
          </a:xfrm>
          <a:prstGeom prst="rect">
            <a:avLst/>
          </a:prstGeom>
          <a:noFill/>
          <a:ln w="9525">
            <a:noFill/>
            <a:miter lim="800000"/>
            <a:headEnd/>
            <a:tailEnd/>
          </a:ln>
        </p:spPr>
        <p:txBody>
          <a:bodyPr>
            <a:prstTxWarp prst="textNoShape">
              <a:avLst/>
            </a:prstTxWarp>
            <a:spAutoFit/>
          </a:bodyPr>
          <a:lstStyle/>
          <a:p>
            <a:r>
              <a:rPr lang="en-US" sz="1200">
                <a:solidFill>
                  <a:srgbClr val="404040"/>
                </a:solidFill>
                <a:latin typeface="Adobe Caslon Pro Bold" pitchFamily="-60" charset="0"/>
                <a:ea typeface="Adobe Caslon Pro Bold" pitchFamily="-60" charset="0"/>
                <a:cs typeface="Adobe Caslon Pro Bold" pitchFamily="-60" charset="0"/>
              </a:rPr>
              <a:t>Submitted by Susan Brind</a:t>
            </a:r>
          </a:p>
          <a:p>
            <a:r>
              <a:rPr lang="en-US" sz="1200">
                <a:solidFill>
                  <a:srgbClr val="404040"/>
                </a:solidFill>
                <a:latin typeface="Adobe Caslon Pro" pitchFamily="-60" charset="0"/>
                <a:ea typeface="Adobe Caslon Pro" pitchFamily="-60" charset="0"/>
                <a:cs typeface="Adobe Caslon Pro" pitchFamily="-60" charset="0"/>
              </a:rPr>
              <a:t>Output No. 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9634"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69635"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69636" name="TextBox 6"/>
          <p:cNvSpPr txBox="1">
            <a:spLocks noChangeArrowheads="1"/>
          </p:cNvSpPr>
          <p:nvPr/>
        </p:nvSpPr>
        <p:spPr bwMode="auto">
          <a:xfrm>
            <a:off x="363538" y="381000"/>
            <a:ext cx="3205162" cy="5995988"/>
          </a:xfrm>
          <a:prstGeom prst="rect">
            <a:avLst/>
          </a:prstGeom>
          <a:noFill/>
          <a:ln w="9525">
            <a:noFill/>
            <a:miter lim="800000"/>
            <a:headEnd/>
            <a:tailEnd/>
          </a:ln>
        </p:spPr>
        <p:txBody>
          <a:bodyPr>
            <a:prstTxWarp prst="textNoShape">
              <a:avLst/>
            </a:prstTxWarp>
            <a:spAutoFit/>
          </a:bodyPr>
          <a:lstStyle/>
          <a:p>
            <a:r>
              <a:rPr lang="en-US" sz="1200">
                <a:latin typeface="Adobe Caslon Pro Italic" pitchFamily="-60" charset="0"/>
                <a:ea typeface="Adobe Caslon Pro Bold Italic" pitchFamily="-60" charset="0"/>
                <a:cs typeface="Adobe Caslon Pro Bold Italic" pitchFamily="-60" charset="0"/>
              </a:rPr>
              <a:t>Mysteries of the heart (detail and view) </a:t>
            </a:r>
          </a:p>
          <a:p>
            <a:r>
              <a:rPr lang="en-US" sz="1200">
                <a:latin typeface="Adobe Caslon Pro Italic" pitchFamily="-60" charset="0"/>
                <a:ea typeface="Adobe Caslon Pro Bold Italic" pitchFamily="-60" charset="0"/>
                <a:cs typeface="Adobe Caslon Pro Bold Italic" pitchFamily="-60" charset="0"/>
              </a:rPr>
              <a:t>Commission from Book Works, London </a:t>
            </a:r>
          </a:p>
          <a:p>
            <a:r>
              <a:rPr lang="en-US" sz="1200">
                <a:latin typeface="Adobe Caslon Pro Italic" pitchFamily="-60" charset="0"/>
                <a:ea typeface="Adobe Caslon Pro Bold Italic" pitchFamily="-60" charset="0"/>
                <a:cs typeface="Adobe Caslon Pro Bold Italic" pitchFamily="-60" charset="0"/>
              </a:rPr>
              <a:t>for the exhibition ‘The Reading Room’</a:t>
            </a:r>
          </a:p>
          <a:p>
            <a:r>
              <a:rPr lang="en-US" sz="1200">
                <a:latin typeface="Adobe Caslon Pro Italic" pitchFamily="-60" charset="0"/>
                <a:ea typeface="Adobe Caslon Pro Bold Italic" pitchFamily="-60" charset="0"/>
                <a:cs typeface="Adobe Caslon Pro Bold Italic" pitchFamily="-60" charset="0"/>
              </a:rPr>
              <a:t>at Camden Arts Centre, London, 1994</a:t>
            </a: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r>
              <a:rPr lang="en-GB" sz="1200">
                <a:latin typeface="Adobe Caslon Pro" pitchFamily="-60" charset="0"/>
              </a:rPr>
              <a:t>Since the late 1980s the artist-partners Brind &amp; Harold have worked in collaboration at points when their specific research interests have coalesced.  Both artists work across a range of media, including sculpture, installation, text, sound and photography, and site is frequently an integral element within artworks.  Their shared concern is how a poetic space of imagining might allow new insights into historical knowledge through contemporary re-interpretation.  A notable early example of their collaborative work would be </a:t>
            </a:r>
            <a:r>
              <a:rPr lang="en-GB" sz="1200" i="1">
                <a:latin typeface="Adobe Caslon Pro" pitchFamily="-60" charset="0"/>
              </a:rPr>
              <a:t>Mysteries of the heart</a:t>
            </a:r>
            <a:r>
              <a:rPr lang="en-GB" sz="1200">
                <a:latin typeface="Adobe Caslon Pro" pitchFamily="-60" charset="0"/>
              </a:rPr>
              <a:t>  (shown here) which looked at how the subjective body was interpreted by the medical gaze.  </a:t>
            </a:r>
          </a:p>
          <a:p>
            <a:endParaRPr lang="en-GB" sz="1200">
              <a:latin typeface="Adobe Caslon Pro" pitchFamily="-60" charset="0"/>
            </a:endParaRPr>
          </a:p>
          <a:p>
            <a:r>
              <a:rPr lang="en-GB" sz="1200">
                <a:latin typeface="Adobe Caslon Pro" pitchFamily="-60" charset="0"/>
              </a:rPr>
              <a:t>During the period 2007-2013, Brind &amp; Harold have worked exclusively as collaborators on a series of works entitled </a:t>
            </a:r>
            <a:r>
              <a:rPr lang="en-GB" sz="1200" i="1">
                <a:latin typeface="Adobe Caslon Pro" pitchFamily="-60" charset="0"/>
              </a:rPr>
              <a:t>Curious Arts</a:t>
            </a:r>
            <a:r>
              <a:rPr lang="en-GB" sz="1200">
                <a:latin typeface="Adobe Caslon Pro" pitchFamily="-60" charset="0"/>
              </a:rPr>
              <a:t> - each with a numerical suffix -  which have been developed out of a residency at Hospitalfield House, Arbroath in 2007 (funded by RSA Edinburgh and Hospitalfield House Trust).  The artists are equally involved in the research and generation of ideas, as well as the production of artefacts, exhibitions and related written material.</a:t>
            </a:r>
            <a:endParaRPr lang="en-US" sz="1200">
              <a:latin typeface="Adobe Caslon Pro Bold Italic" pitchFamily="-60" charset="0"/>
              <a:ea typeface="Adobe Caslon Pro Bold Italic" pitchFamily="-60" charset="0"/>
              <a:cs typeface="Adobe Caslon Pro Bold Italic" pitchFamily="-60" charset="0"/>
            </a:endParaRPr>
          </a:p>
        </p:txBody>
      </p:sp>
      <p:pic>
        <p:nvPicPr>
          <p:cNvPr id="69637" name="Picture 5" descr="Mysteries of the Heart view"/>
          <p:cNvPicPr>
            <a:picLocks noChangeAspect="1" noChangeArrowheads="1"/>
          </p:cNvPicPr>
          <p:nvPr/>
        </p:nvPicPr>
        <p:blipFill>
          <a:blip r:embed="rId4"/>
          <a:srcRect/>
          <a:stretch>
            <a:fillRect/>
          </a:stretch>
        </p:blipFill>
        <p:spPr bwMode="auto">
          <a:xfrm>
            <a:off x="3924300" y="3540125"/>
            <a:ext cx="4521200" cy="2936875"/>
          </a:xfrm>
          <a:prstGeom prst="rect">
            <a:avLst/>
          </a:prstGeom>
          <a:noFill/>
        </p:spPr>
      </p:pic>
      <p:pic>
        <p:nvPicPr>
          <p:cNvPr id="69638" name="Picture 6" descr="Mysteries of the heart-install"/>
          <p:cNvPicPr>
            <a:picLocks noChangeAspect="1" noChangeArrowheads="1"/>
          </p:cNvPicPr>
          <p:nvPr/>
        </p:nvPicPr>
        <p:blipFill>
          <a:blip r:embed="rId5"/>
          <a:srcRect/>
          <a:stretch>
            <a:fillRect/>
          </a:stretch>
        </p:blipFill>
        <p:spPr bwMode="auto">
          <a:xfrm>
            <a:off x="4954588" y="381000"/>
            <a:ext cx="2384425" cy="30067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385" name="Picture 5" descr="S3.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16386" name="Rectangle 4"/>
          <p:cNvSpPr>
            <a:spLocks noChangeArrowheads="1"/>
          </p:cNvSpPr>
          <p:nvPr/>
        </p:nvSpPr>
        <p:spPr bwMode="auto">
          <a:xfrm>
            <a:off x="439738" y="2535238"/>
            <a:ext cx="2892425" cy="2830512"/>
          </a:xfrm>
          <a:prstGeom prst="rect">
            <a:avLst/>
          </a:prstGeom>
          <a:noFill/>
          <a:ln w="9525">
            <a:noFill/>
            <a:miter lim="800000"/>
            <a:headEnd/>
            <a:tailEnd/>
          </a:ln>
        </p:spPr>
        <p:txBody>
          <a:bodyPr>
            <a:prstTxWarp prst="textNoShape">
              <a:avLst/>
            </a:prstTxWarp>
            <a:spAutoFit/>
          </a:bodyPr>
          <a:lstStyle/>
          <a:p>
            <a:r>
              <a:rPr lang="en-GB" sz="1200" b="1">
                <a:latin typeface="Adobe Caslon Pro" pitchFamily="-60" charset="0"/>
              </a:rPr>
              <a:t>Research Questions:</a:t>
            </a:r>
            <a:r>
              <a:rPr lang="en-GB" sz="1200">
                <a:latin typeface="Adobe Caslon Pro" pitchFamily="-60" charset="0"/>
              </a:rPr>
              <a:t>  </a:t>
            </a:r>
          </a:p>
          <a:p>
            <a:r>
              <a:rPr lang="en-GB" sz="1200">
                <a:latin typeface="Adobe Caslon Pro" pitchFamily="-60" charset="0"/>
              </a:rPr>
              <a:t>As a result of contributing a text work (</a:t>
            </a:r>
            <a:r>
              <a:rPr lang="en-GB" sz="1200" i="1">
                <a:latin typeface="Adobe Caslon Pro" pitchFamily="-60" charset="0"/>
              </a:rPr>
              <a:t>Curious Arts - No. 4</a:t>
            </a:r>
            <a:r>
              <a:rPr lang="en-GB" sz="1200">
                <a:latin typeface="Adobe Caslon Pro" pitchFamily="-60" charset="0"/>
              </a:rPr>
              <a:t>) in the form of artists' pages to the publication 2HB, Volume 10, published by CCA (2011), Susan Brind &amp; Jim Harold were invited to make a related artwork for the exhibition, 'What we make with words’ at CCA, Glasgow.  </a:t>
            </a:r>
          </a:p>
          <a:p>
            <a:endParaRPr lang="en-GB" sz="1200">
              <a:latin typeface="Adobe Caslon Pro" pitchFamily="-60" charset="0"/>
            </a:endParaRPr>
          </a:p>
          <a:p>
            <a:r>
              <a:rPr lang="en-GB" sz="1200">
                <a:latin typeface="Adobe Caslon Pro" pitchFamily="-60" charset="0"/>
              </a:rPr>
              <a:t>The exhibition curators asked:  </a:t>
            </a:r>
          </a:p>
          <a:p>
            <a:r>
              <a:rPr lang="en-GB" sz="1200">
                <a:latin typeface="Adobe Caslon Pro" pitchFamily="-60" charset="0"/>
              </a:rPr>
              <a:t>“How do artists use language alongside other materials; as a generative force within their practice or as a way of moving between different facets of a practice?”</a:t>
            </a:r>
            <a:r>
              <a:rPr lang="en-GB">
                <a:latin typeface="Adobe Caslon Pro" pitchFamily="-60" charset="0"/>
              </a:rPr>
              <a:t> </a:t>
            </a:r>
            <a:endParaRPr lang="en-GB" sz="1200">
              <a:latin typeface="Times New Roman" pitchFamily="-60" charset="0"/>
            </a:endParaRPr>
          </a:p>
          <a:p>
            <a:endParaRPr lang="en-US" sz="1200">
              <a:latin typeface="Adobe Caslon Pro" pitchFamily="-60" charset="0"/>
              <a:ea typeface="Adobe Caslon Pro" pitchFamily="-60" charset="0"/>
              <a:cs typeface="Adobe Caslon Pro" pitchFamily="-60" charset="0"/>
            </a:endParaRPr>
          </a:p>
        </p:txBody>
      </p:sp>
      <p:sp>
        <p:nvSpPr>
          <p:cNvPr id="16387" name="Rectangle 6"/>
          <p:cNvSpPr>
            <a:spLocks noChangeArrowheads="1"/>
          </p:cNvSpPr>
          <p:nvPr/>
        </p:nvSpPr>
        <p:spPr bwMode="auto">
          <a:xfrm>
            <a:off x="3582988" y="5183188"/>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16388" name="Picture 2" descr="P1010776"/>
          <p:cNvPicPr>
            <a:picLocks noChangeAspect="1" noChangeArrowheads="1"/>
          </p:cNvPicPr>
          <p:nvPr/>
        </p:nvPicPr>
        <p:blipFill>
          <a:blip r:embed="rId4"/>
          <a:srcRect/>
          <a:stretch>
            <a:fillRect/>
          </a:stretch>
        </p:blipFill>
        <p:spPr bwMode="auto">
          <a:xfrm>
            <a:off x="3943350" y="1457325"/>
            <a:ext cx="4584700" cy="4090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433" name="Picture 7" descr="S4.pdf">
            <a:hlinkClick r:id="rId3" action="ppaction://hlinksldjump"/>
          </p:cNvPr>
          <p:cNvPicPr>
            <a:picLocks noChangeAspect="1"/>
          </p:cNvPicPr>
          <p:nvPr/>
        </p:nvPicPr>
        <p:blipFill>
          <a:blip r:embed="rId4"/>
          <a:srcRect/>
          <a:stretch>
            <a:fillRect/>
          </a:stretch>
        </p:blipFill>
        <p:spPr bwMode="auto">
          <a:xfrm>
            <a:off x="0" y="0"/>
            <a:ext cx="9144000" cy="6477000"/>
          </a:xfrm>
          <a:prstGeom prst="rect">
            <a:avLst/>
          </a:prstGeom>
          <a:noFill/>
          <a:ln w="9525">
            <a:noFill/>
            <a:miter lim="800000"/>
            <a:headEnd/>
            <a:tailEnd/>
          </a:ln>
        </p:spPr>
      </p:pic>
      <p:sp>
        <p:nvSpPr>
          <p:cNvPr id="18434" name="Rectangle 4"/>
          <p:cNvSpPr>
            <a:spLocks noChangeArrowheads="1"/>
          </p:cNvSpPr>
          <p:nvPr/>
        </p:nvSpPr>
        <p:spPr bwMode="auto">
          <a:xfrm>
            <a:off x="355600" y="2128838"/>
            <a:ext cx="2857500" cy="2830512"/>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In consultation with the curators, the artists returned to research undertaken in the production of </a:t>
            </a:r>
            <a:r>
              <a:rPr lang="en-GB" sz="1200" i="1">
                <a:latin typeface="Adobe Caslon Pro" pitchFamily="-60" charset="0"/>
              </a:rPr>
              <a:t>Curious Arts - No. 1</a:t>
            </a:r>
            <a:r>
              <a:rPr lang="en-GB" sz="1200">
                <a:latin typeface="Adobe Caslon Pro" pitchFamily="-60" charset="0"/>
              </a:rPr>
              <a:t> (2007) and further developed between 2007-2013.  </a:t>
            </a:r>
          </a:p>
          <a:p>
            <a:endParaRPr lang="en-GB" sz="1200">
              <a:latin typeface="Adobe Caslon Pro" pitchFamily="-60" charset="0"/>
            </a:endParaRPr>
          </a:p>
          <a:p>
            <a:r>
              <a:rPr lang="en-GB" sz="1200" b="1">
                <a:latin typeface="Adobe Caslon Pro" pitchFamily="-60" charset="0"/>
              </a:rPr>
              <a:t>Brind &amp; Harold asked the question:</a:t>
            </a:r>
            <a:r>
              <a:rPr lang="en-GB" sz="1200">
                <a:latin typeface="Adobe Caslon Pro" pitchFamily="-60" charset="0"/>
              </a:rPr>
              <a:t>  </a:t>
            </a:r>
          </a:p>
          <a:p>
            <a:r>
              <a:rPr lang="en-GB" sz="1200">
                <a:latin typeface="Adobe Caslon Pro" pitchFamily="-60" charset="0"/>
              </a:rPr>
              <a:t>How does the circle as a form encapsulate the essence of subjects as apparently diverse as time, nature, mathematics, astronomy, mysticism and the metaphor of the journey, as referred to in the writings of Richard Parrot and further explored in the library of Patrick Allan Fraser of Hospitalfield House, Arbroath?  </a:t>
            </a:r>
            <a:endParaRPr lang="en-US" sz="1200">
              <a:latin typeface="Adobe Caslon Pro" pitchFamily="-60" charset="0"/>
            </a:endParaRPr>
          </a:p>
        </p:txBody>
      </p:sp>
      <p:sp>
        <p:nvSpPr>
          <p:cNvPr id="18435" name="Rectangle 5"/>
          <p:cNvSpPr>
            <a:spLocks noChangeArrowheads="1"/>
          </p:cNvSpPr>
          <p:nvPr/>
        </p:nvSpPr>
        <p:spPr bwMode="auto">
          <a:xfrm>
            <a:off x="3413125" y="1874838"/>
            <a:ext cx="2892425" cy="596900"/>
          </a:xfrm>
          <a:prstGeom prst="rect">
            <a:avLst/>
          </a:prstGeom>
          <a:noFill/>
          <a:ln w="9525">
            <a:noFill/>
            <a:miter lim="800000"/>
            <a:headEnd/>
            <a:tailEnd/>
          </a:ln>
        </p:spPr>
        <p:txBody>
          <a:bodyPr>
            <a:prstTxWarp prst="textNoShape">
              <a:avLst/>
            </a:prstTxWarp>
            <a:spAutoFit/>
          </a:bodyPr>
          <a:lstStyle/>
          <a:p>
            <a:endParaRPr lang="en-US" sz="1100">
              <a:latin typeface="Adobe Caslon Pro" pitchFamily="-60" charset="0"/>
              <a:ea typeface="Adobe Caslon Pro" pitchFamily="-60" charset="0"/>
              <a:cs typeface="Adobe Caslon Pro" pitchFamily="-60" charset="0"/>
            </a:endParaRPr>
          </a:p>
          <a:p>
            <a:endParaRPr lang="en-US" sz="1100">
              <a:latin typeface="Adobe Caslon Pro" pitchFamily="-60" charset="0"/>
              <a:ea typeface="Adobe Caslon Pro" pitchFamily="-60" charset="0"/>
              <a:cs typeface="Adobe Caslon Pro" pitchFamily="-60" charset="0"/>
            </a:endParaRPr>
          </a:p>
          <a:p>
            <a:endParaRPr lang="en-US" sz="1100">
              <a:latin typeface="Adobe Caslon Pro" pitchFamily="-60" charset="0"/>
              <a:ea typeface="Adobe Caslon Pro" pitchFamily="-60" charset="0"/>
              <a:cs typeface="Adobe Caslon Pro" pitchFamily="-60" charset="0"/>
            </a:endParaRPr>
          </a:p>
        </p:txBody>
      </p:sp>
      <p:sp>
        <p:nvSpPr>
          <p:cNvPr id="18436"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18437" name="Picture 1029" descr="Hospitalfield Installation 05"/>
          <p:cNvPicPr>
            <a:picLocks noChangeAspect="1" noChangeArrowheads="1"/>
          </p:cNvPicPr>
          <p:nvPr/>
        </p:nvPicPr>
        <p:blipFill>
          <a:blip r:embed="rId5"/>
          <a:srcRect/>
          <a:stretch>
            <a:fillRect/>
          </a:stretch>
        </p:blipFill>
        <p:spPr bwMode="auto">
          <a:xfrm>
            <a:off x="3413125" y="1874838"/>
            <a:ext cx="5210175" cy="3487737"/>
          </a:xfrm>
          <a:prstGeom prst="rect">
            <a:avLst/>
          </a:prstGeom>
          <a:noFill/>
          <a:ln w="9525">
            <a:noFill/>
            <a:miter lim="800000"/>
            <a:headEnd/>
            <a:tailEnd/>
          </a:ln>
        </p:spPr>
      </p:pic>
      <p:sp>
        <p:nvSpPr>
          <p:cNvPr id="18438" name="TextBox 6"/>
          <p:cNvSpPr txBox="1">
            <a:spLocks noChangeArrowheads="1"/>
          </p:cNvSpPr>
          <p:nvPr/>
        </p:nvSpPr>
        <p:spPr bwMode="auto">
          <a:xfrm>
            <a:off x="5499100" y="776288"/>
            <a:ext cx="3124200" cy="639762"/>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Curious Arts - No. 1  (detail) </a:t>
            </a:r>
          </a:p>
          <a:p>
            <a:pPr algn="r"/>
            <a:r>
              <a:rPr lang="en-US" sz="1200">
                <a:latin typeface="Adobe Caslon Pro Italic" pitchFamily="-60" charset="0"/>
                <a:ea typeface="Adobe Caslon Pro Bold Italic" pitchFamily="-60" charset="0"/>
                <a:cs typeface="Adobe Caslon Pro Bold Italic" pitchFamily="-60" charset="0"/>
              </a:rPr>
              <a:t>Library, Hospitalfield House Research Residency</a:t>
            </a:r>
          </a:p>
          <a:p>
            <a:pPr algn="r"/>
            <a:r>
              <a:rPr lang="en-US" sz="1200">
                <a:latin typeface="Adobe Caslon Pro Italic" pitchFamily="-60" charset="0"/>
                <a:ea typeface="Adobe Caslon Pro Bold Italic" pitchFamily="-60" charset="0"/>
                <a:cs typeface="Adobe Caslon Pro Bold Italic" pitchFamily="-60" charset="0"/>
              </a:rPr>
              <a:t>2007</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2529"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2530"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2531" name="TextBox 6"/>
          <p:cNvSpPr txBox="1">
            <a:spLocks noChangeArrowheads="1"/>
          </p:cNvSpPr>
          <p:nvPr/>
        </p:nvSpPr>
        <p:spPr bwMode="auto">
          <a:xfrm>
            <a:off x="5829300" y="1255713"/>
            <a:ext cx="2986088" cy="762000"/>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Hospitalfield House and Library</a:t>
            </a:r>
          </a:p>
          <a:p>
            <a:pPr algn="r"/>
            <a:r>
              <a:rPr lang="en-US" sz="1200">
                <a:latin typeface="Adobe Caslon Pro Italic" pitchFamily="-60" charset="0"/>
                <a:ea typeface="Adobe Caslon Pro Bold Italic" pitchFamily="-60" charset="0"/>
                <a:cs typeface="Adobe Caslon Pro Bold Italic" pitchFamily="-60" charset="0"/>
              </a:rPr>
              <a:t>Arbroath</a:t>
            </a:r>
          </a:p>
          <a:p>
            <a:pPr algn="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22532" name="Picture 6" descr="Hosptlfld House Exterior"/>
          <p:cNvPicPr>
            <a:picLocks noChangeAspect="1" noChangeArrowheads="1"/>
          </p:cNvPicPr>
          <p:nvPr/>
        </p:nvPicPr>
        <p:blipFill>
          <a:blip r:embed="rId4"/>
          <a:srcRect/>
          <a:stretch>
            <a:fillRect/>
          </a:stretch>
        </p:blipFill>
        <p:spPr bwMode="auto">
          <a:xfrm>
            <a:off x="298450" y="514350"/>
            <a:ext cx="4210050" cy="2819400"/>
          </a:xfrm>
          <a:prstGeom prst="rect">
            <a:avLst/>
          </a:prstGeom>
          <a:noFill/>
          <a:ln w="9525">
            <a:noFill/>
            <a:miter lim="800000"/>
            <a:headEnd/>
            <a:tailEnd/>
          </a:ln>
        </p:spPr>
      </p:pic>
      <p:pic>
        <p:nvPicPr>
          <p:cNvPr id="22533" name="Picture 1029" descr="Hospitalfield Installation 01a"/>
          <p:cNvPicPr>
            <a:picLocks noChangeAspect="1" noChangeArrowheads="1"/>
          </p:cNvPicPr>
          <p:nvPr/>
        </p:nvPicPr>
        <p:blipFill>
          <a:blip r:embed="rId5"/>
          <a:srcRect/>
          <a:stretch>
            <a:fillRect/>
          </a:stretch>
        </p:blipFill>
        <p:spPr bwMode="auto">
          <a:xfrm>
            <a:off x="4660900" y="3435350"/>
            <a:ext cx="4154488" cy="2779713"/>
          </a:xfrm>
          <a:prstGeom prst="rect">
            <a:avLst/>
          </a:prstGeom>
          <a:noFill/>
          <a:ln w="9525">
            <a:noFill/>
            <a:miter lim="800000"/>
            <a:headEnd/>
            <a:tailEnd/>
          </a:ln>
        </p:spPr>
      </p:pic>
      <p:sp>
        <p:nvSpPr>
          <p:cNvPr id="22534" name="TextBox 6"/>
          <p:cNvSpPr txBox="1">
            <a:spLocks noChangeArrowheads="1"/>
          </p:cNvSpPr>
          <p:nvPr/>
        </p:nvSpPr>
        <p:spPr bwMode="auto">
          <a:xfrm>
            <a:off x="457200" y="4270375"/>
            <a:ext cx="3835400" cy="1735138"/>
          </a:xfrm>
          <a:prstGeom prst="rect">
            <a:avLst/>
          </a:prstGeom>
          <a:noFill/>
          <a:ln w="9525">
            <a:noFill/>
            <a:miter lim="800000"/>
            <a:headEnd/>
            <a:tailEnd/>
          </a:ln>
        </p:spPr>
        <p:txBody>
          <a:bodyPr>
            <a:prstTxWarp prst="textNoShape">
              <a:avLst/>
            </a:prstTxWarp>
            <a:spAutoFit/>
          </a:bodyPr>
          <a:lstStyle/>
          <a:p>
            <a:r>
              <a:rPr lang="en-US" sz="1200">
                <a:latin typeface="Adobe Caslon Pro" pitchFamily="-60" charset="0"/>
                <a:ea typeface="Adobe Caslon Pro Bold Italic" pitchFamily="-60" charset="0"/>
                <a:cs typeface="Adobe Caslon Pro Bold Italic" pitchFamily="-60" charset="0"/>
              </a:rPr>
              <a:t>During the period of their residency at Hospitalfield House in 2007, the library (seen here) - filled with books but otherwise, at the time, a neglected space - became both a research resource and a space in which emerging ideas were explored and tested out through: textual research, drawing, writing, photography, sound recording and material investigation.  Hence the curators’ interest in this work and process.</a:t>
            </a:r>
          </a:p>
          <a:p>
            <a:pPr algn="r"/>
            <a:endParaRPr lang="en-US" sz="1200">
              <a:latin typeface="Adobe Caslon Pro Italic" pitchFamily="-60" charset="0"/>
              <a:ea typeface="Adobe Caslon Pro Bold Italic" pitchFamily="-60" charset="0"/>
              <a:cs typeface="Adobe Caslon Pro Bold Italic" pitchFamily="-60"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481"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0482"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0483" name="TextBox 6"/>
          <p:cNvSpPr txBox="1">
            <a:spLocks noChangeArrowheads="1"/>
          </p:cNvSpPr>
          <p:nvPr/>
        </p:nvSpPr>
        <p:spPr bwMode="auto">
          <a:xfrm>
            <a:off x="5133975" y="782638"/>
            <a:ext cx="3376613" cy="639762"/>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Curious Arts - No. 1  (detail) </a:t>
            </a:r>
          </a:p>
          <a:p>
            <a:pPr algn="r"/>
            <a:r>
              <a:rPr lang="en-US" sz="1200">
                <a:latin typeface="Adobe Caslon Pro Italic" pitchFamily="-60" charset="0"/>
                <a:ea typeface="Adobe Caslon Pro Bold Italic" pitchFamily="-60" charset="0"/>
                <a:cs typeface="Adobe Caslon Pro Bold Italic" pitchFamily="-60" charset="0"/>
              </a:rPr>
              <a:t>Library, Hospitalfield House Research Residency</a:t>
            </a:r>
          </a:p>
          <a:p>
            <a:pPr algn="r"/>
            <a:r>
              <a:rPr lang="en-US" sz="1200">
                <a:latin typeface="Adobe Caslon Pro Italic" pitchFamily="-60" charset="0"/>
                <a:ea typeface="Adobe Caslon Pro Bold Italic" pitchFamily="-60" charset="0"/>
                <a:cs typeface="Adobe Caslon Pro Bold Italic" pitchFamily="-60" charset="0"/>
              </a:rPr>
              <a:t>2007</a:t>
            </a:r>
          </a:p>
        </p:txBody>
      </p:sp>
      <p:pic>
        <p:nvPicPr>
          <p:cNvPr id="20484" name="Picture 1029" descr="Hospitalfield Installation 06"/>
          <p:cNvPicPr>
            <a:picLocks noChangeAspect="1" noChangeArrowheads="1"/>
          </p:cNvPicPr>
          <p:nvPr/>
        </p:nvPicPr>
        <p:blipFill>
          <a:blip r:embed="rId4"/>
          <a:srcRect/>
          <a:stretch>
            <a:fillRect/>
          </a:stretch>
        </p:blipFill>
        <p:spPr bwMode="auto">
          <a:xfrm>
            <a:off x="457200" y="1536700"/>
            <a:ext cx="7034213" cy="4708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577" name="Picture 7" descr="S1.pdf"/>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4578" name="Rectangle 4"/>
          <p:cNvSpPr>
            <a:spLocks noChangeArrowheads="1"/>
          </p:cNvSpPr>
          <p:nvPr/>
        </p:nvSpPr>
        <p:spPr bwMode="auto">
          <a:xfrm>
            <a:off x="715963" y="2646363"/>
            <a:ext cx="5521325" cy="1554162"/>
          </a:xfrm>
          <a:prstGeom prst="rect">
            <a:avLst/>
          </a:prstGeom>
          <a:noFill/>
          <a:ln w="9525">
            <a:noFill/>
            <a:miter lim="800000"/>
            <a:headEnd/>
            <a:tailEnd/>
          </a:ln>
        </p:spPr>
        <p:txBody>
          <a:bodyPr>
            <a:prstTxWarp prst="textNoShape">
              <a:avLst/>
            </a:prstTxWarp>
            <a:spAutoFit/>
          </a:bodyPr>
          <a:lstStyle/>
          <a:p>
            <a:r>
              <a:rPr lang="en-US" sz="3200" b="1">
                <a:solidFill>
                  <a:srgbClr val="C40812"/>
                </a:solidFill>
                <a:latin typeface="Hypatia Sans Pro" charset="0"/>
                <a:ea typeface="Hypatia Sans Pro" charset="0"/>
                <a:cs typeface="Hypatia Sans Pro" charset="0"/>
              </a:rPr>
              <a:t>Curious Arts - No. 5</a:t>
            </a:r>
          </a:p>
          <a:p>
            <a:r>
              <a:rPr lang="en-US" sz="3200" b="1">
                <a:solidFill>
                  <a:srgbClr val="C40812"/>
                </a:solidFill>
                <a:latin typeface="Hypatia Sans Pro" charset="0"/>
                <a:ea typeface="Hypatia Sans Pro" charset="0"/>
                <a:cs typeface="Hypatia Sans Pro" charset="0"/>
              </a:rPr>
              <a:t>Background Research </a:t>
            </a:r>
          </a:p>
          <a:p>
            <a:endParaRPr lang="en-US" sz="3200" b="1">
              <a:solidFill>
                <a:srgbClr val="C40812"/>
              </a:solidFill>
              <a:latin typeface="Hypatia Sans Pro" charset="0"/>
              <a:ea typeface="Hypatia Sans Pro" charset="0"/>
              <a:cs typeface="Hypatia Sans Pro"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625" name="Picture 7" descr="S4.pdf">
            <a:hlinkClick r:id="rId3" action="ppaction://hlinksldjump"/>
          </p:cNvPr>
          <p:cNvPicPr>
            <a:picLocks noChangeAspect="1"/>
          </p:cNvPicPr>
          <p:nvPr/>
        </p:nvPicPr>
        <p:blipFill>
          <a:blip r:embed="rId4"/>
          <a:srcRect/>
          <a:stretch>
            <a:fillRect/>
          </a:stretch>
        </p:blipFill>
        <p:spPr bwMode="auto">
          <a:xfrm>
            <a:off x="0" y="0"/>
            <a:ext cx="9144000" cy="6477000"/>
          </a:xfrm>
          <a:prstGeom prst="rect">
            <a:avLst/>
          </a:prstGeom>
          <a:noFill/>
          <a:ln w="9525">
            <a:noFill/>
            <a:miter lim="800000"/>
            <a:headEnd/>
            <a:tailEnd/>
          </a:ln>
        </p:spPr>
      </p:pic>
      <p:sp>
        <p:nvSpPr>
          <p:cNvPr id="26626" name="Rectangle 4"/>
          <p:cNvSpPr>
            <a:spLocks noChangeArrowheads="1"/>
          </p:cNvSpPr>
          <p:nvPr/>
        </p:nvSpPr>
        <p:spPr bwMode="auto">
          <a:xfrm>
            <a:off x="439738" y="3463925"/>
            <a:ext cx="2892425" cy="1917700"/>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From research carried out in the library at Hospitalfield, it was clear that a fascination with the form and meanings of the circle recurred in Parrot’s journals, in Fraser’s notebooks and in his collection of books on aesthetics. … Despite all the influence of Enlightenment thinking upon both men, the significance of  this perfect form extended far beyond purely mathematical and rational analysis.</a:t>
            </a:r>
            <a:endParaRPr lang="en-US" sz="1200">
              <a:latin typeface="Adobe Caslon Pro" pitchFamily="-60" charset="0"/>
            </a:endParaRPr>
          </a:p>
        </p:txBody>
      </p:sp>
      <p:sp>
        <p:nvSpPr>
          <p:cNvPr id="26627" name="Rectangle 5"/>
          <p:cNvSpPr>
            <a:spLocks noChangeArrowheads="1"/>
          </p:cNvSpPr>
          <p:nvPr/>
        </p:nvSpPr>
        <p:spPr bwMode="auto">
          <a:xfrm>
            <a:off x="3413125" y="1874838"/>
            <a:ext cx="2892425" cy="596900"/>
          </a:xfrm>
          <a:prstGeom prst="rect">
            <a:avLst/>
          </a:prstGeom>
          <a:noFill/>
          <a:ln w="9525">
            <a:noFill/>
            <a:miter lim="800000"/>
            <a:headEnd/>
            <a:tailEnd/>
          </a:ln>
        </p:spPr>
        <p:txBody>
          <a:bodyPr>
            <a:prstTxWarp prst="textNoShape">
              <a:avLst/>
            </a:prstTxWarp>
            <a:spAutoFit/>
          </a:bodyPr>
          <a:lstStyle/>
          <a:p>
            <a:endParaRPr lang="en-US" sz="1100">
              <a:latin typeface="Adobe Caslon Pro" pitchFamily="-60" charset="0"/>
              <a:ea typeface="Adobe Caslon Pro" pitchFamily="-60" charset="0"/>
              <a:cs typeface="Adobe Caslon Pro" pitchFamily="-60" charset="0"/>
            </a:endParaRPr>
          </a:p>
          <a:p>
            <a:endParaRPr lang="en-US" sz="1100">
              <a:latin typeface="Adobe Caslon Pro" pitchFamily="-60" charset="0"/>
              <a:ea typeface="Adobe Caslon Pro" pitchFamily="-60" charset="0"/>
              <a:cs typeface="Adobe Caslon Pro" pitchFamily="-60" charset="0"/>
            </a:endParaRPr>
          </a:p>
          <a:p>
            <a:endParaRPr lang="en-US" sz="1100">
              <a:latin typeface="Adobe Caslon Pro" pitchFamily="-60" charset="0"/>
              <a:ea typeface="Adobe Caslon Pro" pitchFamily="-60" charset="0"/>
              <a:cs typeface="Adobe Caslon Pro" pitchFamily="-60" charset="0"/>
            </a:endParaRPr>
          </a:p>
        </p:txBody>
      </p:sp>
      <p:sp>
        <p:nvSpPr>
          <p:cNvPr id="26628"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6629" name="TextBox 6"/>
          <p:cNvSpPr txBox="1">
            <a:spLocks noChangeArrowheads="1"/>
          </p:cNvSpPr>
          <p:nvPr/>
        </p:nvSpPr>
        <p:spPr bwMode="auto">
          <a:xfrm>
            <a:off x="6075363" y="1255713"/>
            <a:ext cx="2705100" cy="457200"/>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Research undertaken in the </a:t>
            </a:r>
          </a:p>
          <a:p>
            <a:pPr algn="r"/>
            <a:r>
              <a:rPr lang="en-US" sz="1200">
                <a:latin typeface="Adobe Caslon Pro Italic" pitchFamily="-60" charset="0"/>
                <a:ea typeface="Adobe Caslon Pro Bold Italic" pitchFamily="-60" charset="0"/>
                <a:cs typeface="Adobe Caslon Pro Bold Italic" pitchFamily="-60" charset="0"/>
              </a:rPr>
              <a:t>Library, Hospitalfield House</a:t>
            </a:r>
          </a:p>
        </p:txBody>
      </p:sp>
      <p:pic>
        <p:nvPicPr>
          <p:cNvPr id="26630" name="Picture 6" descr="Circle-sound research process"/>
          <p:cNvPicPr>
            <a:picLocks noChangeAspect="1" noChangeArrowheads="1"/>
          </p:cNvPicPr>
          <p:nvPr/>
        </p:nvPicPr>
        <p:blipFill>
          <a:blip r:embed="rId5"/>
          <a:srcRect/>
          <a:stretch>
            <a:fillRect/>
          </a:stretch>
        </p:blipFill>
        <p:spPr bwMode="auto">
          <a:xfrm>
            <a:off x="3535363" y="2287588"/>
            <a:ext cx="5245100" cy="350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8673"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8674"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8675" name="TextBox 6"/>
          <p:cNvSpPr txBox="1">
            <a:spLocks noChangeArrowheads="1"/>
          </p:cNvSpPr>
          <p:nvPr/>
        </p:nvSpPr>
        <p:spPr bwMode="auto">
          <a:xfrm>
            <a:off x="5789613" y="706438"/>
            <a:ext cx="2705100" cy="457200"/>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Planetary Systems </a:t>
            </a:r>
          </a:p>
          <a:p>
            <a:pPr algn="r"/>
            <a:r>
              <a:rPr lang="en-US" sz="1200">
                <a:latin typeface="Adobe Caslon Pro Italic" pitchFamily="-60" charset="0"/>
                <a:ea typeface="Adobe Caslon Pro Bold Italic" pitchFamily="-60" charset="0"/>
                <a:cs typeface="Adobe Caslon Pro Bold Italic" pitchFamily="-60" charset="0"/>
              </a:rPr>
              <a:t>Library of Hospitalfield House, Arbroath, </a:t>
            </a:r>
            <a:endParaRPr lang="en-US" sz="1000">
              <a:latin typeface="Adobe Caslon Pro Bold Italic" pitchFamily="-60" charset="0"/>
              <a:ea typeface="Adobe Caslon Pro Bold Italic" pitchFamily="-60" charset="0"/>
              <a:cs typeface="Adobe Caslon Pro Bold Italic" pitchFamily="-60" charset="0"/>
            </a:endParaRPr>
          </a:p>
        </p:txBody>
      </p:sp>
      <p:pic>
        <p:nvPicPr>
          <p:cNvPr id="28676" name="Picture 6" descr="_DSC0052"/>
          <p:cNvPicPr>
            <a:picLocks noChangeAspect="1" noChangeArrowheads="1"/>
          </p:cNvPicPr>
          <p:nvPr/>
        </p:nvPicPr>
        <p:blipFill>
          <a:blip r:embed="rId4"/>
          <a:srcRect/>
          <a:stretch>
            <a:fillRect/>
          </a:stretch>
        </p:blipFill>
        <p:spPr bwMode="auto">
          <a:xfrm>
            <a:off x="666750" y="1546225"/>
            <a:ext cx="6953250" cy="4654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21" name="Picture 9" descr="S2.pdf"/>
          <p:cNvPicPr>
            <a:picLocks noChangeAspect="1"/>
          </p:cNvPicPr>
          <p:nvPr/>
        </p:nvPicPr>
        <p:blipFill>
          <a:blip r:embed="rId3"/>
          <a:srcRect/>
          <a:stretch>
            <a:fillRect/>
          </a:stretch>
        </p:blipFill>
        <p:spPr bwMode="auto">
          <a:xfrm>
            <a:off x="0" y="-184150"/>
            <a:ext cx="9144000" cy="6477000"/>
          </a:xfrm>
          <a:prstGeom prst="rect">
            <a:avLst/>
          </a:prstGeom>
          <a:noFill/>
          <a:ln w="9525">
            <a:noFill/>
            <a:miter lim="800000"/>
            <a:headEnd/>
            <a:tailEnd/>
          </a:ln>
        </p:spPr>
      </p:pic>
      <p:sp>
        <p:nvSpPr>
          <p:cNvPr id="30722"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0723" name="TextBox 6"/>
          <p:cNvSpPr txBox="1">
            <a:spLocks noChangeArrowheads="1"/>
          </p:cNvSpPr>
          <p:nvPr/>
        </p:nvSpPr>
        <p:spPr bwMode="auto">
          <a:xfrm>
            <a:off x="5207000" y="654050"/>
            <a:ext cx="3365500" cy="1704975"/>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A page from</a:t>
            </a:r>
          </a:p>
          <a:p>
            <a:pPr algn="r"/>
            <a:r>
              <a:rPr lang="en-US" sz="1200">
                <a:solidFill>
                  <a:srgbClr val="000000"/>
                </a:solidFill>
                <a:latin typeface="Adobe Caslon Pro Italic" pitchFamily="-60" charset="0"/>
              </a:rPr>
              <a:t>‘Astro-Theology: or a  demonstration of the Being and Attributes of God from a survey of the  Heavens’, by </a:t>
            </a:r>
          </a:p>
          <a:p>
            <a:pPr algn="r"/>
            <a:r>
              <a:rPr lang="en-US" sz="1200">
                <a:solidFill>
                  <a:srgbClr val="000000"/>
                </a:solidFill>
                <a:latin typeface="Adobe Caslon Pro Italic" pitchFamily="-60" charset="0"/>
              </a:rPr>
              <a:t>W Derham, Rector of Upminster in Essex, W Innys, Prince’s Arms, St  Paul’s MDCCXV. </a:t>
            </a:r>
            <a:endParaRPr lang="en-US" sz="1200">
              <a:latin typeface="Adobe Caslon Pro Italic" pitchFamily="-60" charset="0"/>
              <a:ea typeface="Adobe Caslon Pro Bold Italic" pitchFamily="-60" charset="0"/>
              <a:cs typeface="Adobe Caslon Pro Bold Italic" pitchFamily="-60" charset="0"/>
            </a:endParaRPr>
          </a:p>
          <a:p>
            <a:pPr algn="r"/>
            <a:r>
              <a:rPr lang="en-US" sz="1200">
                <a:latin typeface="Adobe Caslon Pro Italic" pitchFamily="-60" charset="0"/>
                <a:ea typeface="Adobe Caslon Pro Bold Italic" pitchFamily="-60" charset="0"/>
                <a:cs typeface="Adobe Caslon Pro Bold Italic" pitchFamily="-60" charset="0"/>
              </a:rPr>
              <a:t>and the surface of a an antique writing desk</a:t>
            </a:r>
          </a:p>
          <a:p>
            <a:pPr algn="r"/>
            <a:r>
              <a:rPr lang="en-US" sz="1200">
                <a:latin typeface="Adobe Caslon Pro Italic" pitchFamily="-60" charset="0"/>
                <a:ea typeface="Adobe Caslon Pro Bold Italic" pitchFamily="-60" charset="0"/>
                <a:cs typeface="Adobe Caslon Pro Bold Italic" pitchFamily="-60" charset="0"/>
              </a:rPr>
              <a:t>Hospitalfield House Library, Arbroath</a:t>
            </a:r>
          </a:p>
          <a:p>
            <a:pPr algn="r"/>
            <a:endParaRPr lang="en-US" sz="1200">
              <a:latin typeface="Adobe Caslon Pro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30724" name="Picture 5" descr="Orbits and Firmament 2"/>
          <p:cNvPicPr>
            <a:picLocks noChangeAspect="1" noChangeArrowheads="1"/>
          </p:cNvPicPr>
          <p:nvPr/>
        </p:nvPicPr>
        <p:blipFill>
          <a:blip r:embed="rId4"/>
          <a:srcRect/>
          <a:stretch>
            <a:fillRect/>
          </a:stretch>
        </p:blipFill>
        <p:spPr bwMode="auto">
          <a:xfrm>
            <a:off x="361950" y="501650"/>
            <a:ext cx="4108450" cy="3009900"/>
          </a:xfrm>
          <a:prstGeom prst="rect">
            <a:avLst/>
          </a:prstGeom>
          <a:noFill/>
          <a:ln w="9525">
            <a:noFill/>
            <a:miter lim="800000"/>
            <a:headEnd/>
            <a:tailEnd/>
          </a:ln>
        </p:spPr>
      </p:pic>
      <p:pic>
        <p:nvPicPr>
          <p:cNvPr id="30725" name="Picture 6" descr="Tabletop-Glass"/>
          <p:cNvPicPr>
            <a:picLocks noChangeAspect="1" noChangeArrowheads="1"/>
          </p:cNvPicPr>
          <p:nvPr/>
        </p:nvPicPr>
        <p:blipFill>
          <a:blip r:embed="rId5"/>
          <a:srcRect/>
          <a:stretch>
            <a:fillRect/>
          </a:stretch>
        </p:blipFill>
        <p:spPr bwMode="auto">
          <a:xfrm>
            <a:off x="4686300" y="3698875"/>
            <a:ext cx="4140200" cy="2771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2769"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2770"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2771" name="TextBox 6"/>
          <p:cNvSpPr txBox="1">
            <a:spLocks noChangeArrowheads="1"/>
          </p:cNvSpPr>
          <p:nvPr/>
        </p:nvSpPr>
        <p:spPr bwMode="auto">
          <a:xfrm>
            <a:off x="5789613" y="711200"/>
            <a:ext cx="2705100" cy="274638"/>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From a collection of architectural designs</a:t>
            </a:r>
            <a:endParaRPr lang="en-US" sz="1000">
              <a:latin typeface="Adobe Caslon Pro Bold Italic" pitchFamily="-60" charset="0"/>
              <a:ea typeface="Adobe Caslon Pro Bold Italic" pitchFamily="-60" charset="0"/>
              <a:cs typeface="Adobe Caslon Pro Bold Italic" pitchFamily="-60" charset="0"/>
            </a:endParaRPr>
          </a:p>
        </p:txBody>
      </p:sp>
      <p:pic>
        <p:nvPicPr>
          <p:cNvPr id="32772" name="Picture 6" descr="Architectural design"/>
          <p:cNvPicPr>
            <a:picLocks noChangeAspect="1" noChangeArrowheads="1"/>
          </p:cNvPicPr>
          <p:nvPr/>
        </p:nvPicPr>
        <p:blipFill>
          <a:blip r:embed="rId4"/>
          <a:srcRect/>
          <a:stretch>
            <a:fillRect/>
          </a:stretch>
        </p:blipFill>
        <p:spPr bwMode="auto">
          <a:xfrm>
            <a:off x="666750" y="1409700"/>
            <a:ext cx="6470650" cy="4852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4817"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4818"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4819" name="TextBox 6"/>
          <p:cNvSpPr txBox="1">
            <a:spLocks noChangeArrowheads="1"/>
          </p:cNvSpPr>
          <p:nvPr/>
        </p:nvSpPr>
        <p:spPr bwMode="auto">
          <a:xfrm>
            <a:off x="5573713" y="595313"/>
            <a:ext cx="2986087" cy="944562"/>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Hospitalfield Library, 2007 </a:t>
            </a:r>
          </a:p>
          <a:p>
            <a:pPr algn="r"/>
            <a:r>
              <a:rPr lang="en-US" sz="1200">
                <a:latin typeface="Adobe Caslon Pro Italic" pitchFamily="-60" charset="0"/>
                <a:ea typeface="Adobe Caslon Pro Bold Italic" pitchFamily="-60" charset="0"/>
                <a:cs typeface="Adobe Caslon Pro Bold Italic" pitchFamily="-60" charset="0"/>
              </a:rPr>
              <a:t>The journals of Richard Parrott</a:t>
            </a:r>
          </a:p>
          <a:p>
            <a:pPr algn="r"/>
            <a:r>
              <a:rPr lang="en-US" sz="1200">
                <a:latin typeface="Adobe Caslon Pro Italic" pitchFamily="-60" charset="0"/>
                <a:ea typeface="Adobe Caslon Pro Bold Italic" pitchFamily="-60" charset="0"/>
                <a:cs typeface="Adobe Caslon Pro Bold Italic" pitchFamily="-60" charset="0"/>
              </a:rPr>
              <a:t> written, 1740-1762</a:t>
            </a: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34820" name="Picture 6" descr="_DSC0201"/>
          <p:cNvPicPr>
            <a:picLocks noChangeAspect="1" noChangeArrowheads="1"/>
          </p:cNvPicPr>
          <p:nvPr/>
        </p:nvPicPr>
        <p:blipFill>
          <a:blip r:embed="rId4"/>
          <a:srcRect/>
          <a:stretch>
            <a:fillRect/>
          </a:stretch>
        </p:blipFill>
        <p:spPr bwMode="auto">
          <a:xfrm>
            <a:off x="414338" y="1539875"/>
            <a:ext cx="3981450" cy="4937125"/>
          </a:xfrm>
          <a:prstGeom prst="rect">
            <a:avLst/>
          </a:prstGeom>
          <a:noFill/>
          <a:ln w="9525">
            <a:noFill/>
            <a:miter lim="800000"/>
            <a:headEnd/>
            <a:tailEnd/>
          </a:ln>
        </p:spPr>
      </p:pic>
      <p:pic>
        <p:nvPicPr>
          <p:cNvPr id="34821" name="Picture 7" descr="_DSC0199"/>
          <p:cNvPicPr>
            <a:picLocks noChangeAspect="1" noChangeArrowheads="1"/>
          </p:cNvPicPr>
          <p:nvPr/>
        </p:nvPicPr>
        <p:blipFill>
          <a:blip r:embed="rId5"/>
          <a:srcRect/>
          <a:stretch>
            <a:fillRect/>
          </a:stretch>
        </p:blipFill>
        <p:spPr bwMode="auto">
          <a:xfrm>
            <a:off x="4395788" y="1539875"/>
            <a:ext cx="4006850" cy="4937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865"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6866"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6867" name="TextBox 6"/>
          <p:cNvSpPr txBox="1">
            <a:spLocks noChangeArrowheads="1"/>
          </p:cNvSpPr>
          <p:nvPr/>
        </p:nvSpPr>
        <p:spPr bwMode="auto">
          <a:xfrm>
            <a:off x="2387600" y="552450"/>
            <a:ext cx="6083300" cy="639763"/>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The journals of Richard Parrott cross referenced with the story of King Solomon </a:t>
            </a:r>
          </a:p>
          <a:p>
            <a:pPr algn="r"/>
            <a:r>
              <a:rPr lang="en-US" sz="1200">
                <a:latin typeface="Adobe Caslon Pro Italic" pitchFamily="-60" charset="0"/>
                <a:ea typeface="Adobe Caslon Pro Bold Italic" pitchFamily="-60" charset="0"/>
                <a:cs typeface="Adobe Caslon Pro Bold Italic" pitchFamily="-60" charset="0"/>
              </a:rPr>
              <a:t>and the hoopoe as his messenger.  The mystical tale is recounted in Parrott’s journal.  </a:t>
            </a:r>
          </a:p>
          <a:p>
            <a:pPr algn="r"/>
            <a:r>
              <a:rPr lang="en-US" sz="1200">
                <a:latin typeface="Adobe Caslon Pro Italic" pitchFamily="-60" charset="0"/>
                <a:ea typeface="Adobe Caslon Pro Bold Italic" pitchFamily="-60" charset="0"/>
                <a:cs typeface="Adobe Caslon Pro Bold Italic" pitchFamily="-60" charset="0"/>
              </a:rPr>
              <a:t>‘Curious Arts’ is the title he ascribes to topics in his journal that he cannot otherwise categorise.</a:t>
            </a:r>
          </a:p>
        </p:txBody>
      </p:sp>
      <p:pic>
        <p:nvPicPr>
          <p:cNvPr id="36868" name="Picture 6" descr="Solomon and hoopoe"/>
          <p:cNvPicPr>
            <a:picLocks noChangeAspect="1" noChangeArrowheads="1"/>
          </p:cNvPicPr>
          <p:nvPr/>
        </p:nvPicPr>
        <p:blipFill>
          <a:blip r:embed="rId4"/>
          <a:srcRect/>
          <a:stretch>
            <a:fillRect/>
          </a:stretch>
        </p:blipFill>
        <p:spPr bwMode="auto">
          <a:xfrm>
            <a:off x="673100" y="1536700"/>
            <a:ext cx="7135813" cy="477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1682" name="Picture 7" descr="S4.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71683" name="Rectangle 4"/>
          <p:cNvSpPr>
            <a:spLocks noChangeArrowheads="1"/>
          </p:cNvSpPr>
          <p:nvPr/>
        </p:nvSpPr>
        <p:spPr bwMode="auto">
          <a:xfrm>
            <a:off x="439738" y="1709738"/>
            <a:ext cx="2892425" cy="2830512"/>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a:t>
            </a:r>
          </a:p>
          <a:p>
            <a:r>
              <a:rPr lang="en-GB" sz="1200" b="1">
                <a:latin typeface="Adobe Caslon Pro" pitchFamily="-60" charset="0"/>
              </a:rPr>
              <a:t>Methods:</a:t>
            </a:r>
            <a:r>
              <a:rPr lang="en-GB" sz="1200">
                <a:latin typeface="Adobe Caslon Pro" pitchFamily="-60" charset="0"/>
              </a:rPr>
              <a:t>  Close readings of historic journals and comparative textual and visual analysis of books, all held in the library, revealed a consistent attempt to understand and order knowledge relating to our relationship to the planet.  A pattern of thinking emerged which revealed a curiosity in the relatedness of all things and the significance of the circle as an encompassing form.</a:t>
            </a:r>
          </a:p>
          <a:p>
            <a:endParaRPr lang="en-GB" sz="1200">
              <a:latin typeface="Adobe Caslon Pro" pitchFamily="-60" charset="0"/>
            </a:endParaRPr>
          </a:p>
          <a:p>
            <a:r>
              <a:rPr lang="en-GB" sz="1200">
                <a:latin typeface="Adobe Caslon Pro" pitchFamily="-60" charset="0"/>
              </a:rPr>
              <a:t>Material experiments with drawing and sound recording and playback were used to as a means of tracing form, space and time.</a:t>
            </a:r>
            <a:endParaRPr lang="en-US" sz="1200">
              <a:latin typeface="Adobe Caslon Pro" pitchFamily="-60" charset="0"/>
            </a:endParaRPr>
          </a:p>
        </p:txBody>
      </p:sp>
      <p:sp>
        <p:nvSpPr>
          <p:cNvPr id="71684"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71686" name="Picture 7" descr="Circle sound research pic"/>
          <p:cNvPicPr>
            <a:picLocks noChangeAspect="1" noChangeArrowheads="1"/>
          </p:cNvPicPr>
          <p:nvPr/>
        </p:nvPicPr>
        <p:blipFill>
          <a:blip r:embed="rId4"/>
          <a:srcRect/>
          <a:stretch>
            <a:fillRect/>
          </a:stretch>
        </p:blipFill>
        <p:spPr bwMode="auto">
          <a:xfrm>
            <a:off x="3771900" y="1535113"/>
            <a:ext cx="4940300" cy="3306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8913"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8914"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8915" name="TextBox 6"/>
          <p:cNvSpPr txBox="1">
            <a:spLocks noChangeArrowheads="1"/>
          </p:cNvSpPr>
          <p:nvPr/>
        </p:nvSpPr>
        <p:spPr bwMode="auto">
          <a:xfrm>
            <a:off x="698500" y="1373188"/>
            <a:ext cx="2986088" cy="4449762"/>
          </a:xfrm>
          <a:prstGeom prst="rect">
            <a:avLst/>
          </a:prstGeom>
          <a:noFill/>
          <a:ln w="9525">
            <a:noFill/>
            <a:miter lim="800000"/>
            <a:headEnd/>
            <a:tailEnd/>
          </a:ln>
        </p:spPr>
        <p:txBody>
          <a:bodyPr>
            <a:prstTxWarp prst="textNoShape">
              <a:avLst/>
            </a:prstTxWarp>
            <a:spAutoFit/>
          </a:bodyPr>
          <a:lstStyle/>
          <a:p>
            <a:r>
              <a:rPr lang="en-US" sz="1200">
                <a:solidFill>
                  <a:srgbClr val="000000"/>
                </a:solidFill>
                <a:latin typeface="Adobe Caslon Pro" pitchFamily="-60" charset="0"/>
              </a:rPr>
              <a:t>The following books from Hospitalfield Library became key influences in the research:</a:t>
            </a:r>
            <a:endParaRPr lang="en-US" sz="1000">
              <a:solidFill>
                <a:srgbClr val="000000"/>
              </a:solidFill>
              <a:latin typeface="Adobe Caslon Pro Italic" pitchFamily="-60" charset="0"/>
            </a:endParaRPr>
          </a:p>
          <a:p>
            <a:endParaRPr lang="en-US" sz="1000">
              <a:solidFill>
                <a:srgbClr val="000000"/>
              </a:solidFill>
              <a:latin typeface="Adobe Caslon Pro Italic" pitchFamily="-60" charset="0"/>
            </a:endParaRPr>
          </a:p>
          <a:p>
            <a:r>
              <a:rPr lang="en-US" sz="1000">
                <a:solidFill>
                  <a:srgbClr val="000000"/>
                </a:solidFill>
                <a:latin typeface="Adobe Caslon Pro" pitchFamily="-60" charset="0"/>
              </a:rPr>
              <a:t>Three leather bound journals belonging to Richard Parrot and  Christopher Wright;</a:t>
            </a:r>
          </a:p>
          <a:p>
            <a:endParaRPr lang="en-US" sz="1000">
              <a:solidFill>
                <a:srgbClr val="000000"/>
              </a:solidFill>
              <a:latin typeface="Adobe Caslon Pro Italic" pitchFamily="-60" charset="0"/>
            </a:endParaRPr>
          </a:p>
          <a:p>
            <a:r>
              <a:rPr lang="en-US" sz="1000">
                <a:solidFill>
                  <a:srgbClr val="000000"/>
                </a:solidFill>
                <a:latin typeface="Adobe Caslon Pro" pitchFamily="-60" charset="0"/>
              </a:rPr>
              <a:t>Patrick Allan Fraser’s Notebook containing circle drawings relating  to celestial orbits;</a:t>
            </a:r>
          </a:p>
          <a:p>
            <a:endParaRPr lang="en-US" sz="1000">
              <a:solidFill>
                <a:srgbClr val="000000"/>
              </a:solidFill>
              <a:latin typeface="Adobe Caslon Pro Italic" pitchFamily="-60" charset="0"/>
            </a:endParaRPr>
          </a:p>
          <a:p>
            <a:r>
              <a:rPr lang="en-US" sz="1000">
                <a:solidFill>
                  <a:srgbClr val="000000"/>
                </a:solidFill>
                <a:latin typeface="Adobe Caslon Pro" pitchFamily="-60" charset="0"/>
              </a:rPr>
              <a:t>Bouffon’s</a:t>
            </a:r>
            <a:r>
              <a:rPr lang="en-US" sz="1000">
                <a:solidFill>
                  <a:srgbClr val="000000"/>
                </a:solidFill>
                <a:latin typeface="Adobe Caslon Pro Italic" pitchFamily="-60" charset="0"/>
              </a:rPr>
              <a:t> ‘Oeuvres:  Histoire des Animaux –  Oiseaux 19’</a:t>
            </a:r>
          </a:p>
          <a:p>
            <a:endParaRPr lang="en-US" sz="1000">
              <a:solidFill>
                <a:srgbClr val="000000"/>
              </a:solidFill>
              <a:latin typeface="Adobe Caslon Pro Italic" pitchFamily="-60" charset="0"/>
            </a:endParaRPr>
          </a:p>
          <a:p>
            <a:r>
              <a:rPr lang="en-US" sz="1000">
                <a:solidFill>
                  <a:srgbClr val="000000"/>
                </a:solidFill>
                <a:latin typeface="Adobe Caslon Pro" pitchFamily="-60" charset="0"/>
              </a:rPr>
              <a:t>G F Rodwell,</a:t>
            </a:r>
            <a:r>
              <a:rPr lang="en-US" sz="1000">
                <a:solidFill>
                  <a:srgbClr val="000000"/>
                </a:solidFill>
                <a:latin typeface="Adobe Caslon Pro Italic" pitchFamily="-60" charset="0"/>
              </a:rPr>
              <a:t> Birth of  Chemistry, </a:t>
            </a:r>
            <a:r>
              <a:rPr lang="en-US" sz="1000">
                <a:solidFill>
                  <a:srgbClr val="000000"/>
                </a:solidFill>
                <a:latin typeface="Adobe Caslon Pro" pitchFamily="-60" charset="0"/>
              </a:rPr>
              <a:t>Macmillan &amp; Co, 1874</a:t>
            </a:r>
          </a:p>
          <a:p>
            <a:endParaRPr lang="en-US" sz="1000">
              <a:solidFill>
                <a:srgbClr val="000000"/>
              </a:solidFill>
              <a:latin typeface="Adobe Caslon Pro Italic" pitchFamily="-60" charset="0"/>
            </a:endParaRPr>
          </a:p>
          <a:p>
            <a:r>
              <a:rPr lang="en-US" sz="1000">
                <a:solidFill>
                  <a:srgbClr val="000000"/>
                </a:solidFill>
                <a:latin typeface="Adobe Caslon Pro" pitchFamily="-60" charset="0"/>
              </a:rPr>
              <a:t>R W Billings,</a:t>
            </a:r>
            <a:r>
              <a:rPr lang="en-US" sz="1000">
                <a:solidFill>
                  <a:srgbClr val="000000"/>
                </a:solidFill>
                <a:latin typeface="Adobe Caslon Pro Italic" pitchFamily="-60" charset="0"/>
              </a:rPr>
              <a:t> The Power of Form:   Applied to Geometric Tracery, </a:t>
            </a:r>
            <a:r>
              <a:rPr lang="en-US" sz="1000">
                <a:solidFill>
                  <a:srgbClr val="000000"/>
                </a:solidFill>
                <a:latin typeface="Adobe Caslon Pro" pitchFamily="-60" charset="0"/>
              </a:rPr>
              <a:t>Wm Blackwood &amp; Sons,  Edinburgh &amp; London, 1851</a:t>
            </a:r>
          </a:p>
          <a:p>
            <a:endParaRPr lang="en-US" sz="1000">
              <a:solidFill>
                <a:srgbClr val="000000"/>
              </a:solidFill>
              <a:latin typeface="Adobe Caslon Pro Italic" pitchFamily="-60" charset="0"/>
            </a:endParaRPr>
          </a:p>
          <a:p>
            <a:r>
              <a:rPr lang="en-US" sz="1000">
                <a:solidFill>
                  <a:srgbClr val="000000"/>
                </a:solidFill>
                <a:latin typeface="Adobe Caslon Pro" pitchFamily="-60" charset="0"/>
              </a:rPr>
              <a:t>John G  MacVicar,</a:t>
            </a:r>
            <a:r>
              <a:rPr lang="en-US" sz="1000">
                <a:solidFill>
                  <a:srgbClr val="000000"/>
                </a:solidFill>
                <a:latin typeface="Adobe Caslon Pro Italic" pitchFamily="-60" charset="0"/>
              </a:rPr>
              <a:t> Philosophy of the Beautiful, </a:t>
            </a:r>
            <a:r>
              <a:rPr lang="en-US" sz="1000">
                <a:solidFill>
                  <a:srgbClr val="000000"/>
                </a:solidFill>
                <a:latin typeface="Adobe Caslon Pro" pitchFamily="-60" charset="0"/>
              </a:rPr>
              <a:t>Edmonston and Douglas, MDCCCLV</a:t>
            </a:r>
            <a:endParaRPr lang="en-US" sz="1000">
              <a:solidFill>
                <a:srgbClr val="000000"/>
              </a:solidFill>
              <a:latin typeface="Adobe Caslon Pro Italic" pitchFamily="-60" charset="0"/>
            </a:endParaRPr>
          </a:p>
          <a:p>
            <a:endParaRPr lang="en-US" sz="1000">
              <a:solidFill>
                <a:srgbClr val="000000"/>
              </a:solidFill>
              <a:latin typeface="Adobe Caslon Pro Italic" pitchFamily="-60" charset="0"/>
            </a:endParaRPr>
          </a:p>
          <a:p>
            <a:r>
              <a:rPr lang="en-US" sz="1000">
                <a:solidFill>
                  <a:srgbClr val="000000"/>
                </a:solidFill>
                <a:latin typeface="Adobe Caslon Pro" pitchFamily="-60" charset="0"/>
              </a:rPr>
              <a:t>W Derham, Rector of Upminster in Essex,</a:t>
            </a:r>
            <a:r>
              <a:rPr lang="en-US" sz="1000">
                <a:solidFill>
                  <a:srgbClr val="000000"/>
                </a:solidFill>
                <a:latin typeface="Adobe Caslon Pro Italic" pitchFamily="-60" charset="0"/>
              </a:rPr>
              <a:t> Astro-Theology: or a  demonstration of the Being and Attributes of God from a survey of the  Heavens, </a:t>
            </a:r>
            <a:r>
              <a:rPr lang="en-US" sz="1000">
                <a:solidFill>
                  <a:srgbClr val="000000"/>
                </a:solidFill>
                <a:latin typeface="Adobe Caslon Pro" pitchFamily="-60" charset="0"/>
              </a:rPr>
              <a:t>W Innys, Prince’s Arms, St  Paul’s MDCCXV.</a:t>
            </a:r>
            <a:r>
              <a:rPr lang="en-US" sz="1200">
                <a:solidFill>
                  <a:srgbClr val="000000"/>
                </a:solidFill>
                <a:latin typeface="Adobe Caslon Pro" pitchFamily="-60" charset="0"/>
              </a:rPr>
              <a:t> </a:t>
            </a:r>
            <a:endParaRPr lang="en-US" sz="1000">
              <a:latin typeface="Adobe Caslon Pro"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sp>
        <p:nvSpPr>
          <p:cNvPr id="38916" name="Rectangle 1029"/>
          <p:cNvSpPr>
            <a:spLocks noChangeArrowheads="1"/>
          </p:cNvSpPr>
          <p:nvPr/>
        </p:nvSpPr>
        <p:spPr bwMode="auto">
          <a:xfrm>
            <a:off x="4367213" y="1373188"/>
            <a:ext cx="4149725" cy="4235450"/>
          </a:xfrm>
          <a:prstGeom prst="rect">
            <a:avLst/>
          </a:prstGeom>
          <a:noFill/>
          <a:ln w="9525">
            <a:noFill/>
            <a:miter lim="800000"/>
            <a:headEnd/>
            <a:tailEnd/>
          </a:ln>
        </p:spPr>
        <p:txBody>
          <a:bodyPr>
            <a:prstTxWarp prst="textNoShape">
              <a:avLst/>
            </a:prstTxWarp>
            <a:spAutoFit/>
          </a:bodyPr>
          <a:lstStyle/>
          <a:p>
            <a:r>
              <a:rPr lang="en-US" sz="1200">
                <a:latin typeface="Adobe Caslon Pro" pitchFamily="-60" charset="0"/>
                <a:ea typeface="Adobe Caslon Pro Bold Italic" pitchFamily="-60" charset="0"/>
                <a:cs typeface="Adobe Caslon Pro Bold Italic" pitchFamily="-60" charset="0"/>
              </a:rPr>
              <a:t>Also brought to the research:</a:t>
            </a:r>
            <a:endParaRPr lang="en-US" sz="1200">
              <a:latin typeface="Adobe Caslon Pro Italic" pitchFamily="-60" charset="0"/>
              <a:ea typeface="Adobe Caslon Pro Bold Italic" pitchFamily="-60" charset="0"/>
              <a:cs typeface="Adobe Caslon Pro Bold Italic" pitchFamily="-60" charset="0"/>
            </a:endParaRPr>
          </a:p>
          <a:p>
            <a:endParaRPr lang="en-US" sz="1200">
              <a:latin typeface="Adobe Caslon Pro Italic" pitchFamily="-60" charset="0"/>
              <a:ea typeface="Adobe Caslon Pro Bold Italic" pitchFamily="-60" charset="0"/>
              <a:cs typeface="Adobe Caslon Pro Bold Italic" pitchFamily="-60" charset="0"/>
            </a:endParaRPr>
          </a:p>
          <a:p>
            <a:r>
              <a:rPr lang="en-GB" sz="1000">
                <a:latin typeface="Adobe Caslon Pro" pitchFamily="-60" charset="0"/>
              </a:rPr>
              <a:t>Farid ud’din Attar, </a:t>
            </a:r>
            <a:r>
              <a:rPr lang="en-GB" sz="1000" i="1">
                <a:latin typeface="Adobe Caslon Pro" pitchFamily="-60" charset="0"/>
              </a:rPr>
              <a:t>Conference of the Birds</a:t>
            </a:r>
            <a:r>
              <a:rPr lang="en-GB" sz="1000">
                <a:latin typeface="Adobe Caslon Pro" pitchFamily="-60" charset="0"/>
              </a:rPr>
              <a:t>, C13th </a:t>
            </a:r>
          </a:p>
          <a:p>
            <a:endParaRPr lang="en-GB" sz="1000">
              <a:latin typeface="Adobe Caslon Pro" pitchFamily="-60" charset="0"/>
            </a:endParaRPr>
          </a:p>
          <a:p>
            <a:r>
              <a:rPr lang="en-GB" sz="1000">
                <a:latin typeface="Adobe Caslon Pro" pitchFamily="-60" charset="0"/>
              </a:rPr>
              <a:t>John Berger, ‘Let us think about fear’ in </a:t>
            </a:r>
            <a:r>
              <a:rPr lang="en-GB" sz="1000" i="1">
                <a:latin typeface="Adobe Caslon Pro" pitchFamily="-60" charset="0"/>
              </a:rPr>
              <a:t>Hold Everything Dear </a:t>
            </a:r>
            <a:r>
              <a:rPr lang="en-GB" sz="1000">
                <a:latin typeface="Adobe Caslon Pro" pitchFamily="-60" charset="0"/>
              </a:rPr>
              <a:t>(April 2003)</a:t>
            </a:r>
          </a:p>
          <a:p>
            <a:endParaRPr lang="en-GB" sz="1000">
              <a:latin typeface="Adobe Caslon Pro" pitchFamily="-60" charset="0"/>
            </a:endParaRPr>
          </a:p>
          <a:p>
            <a:r>
              <a:rPr lang="en-GB" sz="1000">
                <a:latin typeface="Adobe Caslon Pro" pitchFamily="-60" charset="0"/>
              </a:rPr>
              <a:t>Robert Burton, </a:t>
            </a:r>
            <a:r>
              <a:rPr lang="en-GB" sz="1000" i="1">
                <a:latin typeface="Adobe Caslon Pro" pitchFamily="-60" charset="0"/>
              </a:rPr>
              <a:t>Anatomy of Melancholy</a:t>
            </a:r>
            <a:r>
              <a:rPr lang="en-GB" sz="1000">
                <a:latin typeface="Adobe Caslon Pro" pitchFamily="-60" charset="0"/>
              </a:rPr>
              <a:t>, 1881 edition</a:t>
            </a:r>
          </a:p>
          <a:p>
            <a:endParaRPr lang="en-GB" sz="1000">
              <a:latin typeface="Adobe Caslon Pro" pitchFamily="-60" charset="0"/>
            </a:endParaRPr>
          </a:p>
          <a:p>
            <a:r>
              <a:rPr lang="en-GB" sz="1000">
                <a:latin typeface="Adobe Caslon Pro" pitchFamily="-60" charset="0"/>
              </a:rPr>
              <a:t>Johann Wolfgang Goethe, </a:t>
            </a:r>
            <a:r>
              <a:rPr lang="en-GB" sz="1000" i="1">
                <a:latin typeface="Adobe Caslon Pro" pitchFamily="-60" charset="0"/>
              </a:rPr>
              <a:t>Italian Journey</a:t>
            </a:r>
            <a:r>
              <a:rPr lang="en-GB" sz="1000">
                <a:latin typeface="Adobe Caslon Pro" pitchFamily="-60" charset="0"/>
              </a:rPr>
              <a:t>, 1786-1788 </a:t>
            </a:r>
          </a:p>
          <a:p>
            <a:endParaRPr lang="en-GB" sz="1000">
              <a:latin typeface="Adobe Caslon Pro" pitchFamily="-60" charset="0"/>
            </a:endParaRPr>
          </a:p>
          <a:p>
            <a:r>
              <a:rPr lang="en-GB" sz="1000">
                <a:latin typeface="Adobe Caslon Pro" pitchFamily="-60" charset="0"/>
              </a:rPr>
              <a:t>Johann Wolfgang Goethe, </a:t>
            </a:r>
            <a:r>
              <a:rPr lang="en-GB" sz="1000" i="1">
                <a:latin typeface="Adobe Caslon Pro" pitchFamily="-60" charset="0"/>
              </a:rPr>
              <a:t>Theory of Colours</a:t>
            </a:r>
            <a:r>
              <a:rPr lang="en-GB" sz="1000">
                <a:latin typeface="Adobe Caslon Pro" pitchFamily="-60" charset="0"/>
              </a:rPr>
              <a:t>, (translated) 1840</a:t>
            </a:r>
          </a:p>
          <a:p>
            <a:endParaRPr lang="en-GB" sz="1000">
              <a:latin typeface="Adobe Caslon Pro" pitchFamily="-60" charset="0"/>
            </a:endParaRPr>
          </a:p>
          <a:p>
            <a:r>
              <a:rPr lang="en-GB" sz="1000">
                <a:latin typeface="Adobe Caslon Pro" pitchFamily="-60" charset="0"/>
              </a:rPr>
              <a:t>Johann Wolfgang Goethe, </a:t>
            </a:r>
            <a:r>
              <a:rPr lang="en-GB" sz="1000" i="1">
                <a:latin typeface="Adobe Caslon Pro" pitchFamily="-60" charset="0"/>
              </a:rPr>
              <a:t>Autobiography of Goethe</a:t>
            </a:r>
          </a:p>
          <a:p>
            <a:endParaRPr lang="en-GB" sz="1000">
              <a:latin typeface="Adobe Caslon Pro" pitchFamily="-60" charset="0"/>
            </a:endParaRPr>
          </a:p>
          <a:p>
            <a:r>
              <a:rPr lang="en-GB" sz="1000">
                <a:latin typeface="Adobe Caslon Pro" pitchFamily="-60" charset="0"/>
              </a:rPr>
              <a:t>Houari Touati, </a:t>
            </a:r>
            <a:r>
              <a:rPr lang="en-GB" sz="1000" i="1">
                <a:latin typeface="Adobe Caslon Pro" pitchFamily="-60" charset="0"/>
              </a:rPr>
              <a:t>Islam &amp; Travel in the Middle Ages</a:t>
            </a:r>
            <a:r>
              <a:rPr lang="en-GB" sz="1000">
                <a:latin typeface="Adobe Caslon Pro" pitchFamily="-60" charset="0"/>
              </a:rPr>
              <a:t>, 2000</a:t>
            </a:r>
          </a:p>
          <a:p>
            <a:endParaRPr lang="en-GB" sz="1000" b="1">
              <a:latin typeface="Times New Roman" pitchFamily="-60" charset="0"/>
            </a:endParaRPr>
          </a:p>
          <a:p>
            <a:endParaRPr lang="en-GB" sz="1000" b="1">
              <a:latin typeface="Times New Roman" pitchFamily="-60" charset="0"/>
            </a:endParaRPr>
          </a:p>
          <a:p>
            <a:endParaRPr lang="en-GB" sz="1000" b="1">
              <a:latin typeface="Times New Roman" pitchFamily="-60" charset="0"/>
            </a:endParaRPr>
          </a:p>
          <a:p>
            <a:endParaRPr lang="en-GB" sz="1000" b="1">
              <a:latin typeface="Times New Roman" pitchFamily="-60" charset="0"/>
            </a:endParaRPr>
          </a:p>
          <a:p>
            <a:endParaRPr lang="en-GB" sz="1000" b="1">
              <a:latin typeface="Times New Roman" pitchFamily="-60" charset="0"/>
            </a:endParaRPr>
          </a:p>
          <a:p>
            <a:endParaRPr lang="en-GB" sz="1000" b="1">
              <a:latin typeface="Times New Roman" pitchFamily="-60" charset="0"/>
            </a:endParaRPr>
          </a:p>
          <a:p>
            <a:endParaRPr lang="en-GB" sz="1000" b="1">
              <a:latin typeface="Times New Roman" pitchFamily="-60" charset="0"/>
            </a:endParaRPr>
          </a:p>
          <a:p>
            <a:r>
              <a:rPr lang="en-GB" sz="1200" b="1">
                <a:latin typeface="Times New Roman" pitchFamily="-60" charset="0"/>
              </a:rPr>
              <a:t>All of these books were included in the sound installation </a:t>
            </a:r>
            <a:r>
              <a:rPr lang="en-GB" sz="1200" b="1" i="1">
                <a:latin typeface="Times New Roman" pitchFamily="-60" charset="0"/>
              </a:rPr>
              <a:t>Curious Arts - No. 5</a:t>
            </a:r>
            <a:r>
              <a:rPr lang="en-GB" sz="1200" b="1">
                <a:latin typeface="Times New Roman" pitchFamily="-60" charset="0"/>
              </a:rPr>
              <a:t> and were available for viewing by the audience at set times.</a:t>
            </a:r>
          </a:p>
          <a:p>
            <a:endParaRPr lang="en-US" sz="1200">
              <a:latin typeface="Adobe Caslon Pro Italic" pitchFamily="-60" charset="0"/>
              <a:ea typeface="Adobe Caslon Pro Bold Italic" pitchFamily="-60" charset="0"/>
              <a:cs typeface="Adobe Caslon Pro Bold Italic" pitchFamily="-60"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61"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40962"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40963" name="TextBox 6"/>
          <p:cNvSpPr txBox="1">
            <a:spLocks noChangeArrowheads="1"/>
          </p:cNvSpPr>
          <p:nvPr/>
        </p:nvSpPr>
        <p:spPr bwMode="auto">
          <a:xfrm>
            <a:off x="5245100" y="1160463"/>
            <a:ext cx="3365500" cy="974725"/>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Photographic images of cloud forms, along with ochre coloured markers, were inserted into the books and journals at pages of particular relevance to the work. </a:t>
            </a:r>
          </a:p>
          <a:p>
            <a:pPr algn="r"/>
            <a:endParaRPr lang="en-US" sz="1200">
              <a:latin typeface="Adobe Caslon Pro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40964" name="Picture 5" descr="Cloud circle inserts 1"/>
          <p:cNvPicPr>
            <a:picLocks noChangeAspect="1" noChangeArrowheads="1"/>
          </p:cNvPicPr>
          <p:nvPr/>
        </p:nvPicPr>
        <p:blipFill>
          <a:blip r:embed="rId4"/>
          <a:srcRect/>
          <a:stretch>
            <a:fillRect/>
          </a:stretch>
        </p:blipFill>
        <p:spPr bwMode="auto">
          <a:xfrm>
            <a:off x="425450" y="501650"/>
            <a:ext cx="4108450" cy="2749550"/>
          </a:xfrm>
          <a:prstGeom prst="rect">
            <a:avLst/>
          </a:prstGeom>
          <a:noFill/>
          <a:ln w="9525">
            <a:noFill/>
            <a:miter lim="800000"/>
            <a:headEnd/>
            <a:tailEnd/>
          </a:ln>
        </p:spPr>
      </p:pic>
      <p:pic>
        <p:nvPicPr>
          <p:cNvPr id="40965" name="Picture 7" descr="Cloud circle inserts 3"/>
          <p:cNvPicPr>
            <a:picLocks noChangeAspect="1" noChangeArrowheads="1"/>
          </p:cNvPicPr>
          <p:nvPr/>
        </p:nvPicPr>
        <p:blipFill>
          <a:blip r:embed="rId5"/>
          <a:srcRect/>
          <a:stretch>
            <a:fillRect/>
          </a:stretch>
        </p:blipFill>
        <p:spPr bwMode="auto">
          <a:xfrm>
            <a:off x="400050" y="3535363"/>
            <a:ext cx="4108450" cy="2749550"/>
          </a:xfrm>
          <a:prstGeom prst="rect">
            <a:avLst/>
          </a:prstGeom>
          <a:noFill/>
          <a:ln w="9525">
            <a:noFill/>
            <a:miter lim="800000"/>
            <a:headEnd/>
            <a:tailEnd/>
          </a:ln>
        </p:spPr>
      </p:pic>
      <p:pic>
        <p:nvPicPr>
          <p:cNvPr id="40966" name="Picture 11" descr="Cloud circle inserts 4"/>
          <p:cNvPicPr>
            <a:picLocks noChangeAspect="1" noChangeArrowheads="1"/>
          </p:cNvPicPr>
          <p:nvPr/>
        </p:nvPicPr>
        <p:blipFill>
          <a:blip r:embed="rId6"/>
          <a:srcRect/>
          <a:stretch>
            <a:fillRect/>
          </a:stretch>
        </p:blipFill>
        <p:spPr bwMode="auto">
          <a:xfrm>
            <a:off x="425450" y="3530600"/>
            <a:ext cx="4108450" cy="2751138"/>
          </a:xfrm>
          <a:prstGeom prst="rect">
            <a:avLst/>
          </a:prstGeom>
          <a:noFill/>
          <a:ln w="9525">
            <a:noFill/>
            <a:miter lim="800000"/>
            <a:headEnd/>
            <a:tailEnd/>
          </a:ln>
        </p:spPr>
      </p:pic>
      <p:pic>
        <p:nvPicPr>
          <p:cNvPr id="40967" name="Picture 8" descr="Cloud circles 5"/>
          <p:cNvPicPr>
            <a:picLocks noChangeAspect="1" noChangeArrowheads="1"/>
          </p:cNvPicPr>
          <p:nvPr/>
        </p:nvPicPr>
        <p:blipFill>
          <a:blip r:embed="rId7"/>
          <a:srcRect/>
          <a:stretch>
            <a:fillRect/>
          </a:stretch>
        </p:blipFill>
        <p:spPr bwMode="auto">
          <a:xfrm>
            <a:off x="4875213" y="3530600"/>
            <a:ext cx="4035425" cy="2746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057" name="Picture 7" descr="S4.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45058" name="Rectangle 4"/>
          <p:cNvSpPr>
            <a:spLocks noChangeArrowheads="1"/>
          </p:cNvSpPr>
          <p:nvPr/>
        </p:nvSpPr>
        <p:spPr bwMode="auto">
          <a:xfrm>
            <a:off x="439738" y="1874838"/>
            <a:ext cx="2892425" cy="2647950"/>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The resulting work, </a:t>
            </a:r>
            <a:r>
              <a:rPr lang="en-GB" sz="1200" i="1">
                <a:latin typeface="Adobe Caslon Pro" pitchFamily="-60" charset="0"/>
              </a:rPr>
              <a:t>Curious Arts – No. 5</a:t>
            </a:r>
            <a:r>
              <a:rPr lang="en-GB" sz="1200">
                <a:latin typeface="Adobe Caslon Pro" pitchFamily="-60" charset="0"/>
              </a:rPr>
              <a:t> is a sculptural sound work, comprising two tables with glass tops and wooden legs, their design reflecting different historical periods.  One antique table, from the Library of Hospitalfield House, Arbroath, retains a trace of its former use and provides a surface on which three sound loops play recordings of a wooden implement tracing the circular marks on its surface.  The second table provides the surface upon which sits the literature that inspired the work that, like the glass itself, act as resonators for the sound being transmitted via small speakers.</a:t>
            </a:r>
            <a:r>
              <a:rPr lang="en-GB">
                <a:latin typeface="Adobe Caslon Pro" pitchFamily="-60" charset="0"/>
              </a:rPr>
              <a:t> </a:t>
            </a:r>
            <a:endParaRPr lang="en-US">
              <a:latin typeface="Adobe Caslon Pro" pitchFamily="-60" charset="0"/>
            </a:endParaRPr>
          </a:p>
        </p:txBody>
      </p:sp>
      <p:sp>
        <p:nvSpPr>
          <p:cNvPr id="45059" name="Rectangle 5"/>
          <p:cNvSpPr>
            <a:spLocks noChangeArrowheads="1"/>
          </p:cNvSpPr>
          <p:nvPr/>
        </p:nvSpPr>
        <p:spPr bwMode="auto">
          <a:xfrm>
            <a:off x="3413125" y="1874838"/>
            <a:ext cx="2892425" cy="428625"/>
          </a:xfrm>
          <a:prstGeom prst="rect">
            <a:avLst/>
          </a:prstGeom>
          <a:noFill/>
          <a:ln w="9525">
            <a:noFill/>
            <a:miter lim="800000"/>
            <a:headEnd/>
            <a:tailEnd/>
          </a:ln>
        </p:spPr>
        <p:txBody>
          <a:bodyPr>
            <a:prstTxWarp prst="textNoShape">
              <a:avLst/>
            </a:prstTxWarp>
            <a:spAutoFit/>
          </a:bodyPr>
          <a:lstStyle/>
          <a:p>
            <a:endParaRPr lang="en-GB" sz="1100">
              <a:latin typeface="Adobe Caslon Pro" pitchFamily="-60" charset="0"/>
            </a:endParaRPr>
          </a:p>
          <a:p>
            <a:endParaRPr lang="en-GB" sz="1100">
              <a:latin typeface="Adobe Caslon Pro" pitchFamily="-60" charset="0"/>
            </a:endParaRPr>
          </a:p>
        </p:txBody>
      </p:sp>
      <p:sp>
        <p:nvSpPr>
          <p:cNvPr id="45060"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45061" name="Picture 6" descr="Tabletop-Glass"/>
          <p:cNvPicPr>
            <a:picLocks noChangeAspect="1" noChangeArrowheads="1"/>
          </p:cNvPicPr>
          <p:nvPr/>
        </p:nvPicPr>
        <p:blipFill>
          <a:blip r:embed="rId4"/>
          <a:srcRect/>
          <a:stretch>
            <a:fillRect/>
          </a:stretch>
        </p:blipFill>
        <p:spPr bwMode="auto">
          <a:xfrm>
            <a:off x="4235450" y="1933575"/>
            <a:ext cx="4140200" cy="2771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3009" name="Picture 7" descr="S1.pdf"/>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3010" name="Rectangle 4"/>
          <p:cNvSpPr>
            <a:spLocks noChangeArrowheads="1"/>
          </p:cNvSpPr>
          <p:nvPr/>
        </p:nvSpPr>
        <p:spPr bwMode="auto">
          <a:xfrm>
            <a:off x="715963" y="2646363"/>
            <a:ext cx="5521325" cy="1066800"/>
          </a:xfrm>
          <a:prstGeom prst="rect">
            <a:avLst/>
          </a:prstGeom>
          <a:noFill/>
          <a:ln w="9525">
            <a:noFill/>
            <a:miter lim="800000"/>
            <a:headEnd/>
            <a:tailEnd/>
          </a:ln>
        </p:spPr>
        <p:txBody>
          <a:bodyPr>
            <a:prstTxWarp prst="textNoShape">
              <a:avLst/>
            </a:prstTxWarp>
            <a:spAutoFit/>
          </a:bodyPr>
          <a:lstStyle/>
          <a:p>
            <a:r>
              <a:rPr lang="en-US" sz="3200" b="1">
                <a:solidFill>
                  <a:srgbClr val="C40812"/>
                </a:solidFill>
                <a:latin typeface="Hypatia Sans Pro" charset="0"/>
                <a:ea typeface="Hypatia Sans Pro" charset="0"/>
                <a:cs typeface="Hypatia Sans Pro" charset="0"/>
              </a:rPr>
              <a:t>Curious Arts - No. 5 </a:t>
            </a:r>
          </a:p>
          <a:p>
            <a:endParaRPr lang="en-US" sz="3200" b="1">
              <a:solidFill>
                <a:srgbClr val="C40812"/>
              </a:solidFill>
              <a:latin typeface="Hypatia Sans Pro" charset="0"/>
              <a:ea typeface="Hypatia Sans Pro" charset="0"/>
              <a:cs typeface="Hypatia Sans Pro" charset="0"/>
            </a:endParaRPr>
          </a:p>
        </p:txBody>
      </p:sp>
      <p:sp>
        <p:nvSpPr>
          <p:cNvPr id="43011" name="Rectangle 5"/>
          <p:cNvSpPr>
            <a:spLocks noChangeArrowheads="1"/>
          </p:cNvSpPr>
          <p:nvPr/>
        </p:nvSpPr>
        <p:spPr bwMode="auto">
          <a:xfrm>
            <a:off x="715963" y="3302000"/>
            <a:ext cx="3386137" cy="2100263"/>
          </a:xfrm>
          <a:prstGeom prst="rect">
            <a:avLst/>
          </a:prstGeom>
          <a:noFill/>
          <a:ln w="9525">
            <a:noFill/>
            <a:miter lim="800000"/>
            <a:headEnd/>
            <a:tailEnd/>
          </a:ln>
        </p:spPr>
        <p:txBody>
          <a:bodyPr>
            <a:prstTxWarp prst="textNoShape">
              <a:avLst/>
            </a:prstTxWarp>
            <a:spAutoFit/>
          </a:bodyPr>
          <a:lstStyle/>
          <a:p>
            <a:r>
              <a:rPr lang="en-US" sz="1200" b="1">
                <a:solidFill>
                  <a:srgbClr val="C40812"/>
                </a:solidFill>
                <a:latin typeface="Adobe Caslon Pro Bold Italic" pitchFamily="-60" charset="0"/>
                <a:ea typeface="Hypatia Sans Pro" charset="0"/>
                <a:cs typeface="Hypatia Sans Pro" charset="0"/>
              </a:rPr>
              <a:t>Sculptural sound installation at CCA, Glasgow  1-17 December 2011</a:t>
            </a:r>
          </a:p>
          <a:p>
            <a:endParaRPr lang="en-US" sz="1200" i="1">
              <a:solidFill>
                <a:srgbClr val="C40812"/>
              </a:solidFill>
              <a:latin typeface="Adobe Caslon Pro Bold Italic" pitchFamily="-60" charset="0"/>
              <a:ea typeface="Adobe Caslon Pro SmBd" pitchFamily="-60" charset="0"/>
              <a:cs typeface="Adobe Caslon Pro SmBd" pitchFamily="-60" charset="0"/>
            </a:endParaRPr>
          </a:p>
          <a:p>
            <a:r>
              <a:rPr lang="en-US" sz="1200" i="1">
                <a:solidFill>
                  <a:schemeClr val="accent2"/>
                </a:solidFill>
                <a:latin typeface="Adobe Caslon Pro" pitchFamily="-60" charset="0"/>
                <a:ea typeface="Adobe Caslon Pro SmBd" pitchFamily="-60" charset="0"/>
                <a:cs typeface="Adobe Caslon Pro SmBd" pitchFamily="-60" charset="0"/>
              </a:rPr>
              <a:t>Installation size variable, comprising:</a:t>
            </a:r>
          </a:p>
          <a:p>
            <a:r>
              <a:rPr lang="en-US" sz="1200" i="1">
                <a:solidFill>
                  <a:schemeClr val="accent2"/>
                </a:solidFill>
                <a:latin typeface="Adobe Caslon Pro" pitchFamily="-60" charset="0"/>
                <a:ea typeface="Adobe Caslon Pro SmBd" pitchFamily="-60" charset="0"/>
                <a:cs typeface="Adobe Caslon Pro SmBd" pitchFamily="-60" charset="0"/>
              </a:rPr>
              <a:t>2 tables with glass tops:  one antique, one contemporary</a:t>
            </a:r>
          </a:p>
          <a:p>
            <a:r>
              <a:rPr lang="en-US" sz="1200" i="1">
                <a:solidFill>
                  <a:schemeClr val="accent2"/>
                </a:solidFill>
                <a:latin typeface="Adobe Caslon Pro" pitchFamily="-60" charset="0"/>
                <a:ea typeface="Adobe Caslon Pro SmBd" pitchFamily="-60" charset="0"/>
                <a:cs typeface="Adobe Caslon Pro SmBd" pitchFamily="-60" charset="0"/>
              </a:rPr>
              <a:t>3 portable CD players and 3 sound loops</a:t>
            </a:r>
          </a:p>
          <a:p>
            <a:r>
              <a:rPr lang="en-US" sz="1200" i="1">
                <a:solidFill>
                  <a:schemeClr val="accent2"/>
                </a:solidFill>
                <a:latin typeface="Adobe Caslon Pro" pitchFamily="-60" charset="0"/>
                <a:ea typeface="Adobe Caslon Pro SmBd" pitchFamily="-60" charset="0"/>
                <a:cs typeface="Adobe Caslon Pro SmBd" pitchFamily="-60" charset="0"/>
              </a:rPr>
              <a:t>6 speakers and cabling</a:t>
            </a:r>
          </a:p>
          <a:p>
            <a:r>
              <a:rPr lang="en-US" sz="1200" i="1">
                <a:solidFill>
                  <a:schemeClr val="accent2"/>
                </a:solidFill>
                <a:latin typeface="Adobe Caslon Pro" pitchFamily="-60" charset="0"/>
                <a:ea typeface="Adobe Caslon Pro SmBd" pitchFamily="-60" charset="0"/>
                <a:cs typeface="Adobe Caslon Pro SmBd" pitchFamily="-60" charset="0"/>
              </a:rPr>
              <a:t>Collection of books</a:t>
            </a:r>
          </a:p>
          <a:p>
            <a:endParaRPr lang="en-US" sz="1200" i="1">
              <a:solidFill>
                <a:schemeClr val="accent2"/>
              </a:solidFill>
              <a:latin typeface="Adobe Caslon Pro" pitchFamily="-60" charset="0"/>
              <a:ea typeface="Adobe Caslon Pro SmBd" pitchFamily="-60" charset="0"/>
              <a:cs typeface="Adobe Caslon Pro SmBd" pitchFamily="-60" charset="0"/>
            </a:endParaRPr>
          </a:p>
          <a:p>
            <a:r>
              <a:rPr lang="en-US" sz="1200" i="1">
                <a:solidFill>
                  <a:schemeClr val="accent2"/>
                </a:solidFill>
                <a:latin typeface="Adobe Caslon Pro" pitchFamily="-60" charset="0"/>
                <a:ea typeface="Adobe Caslon Pro SmBd" pitchFamily="-60" charset="0"/>
                <a:cs typeface="Adobe Caslon Pro SmBd" pitchFamily="-60" charset="0"/>
              </a:rPr>
              <a:t>Wooden table and selected books and journals kindly loaned by Hospitalfield House Trust.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7105" name="Picture 2" descr="DSC_1636"/>
          <p:cNvPicPr>
            <a:picLocks noChangeAspect="1" noChangeArrowheads="1"/>
          </p:cNvPicPr>
          <p:nvPr/>
        </p:nvPicPr>
        <p:blipFill>
          <a:blip r:embed="rId3"/>
          <a:srcRect/>
          <a:stretch>
            <a:fillRect/>
          </a:stretch>
        </p:blipFill>
        <p:spPr bwMode="auto">
          <a:xfrm>
            <a:off x="609600" y="685800"/>
            <a:ext cx="8001000" cy="532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9153" name="Picture 2" descr="DSC_1647"/>
          <p:cNvPicPr>
            <a:picLocks noChangeAspect="1" noChangeArrowheads="1"/>
          </p:cNvPicPr>
          <p:nvPr/>
        </p:nvPicPr>
        <p:blipFill>
          <a:blip r:embed="rId3"/>
          <a:srcRect/>
          <a:stretch>
            <a:fillRect/>
          </a:stretch>
        </p:blipFill>
        <p:spPr bwMode="auto">
          <a:xfrm>
            <a:off x="609600" y="685800"/>
            <a:ext cx="8077200" cy="5376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01" name="Picture 2" descr="DSC_1642"/>
          <p:cNvPicPr>
            <a:picLocks noChangeAspect="1" noChangeArrowheads="1"/>
          </p:cNvPicPr>
          <p:nvPr/>
        </p:nvPicPr>
        <p:blipFill>
          <a:blip r:embed="rId3"/>
          <a:srcRect/>
          <a:stretch>
            <a:fillRect/>
          </a:stretch>
        </p:blipFill>
        <p:spPr bwMode="auto">
          <a:xfrm>
            <a:off x="457200" y="609600"/>
            <a:ext cx="8229600" cy="547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3249" name="Picture 2" descr="DSC_1643"/>
          <p:cNvPicPr>
            <a:picLocks noChangeAspect="1" noChangeArrowheads="1"/>
          </p:cNvPicPr>
          <p:nvPr/>
        </p:nvPicPr>
        <p:blipFill>
          <a:blip r:embed="rId3"/>
          <a:srcRect/>
          <a:stretch>
            <a:fillRect/>
          </a:stretch>
        </p:blipFill>
        <p:spPr bwMode="auto">
          <a:xfrm>
            <a:off x="509588" y="584200"/>
            <a:ext cx="8177212" cy="544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5297" name="Picture 2" descr="_DSC0201"/>
          <p:cNvPicPr>
            <a:picLocks noChangeAspect="1" noChangeArrowheads="1"/>
          </p:cNvPicPr>
          <p:nvPr/>
        </p:nvPicPr>
        <p:blipFill>
          <a:blip r:embed="rId3"/>
          <a:srcRect/>
          <a:stretch>
            <a:fillRect/>
          </a:stretch>
        </p:blipFill>
        <p:spPr bwMode="auto">
          <a:xfrm>
            <a:off x="609600" y="660400"/>
            <a:ext cx="7991475" cy="5349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7345" name="Picture 2" descr="DSC_1648"/>
          <p:cNvPicPr>
            <a:picLocks noChangeAspect="1" noChangeArrowheads="1"/>
          </p:cNvPicPr>
          <p:nvPr/>
        </p:nvPicPr>
        <p:blipFill>
          <a:blip r:embed="rId3"/>
          <a:srcRect/>
          <a:stretch>
            <a:fillRect/>
          </a:stretch>
        </p:blipFill>
        <p:spPr bwMode="auto">
          <a:xfrm>
            <a:off x="457200" y="609600"/>
            <a:ext cx="8229600" cy="547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9393" name="Picture 2" descr="DSC_1662"/>
          <p:cNvPicPr>
            <a:picLocks noChangeAspect="1" noChangeArrowheads="1"/>
          </p:cNvPicPr>
          <p:nvPr/>
        </p:nvPicPr>
        <p:blipFill>
          <a:blip r:embed="rId3"/>
          <a:srcRect/>
          <a:stretch>
            <a:fillRect/>
          </a:stretch>
        </p:blipFill>
        <p:spPr bwMode="auto">
          <a:xfrm>
            <a:off x="381000" y="639763"/>
            <a:ext cx="8382000" cy="5578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1441" name="Picture 9" descr="S2.pdf"/>
          <p:cNvPicPr>
            <a:picLocks noChangeAspect="1"/>
          </p:cNvPicPr>
          <p:nvPr/>
        </p:nvPicPr>
        <p:blipFill>
          <a:blip r:embed="rId3"/>
          <a:srcRect/>
          <a:stretch>
            <a:fillRect/>
          </a:stretch>
        </p:blipFill>
        <p:spPr bwMode="auto">
          <a:xfrm>
            <a:off x="0" y="752475"/>
            <a:ext cx="9144000" cy="6477000"/>
          </a:xfrm>
          <a:prstGeom prst="rect">
            <a:avLst/>
          </a:prstGeom>
          <a:noFill/>
          <a:ln w="9525">
            <a:noFill/>
            <a:miter lim="800000"/>
            <a:headEnd/>
            <a:tailEnd/>
          </a:ln>
        </p:spPr>
      </p:pic>
      <p:sp>
        <p:nvSpPr>
          <p:cNvPr id="61442"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61443" name="Picture 6" descr="_DSC0063sizedcrop 01"/>
          <p:cNvPicPr>
            <a:picLocks noChangeAspect="1" noChangeArrowheads="1"/>
          </p:cNvPicPr>
          <p:nvPr/>
        </p:nvPicPr>
        <p:blipFill>
          <a:blip r:embed="rId4"/>
          <a:srcRect/>
          <a:stretch>
            <a:fillRect/>
          </a:stretch>
        </p:blipFill>
        <p:spPr bwMode="auto">
          <a:xfrm>
            <a:off x="781050" y="381000"/>
            <a:ext cx="2046288" cy="5943600"/>
          </a:xfrm>
          <a:prstGeom prst="rect">
            <a:avLst/>
          </a:prstGeom>
          <a:noFill/>
          <a:ln w="9525">
            <a:noFill/>
            <a:miter lim="800000"/>
            <a:headEnd/>
            <a:tailEnd/>
          </a:ln>
        </p:spPr>
      </p:pic>
      <p:pic>
        <p:nvPicPr>
          <p:cNvPr id="61444" name="Picture 7" descr="_DSC0063sized crop 02"/>
          <p:cNvPicPr>
            <a:picLocks noChangeAspect="1" noChangeArrowheads="1"/>
          </p:cNvPicPr>
          <p:nvPr/>
        </p:nvPicPr>
        <p:blipFill>
          <a:blip r:embed="rId5"/>
          <a:srcRect/>
          <a:stretch>
            <a:fillRect/>
          </a:stretch>
        </p:blipFill>
        <p:spPr bwMode="auto">
          <a:xfrm>
            <a:off x="3155950" y="374650"/>
            <a:ext cx="2044700" cy="5949950"/>
          </a:xfrm>
          <a:prstGeom prst="rect">
            <a:avLst/>
          </a:prstGeom>
          <a:noFill/>
          <a:ln w="9525">
            <a:noFill/>
            <a:miter lim="800000"/>
            <a:headEnd/>
            <a:tailEnd/>
          </a:ln>
        </p:spPr>
      </p:pic>
      <p:sp>
        <p:nvSpPr>
          <p:cNvPr id="61445" name="Rectangle 4"/>
          <p:cNvSpPr>
            <a:spLocks noChangeArrowheads="1"/>
          </p:cNvSpPr>
          <p:nvPr/>
        </p:nvSpPr>
        <p:spPr bwMode="auto">
          <a:xfrm>
            <a:off x="5789613" y="752475"/>
            <a:ext cx="2892425" cy="1187450"/>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Preliminary written and photographic research undertaken in the Library of Hospitalfield House was used to produce Artists’ pages for the catalogue for </a:t>
            </a:r>
          </a:p>
          <a:p>
            <a:r>
              <a:rPr lang="en-GB" sz="1200">
                <a:latin typeface="Adobe Caslon Pro" pitchFamily="-60" charset="0"/>
              </a:rPr>
              <a:t>‘What we make with words’.  </a:t>
            </a:r>
          </a:p>
          <a:p>
            <a:r>
              <a:rPr lang="en-GB" sz="1200">
                <a:latin typeface="Adobe Caslon Pro" pitchFamily="-60" charset="0"/>
              </a:rPr>
              <a:t>A copy is available in the GSA Archive.</a:t>
            </a:r>
            <a:endParaRPr lang="en-GB">
              <a:latin typeface="Adobe Caslon Pro" pitchFamily="-60"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3489"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63490"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63491" name="TextBox 6"/>
          <p:cNvSpPr txBox="1">
            <a:spLocks noChangeArrowheads="1"/>
          </p:cNvSpPr>
          <p:nvPr/>
        </p:nvSpPr>
        <p:spPr bwMode="auto">
          <a:xfrm>
            <a:off x="5375275" y="1255713"/>
            <a:ext cx="2986088" cy="639762"/>
          </a:xfrm>
          <a:prstGeom prst="rect">
            <a:avLst/>
          </a:prstGeom>
          <a:noFill/>
          <a:ln w="9525">
            <a:noFill/>
            <a:miter lim="800000"/>
            <a:headEnd/>
            <a:tailEnd/>
          </a:ln>
        </p:spPr>
        <p:txBody>
          <a:bodyPr>
            <a:prstTxWarp prst="textNoShape">
              <a:avLst/>
            </a:prstTxWarp>
            <a:spAutoFit/>
          </a:bodyPr>
          <a:lstStyle/>
          <a:p>
            <a:pPr algn="r"/>
            <a:r>
              <a:rPr lang="en-US" sz="1000">
                <a:latin typeface="Adobe Caslon Pro Bold Italic" pitchFamily="-60" charset="0"/>
                <a:ea typeface="Adobe Caslon Pro Bold Italic" pitchFamily="-60" charset="0"/>
                <a:cs typeface="Adobe Caslon Pro Bold Italic" pitchFamily="-60" charset="0"/>
              </a:rPr>
              <a:t>‘</a:t>
            </a:r>
            <a:r>
              <a:rPr lang="en-US" sz="1200">
                <a:latin typeface="Adobe Caslon Pro Italic" pitchFamily="-60" charset="0"/>
                <a:ea typeface="Adobe Caslon Pro Bold Italic" pitchFamily="-60" charset="0"/>
                <a:cs typeface="Adobe Caslon Pro Bold Italic" pitchFamily="-60" charset="0"/>
              </a:rPr>
              <a:t>What we make with words’ </a:t>
            </a:r>
          </a:p>
          <a:p>
            <a:pPr algn="r"/>
            <a:r>
              <a:rPr lang="en-US" sz="1200">
                <a:latin typeface="Adobe Caslon Pro Italic" pitchFamily="-60" charset="0"/>
                <a:ea typeface="Adobe Caslon Pro Bold Italic" pitchFamily="-60" charset="0"/>
                <a:cs typeface="Adobe Caslon Pro Bold Italic" pitchFamily="-60" charset="0"/>
              </a:rPr>
              <a:t>Exhibition publicity</a:t>
            </a:r>
          </a:p>
          <a:p>
            <a:pPr algn="r"/>
            <a:r>
              <a:rPr lang="en-US" sz="1200">
                <a:latin typeface="Adobe Caslon Pro Italic" pitchFamily="-60" charset="0"/>
                <a:ea typeface="Adobe Caslon Pro Bold Italic" pitchFamily="-60" charset="0"/>
                <a:cs typeface="Adobe Caslon Pro Bold Italic" pitchFamily="-60" charset="0"/>
              </a:rPr>
              <a:t>2011</a:t>
            </a:r>
            <a:endParaRPr lang="en-US" sz="1000">
              <a:latin typeface="Adobe Caslon Pro Bold Italic" pitchFamily="-60" charset="0"/>
              <a:ea typeface="Adobe Caslon Pro Bold Italic" pitchFamily="-60" charset="0"/>
              <a:cs typeface="Adobe Caslon Pro Bold Italic" pitchFamily="-60" charset="0"/>
            </a:endParaRPr>
          </a:p>
        </p:txBody>
      </p:sp>
      <p:pic>
        <p:nvPicPr>
          <p:cNvPr id="63492" name="Picture 6" descr="wwmwwflyer1_lowres"/>
          <p:cNvPicPr>
            <a:picLocks noChangeAspect="1" noChangeArrowheads="1"/>
          </p:cNvPicPr>
          <p:nvPr/>
        </p:nvPicPr>
        <p:blipFill>
          <a:blip r:embed="rId4"/>
          <a:srcRect/>
          <a:stretch>
            <a:fillRect/>
          </a:stretch>
        </p:blipFill>
        <p:spPr bwMode="auto">
          <a:xfrm>
            <a:off x="781050" y="533400"/>
            <a:ext cx="3529013" cy="5791200"/>
          </a:xfrm>
          <a:prstGeom prst="rect">
            <a:avLst/>
          </a:prstGeom>
          <a:noFill/>
          <a:ln w="9525">
            <a:noFill/>
            <a:miter lim="800000"/>
            <a:headEnd/>
            <a:tailEnd/>
          </a:ln>
        </p:spPr>
      </p:pic>
      <p:sp>
        <p:nvSpPr>
          <p:cNvPr id="63493" name="Rectangle 5"/>
          <p:cNvSpPr>
            <a:spLocks noChangeArrowheads="1"/>
          </p:cNvSpPr>
          <p:nvPr/>
        </p:nvSpPr>
        <p:spPr bwMode="auto">
          <a:xfrm>
            <a:off x="5468938" y="2230438"/>
            <a:ext cx="2892425" cy="2647950"/>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ARTISTS READINGS</a:t>
            </a:r>
          </a:p>
          <a:p>
            <a:r>
              <a:rPr lang="en-GB" sz="1200">
                <a:latin typeface="Adobe Caslon Pro" pitchFamily="-60" charset="0"/>
              </a:rPr>
              <a:t>A written paper was delivered by the artists at an afternoon of talks at CCA, Glasgow by selected artists involved in the exhibition (10 December 2011).  During this event, the books and journals that formed part of the installation were available for viewing by the audience.</a:t>
            </a:r>
          </a:p>
          <a:p>
            <a:endParaRPr lang="en-GB" sz="1200">
              <a:latin typeface="Adobe Caslon Pro" pitchFamily="-60" charset="0"/>
            </a:endParaRPr>
          </a:p>
          <a:p>
            <a:r>
              <a:rPr lang="en-GB" sz="1200">
                <a:latin typeface="Adobe Caslon Pro" pitchFamily="-60" charset="0"/>
              </a:rPr>
              <a:t>A copy of the paper read at CCA is available in the GSA archive.</a:t>
            </a:r>
          </a:p>
          <a:p>
            <a:endParaRPr lang="en-GB" sz="1200">
              <a:latin typeface="Adobe Caslon Pro" pitchFamily="-60" charset="0"/>
            </a:endParaRPr>
          </a:p>
          <a:p>
            <a:endParaRPr lang="en-GB" sz="1200">
              <a:latin typeface="Adobe Caslon Pro" pitchFamily="-60" charset="0"/>
            </a:endParaRPr>
          </a:p>
          <a:p>
            <a:endParaRPr lang="en-US" sz="1200">
              <a:latin typeface="Adobe Caslon Pro" pitchFamily="-60" charset="0"/>
              <a:ea typeface="Adobe Caslon Pro" pitchFamily="-60" charset="0"/>
              <a:cs typeface="Adobe Caslon Pro" pitchFamily="-60"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5537" name="Picture 6" descr="S6.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65538" name="Rectangle 4"/>
          <p:cNvSpPr>
            <a:spLocks noChangeArrowheads="1"/>
          </p:cNvSpPr>
          <p:nvPr/>
        </p:nvSpPr>
        <p:spPr bwMode="auto">
          <a:xfrm>
            <a:off x="1035050" y="1276350"/>
            <a:ext cx="3500438" cy="3378200"/>
          </a:xfrm>
          <a:prstGeom prst="rect">
            <a:avLst/>
          </a:prstGeom>
          <a:noFill/>
          <a:ln w="9525">
            <a:noFill/>
            <a:miter lim="800000"/>
            <a:headEnd/>
            <a:tailEnd/>
          </a:ln>
        </p:spPr>
        <p:txBody>
          <a:bodyPr>
            <a:prstTxWarp prst="textNoShape">
              <a:avLst/>
            </a:prstTxWarp>
            <a:spAutoFit/>
          </a:bodyPr>
          <a:lstStyle/>
          <a:p>
            <a:endParaRPr lang="en-GB" sz="1200">
              <a:latin typeface="Adobe Caslon Pro" pitchFamily="-60" charset="0"/>
            </a:endParaRPr>
          </a:p>
          <a:p>
            <a:r>
              <a:rPr lang="en-GB" sz="1200" b="1">
                <a:latin typeface="Adobe Caslon Pro" pitchFamily="-60" charset="0"/>
              </a:rPr>
              <a:t>Context</a:t>
            </a:r>
          </a:p>
          <a:p>
            <a:endParaRPr lang="en-GB" sz="1200" b="1">
              <a:latin typeface="Adobe Caslon Pro" pitchFamily="-60" charset="0"/>
            </a:endParaRPr>
          </a:p>
          <a:p>
            <a:r>
              <a:rPr lang="en-GB" sz="1200">
                <a:latin typeface="Adobe Caslon Pro" pitchFamily="-60" charset="0"/>
              </a:rPr>
              <a:t>The exhibition was curated for CCA by Francis McKee, Louise Shelley, Sarah Tripp and Jamie Kenyon.  The original research for Brind &amp; Harold’s exhibited work emerged from the journals of Richard Parrot (1740-1762), an ancestor of Patrick Allan Fraser, discovered during a period of research and experimentation in 2007 (funded by the RSA, Edinburgh and Hospitalfield House Trust).  An earlier site-specific version of the work shown at CCA, entitled </a:t>
            </a:r>
            <a:r>
              <a:rPr lang="en-GB" sz="1200" i="1">
                <a:latin typeface="Adobe Caslon Pro" pitchFamily="-60" charset="0"/>
              </a:rPr>
              <a:t>Curious Arts – No. 1</a:t>
            </a:r>
            <a:r>
              <a:rPr lang="en-GB" sz="1200">
                <a:latin typeface="Adobe Caslon Pro" pitchFamily="-60" charset="0"/>
              </a:rPr>
              <a:t>, was presented in the Library of Hospitalfield House at the conclusion of the residency period.  </a:t>
            </a:r>
            <a:r>
              <a:rPr lang="en-GB" sz="1200" i="1">
                <a:latin typeface="Adobe Caslon Pro" pitchFamily="-60" charset="0"/>
              </a:rPr>
              <a:t>Curious Arts - No. 5</a:t>
            </a:r>
            <a:r>
              <a:rPr lang="en-GB" sz="1200">
                <a:latin typeface="Adobe Caslon Pro" pitchFamily="-60" charset="0"/>
              </a:rPr>
              <a:t> was a substantial reinterpretation of the work for a gallery setting and for an exhibition that focussed on the use of text within artistic research and practice.</a:t>
            </a:r>
            <a:endParaRPr lang="en-GB">
              <a:latin typeface="Adobe Caslon Pro" pitchFamily="-60" charset="0"/>
            </a:endParaRPr>
          </a:p>
        </p:txBody>
      </p:sp>
      <p:sp>
        <p:nvSpPr>
          <p:cNvPr id="65539" name="Rectangle 5"/>
          <p:cNvSpPr>
            <a:spLocks noChangeArrowheads="1"/>
          </p:cNvSpPr>
          <p:nvPr/>
        </p:nvSpPr>
        <p:spPr bwMode="auto">
          <a:xfrm>
            <a:off x="3582988" y="5197475"/>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65540" name="Rectangle 4"/>
          <p:cNvSpPr>
            <a:spLocks noChangeArrowheads="1"/>
          </p:cNvSpPr>
          <p:nvPr/>
        </p:nvSpPr>
        <p:spPr bwMode="auto">
          <a:xfrm>
            <a:off x="4725988" y="1789113"/>
            <a:ext cx="3592512" cy="3378200"/>
          </a:xfrm>
          <a:prstGeom prst="rect">
            <a:avLst/>
          </a:prstGeom>
          <a:noFill/>
          <a:ln w="9525">
            <a:noFill/>
            <a:miter lim="800000"/>
            <a:headEnd/>
            <a:tailEnd/>
          </a:ln>
        </p:spPr>
        <p:txBody>
          <a:bodyPr>
            <a:prstTxWarp prst="textNoShape">
              <a:avLst/>
            </a:prstTxWarp>
            <a:spAutoFit/>
          </a:bodyPr>
          <a:lstStyle/>
          <a:p>
            <a:r>
              <a:rPr lang="en-GB" sz="1200">
                <a:latin typeface="Adobe Caslon Pro" pitchFamily="-60" charset="0"/>
              </a:rPr>
              <a:t>The title </a:t>
            </a:r>
            <a:r>
              <a:rPr lang="en-GB" sz="1200" i="1">
                <a:latin typeface="Adobe Caslon Pro" pitchFamily="-60" charset="0"/>
              </a:rPr>
              <a:t>Curious Arts</a:t>
            </a:r>
            <a:r>
              <a:rPr lang="en-GB" sz="1200">
                <a:latin typeface="Adobe Caslon Pro" pitchFamily="-60" charset="0"/>
              </a:rPr>
              <a:t> is taken from a hand-written journal compiled by Richard Parrott between 1740 and 1762.  The journal is indexed alphabetically; encyclopaedic topics appearing in an apparently random order under subject headings.  Strange and poetic connections were made as ideas on the pages seemed to grow out of each other like rhizomes:  </a:t>
            </a:r>
            <a:r>
              <a:rPr lang="en-GB" sz="1200" i="1">
                <a:latin typeface="Adobe Caslon Pro" pitchFamily="-60" charset="0"/>
              </a:rPr>
              <a:t>Existence Ecliptic English Epicurism Engines Piety Pity Physick Printing Pride Philosophy Physic Printing Gospel God Glory Gold Gods Government </a:t>
            </a:r>
            <a:r>
              <a:rPr lang="en-GB" sz="1200">
                <a:latin typeface="Adobe Caslon Pro" pitchFamily="-60" charset="0"/>
              </a:rPr>
              <a:t>… . When Parrott recorded facts that could not easily be categorised they appeared under the heading </a:t>
            </a:r>
            <a:r>
              <a:rPr lang="en-GB" sz="1200" i="1">
                <a:latin typeface="Adobe Caslon Pro" pitchFamily="-60" charset="0"/>
              </a:rPr>
              <a:t>Curious Arts</a:t>
            </a:r>
            <a:r>
              <a:rPr lang="en-GB" sz="1200">
                <a:latin typeface="Adobe Caslon Pro" pitchFamily="-60" charset="0"/>
              </a:rPr>
              <a:t>.  This is the common title adopted for the whole series of works produced by Brind &amp; Harold that have been generated from this body of research. Each individual work in the series is allocated a numerical suffix.  The work developed for ‘What we make with words’ is the fifth work to emerge.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7586" name="Picture 3" descr="S7.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67587" name="Rectangle 5"/>
          <p:cNvSpPr>
            <a:spLocks noChangeArrowheads="1"/>
          </p:cNvSpPr>
          <p:nvPr/>
        </p:nvSpPr>
        <p:spPr bwMode="auto">
          <a:xfrm>
            <a:off x="439738" y="1547813"/>
            <a:ext cx="3738562" cy="3378200"/>
          </a:xfrm>
          <a:prstGeom prst="rect">
            <a:avLst/>
          </a:prstGeom>
          <a:noFill/>
          <a:ln w="9525">
            <a:noFill/>
            <a:miter lim="800000"/>
            <a:headEnd/>
            <a:tailEnd/>
          </a:ln>
        </p:spPr>
        <p:txBody>
          <a:bodyPr>
            <a:prstTxWarp prst="textNoShape">
              <a:avLst/>
            </a:prstTxWarp>
            <a:spAutoFit/>
          </a:bodyPr>
          <a:lstStyle/>
          <a:p>
            <a:endParaRPr lang="en-GB" sz="1200">
              <a:latin typeface="Adobe Caslon Pro" pitchFamily="-60" charset="0"/>
            </a:endParaRPr>
          </a:p>
          <a:p>
            <a:endParaRPr lang="en-GB" sz="1200">
              <a:latin typeface="Adobe Caslon Pro" pitchFamily="-60" charset="0"/>
            </a:endParaRPr>
          </a:p>
          <a:p>
            <a:r>
              <a:rPr lang="en-GB" sz="1200">
                <a:latin typeface="Adobe Caslon Pro" pitchFamily="-60" charset="0"/>
              </a:rPr>
              <a:t>An interrogation of the relationship between rational forms of knowledge (Descartes and Locke) and embodied knowing (Val</a:t>
            </a:r>
            <a:r>
              <a:rPr lang="en-GB" altLang="ja-JP" sz="1200">
                <a:latin typeface="Adobe Caslon Pro" pitchFamily="-60" charset="0"/>
              </a:rPr>
              <a:t>ér</a:t>
            </a:r>
            <a:r>
              <a:rPr lang="en-GB" sz="1200">
                <a:latin typeface="Adobe Caslon Pro" pitchFamily="-60" charset="0"/>
              </a:rPr>
              <a:t>y) underpins Brind &amp; Harold’s thinking. In the </a:t>
            </a:r>
            <a:r>
              <a:rPr lang="en-GB" sz="1200" i="1">
                <a:latin typeface="Adobe Caslon Pro" pitchFamily="-60" charset="0"/>
              </a:rPr>
              <a:t>Curious Arts</a:t>
            </a:r>
            <a:r>
              <a:rPr lang="en-GB" sz="1200">
                <a:latin typeface="Adobe Caslon Pro" pitchFamily="-60" charset="0"/>
              </a:rPr>
              <a:t> series (Nos. 1-6), this has been focussed:  Firstly, upon what can be collated and understood at the limits - or in the margins - of the archive (Foucault, Crimp and Stafford’s critiques of the structuring and ordering of knowledge is important here, as are the writings of Flaubert, the historical study of forms by Baltrusaitis, and the artworks of Mark Dion, Gabriel Orozco and James Welling); Secondly, upon the space where rational language falls short, and poetics and subjective imagining take over (reference to Lacan, Kristeva, Derrida, Lyotard and the work of artists such as  Lothar Baumgarten, and Susan Hiller is significant here).  </a:t>
            </a:r>
          </a:p>
          <a:p>
            <a:endParaRPr lang="en-US" sz="1200">
              <a:latin typeface="Adobe Caslon Pro" pitchFamily="-60" charset="0"/>
              <a:ea typeface="Adobe Caslon Pro" pitchFamily="-60" charset="0"/>
              <a:cs typeface="Adobe Caslon Pro" pitchFamily="-60" charset="0"/>
            </a:endParaRPr>
          </a:p>
        </p:txBody>
      </p:sp>
      <p:sp>
        <p:nvSpPr>
          <p:cNvPr id="67588" name="Rectangle 6"/>
          <p:cNvSpPr>
            <a:spLocks noChangeArrowheads="1"/>
          </p:cNvSpPr>
          <p:nvPr/>
        </p:nvSpPr>
        <p:spPr bwMode="auto">
          <a:xfrm>
            <a:off x="3582988" y="5183188"/>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67589" name="Rectangle 5"/>
          <p:cNvSpPr>
            <a:spLocks noChangeArrowheads="1"/>
          </p:cNvSpPr>
          <p:nvPr/>
        </p:nvSpPr>
        <p:spPr bwMode="auto">
          <a:xfrm>
            <a:off x="4884738" y="1928813"/>
            <a:ext cx="3738562" cy="3195637"/>
          </a:xfrm>
          <a:prstGeom prst="rect">
            <a:avLst/>
          </a:prstGeom>
          <a:noFill/>
          <a:ln w="9525">
            <a:noFill/>
            <a:miter lim="800000"/>
            <a:headEnd/>
            <a:tailEnd/>
          </a:ln>
        </p:spPr>
        <p:txBody>
          <a:bodyPr>
            <a:prstTxWarp prst="textNoShape">
              <a:avLst/>
            </a:prstTxWarp>
            <a:spAutoFit/>
          </a:bodyPr>
          <a:lstStyle/>
          <a:p>
            <a:r>
              <a:rPr lang="en-GB" sz="1200">
                <a:latin typeface="Adobe Caslon Pro Italic" pitchFamily="-60" charset="0"/>
              </a:rPr>
              <a:t>Curious Arts - No. 5</a:t>
            </a:r>
            <a:r>
              <a:rPr lang="en-GB" sz="1200">
                <a:latin typeface="Adobe Caslon Pro" pitchFamily="-60" charset="0"/>
              </a:rPr>
              <a:t> contributes to this artistic dialogue by questioning how we contend with that which can’t be categorised. It reinterprets historical knowledge in order to open up an imaginative space that draws attention to the relatedness of things and unfolds new ways of thinking. A work that begins with the study of the circle as a form, via the analysis of Parrott’s journals, books on astronomy, theology, architecture, ornithology and the tracing of circular marks on a table, results in a series of audio loops reminiscent of the sound of the sea.</a:t>
            </a:r>
          </a:p>
          <a:p>
            <a:endParaRPr lang="en-GB" sz="1200">
              <a:latin typeface="Adobe Caslon Pro" pitchFamily="-60" charset="0"/>
            </a:endParaRPr>
          </a:p>
          <a:p>
            <a:r>
              <a:rPr lang="en-GB" sz="1200">
                <a:latin typeface="Adobe Caslon Pro" pitchFamily="-60" charset="0"/>
              </a:rPr>
              <a:t>Brind &amp; Harold’s work also contributes to a contemporary dialogue about collaborative practice and a critical questioning of individual authorship. Artist partnerships such as Smith/Stewart, Dalziel &amp; Scullion, Thatham and O’Sullivan provide other similar models.</a:t>
            </a:r>
          </a:p>
          <a:p>
            <a:endParaRPr lang="en-GB" sz="1200">
              <a:latin typeface="Adobe Caslon Pro" pitchFamily="-60"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801</TotalTime>
  <Words>2084</Words>
  <Application>Microsoft Macintosh PowerPoint</Application>
  <PresentationFormat>On-screen Show (4:3)</PresentationFormat>
  <Paragraphs>151</Paragraphs>
  <Slides>29</Slides>
  <Notes>29</Notes>
  <HiddenSlides>0</HiddenSlides>
  <MMClips>0</MMClips>
  <ScaleCrop>false</ScaleCrop>
  <HeadingPairs>
    <vt:vector size="6" baseType="variant">
      <vt:variant>
        <vt:lpstr>Fonts Used</vt:lpstr>
      </vt:variant>
      <vt:variant>
        <vt:i4>10</vt:i4>
      </vt:variant>
      <vt:variant>
        <vt:lpstr>Design Template</vt:lpstr>
      </vt:variant>
      <vt:variant>
        <vt:i4>1</vt:i4>
      </vt:variant>
      <vt:variant>
        <vt:lpstr>Slide Titles</vt:lpstr>
      </vt:variant>
      <vt:variant>
        <vt:i4>29</vt:i4>
      </vt:variant>
    </vt:vector>
  </HeadingPairs>
  <TitlesOfParts>
    <vt:vector size="40" baseType="lpstr">
      <vt:lpstr>Arial</vt:lpstr>
      <vt:lpstr>ＭＳ Ｐゴシック</vt:lpstr>
      <vt:lpstr>Calibri</vt:lpstr>
      <vt:lpstr>Hypatia Sans Pro</vt:lpstr>
      <vt:lpstr>Adobe Caslon Pro</vt:lpstr>
      <vt:lpstr>Adobe Caslon Pro Bold</vt:lpstr>
      <vt:lpstr>Adobe Caslon Pro Italic</vt:lpstr>
      <vt:lpstr>Adobe Caslon Pro Bold Italic</vt:lpstr>
      <vt:lpstr>Times New Roman</vt:lpstr>
      <vt:lpstr>Adobe Caslon Pro SmBd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Susan Brind/Jim Harold</cp:lastModifiedBy>
  <cp:revision>33</cp:revision>
  <dcterms:created xsi:type="dcterms:W3CDTF">2013-05-28T12:18:21Z</dcterms:created>
  <dcterms:modified xsi:type="dcterms:W3CDTF">2013-09-23T17:59:31Z</dcterms:modified>
</cp:coreProperties>
</file>