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Default Extension="jpeg" ContentType="image/jpeg"/>
  <Default Extension="xml" ContentType="application/xml"/>
  <Override PartName="/ppt/slides/slide9.xml" ContentType="application/vnd.openxmlformats-officedocument.presentationml.slide+xml"/>
  <Default Extension="emf" ContentType="image/x-emf"/>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docProps/core.xml" ContentType="application/vnd.openxmlformats-package.core-properties+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Layouts/slideLayout10.xml" ContentType="application/vnd.openxmlformats-officedocument.presentationml.slideLayout+xml"/>
  <Override PartName="/ppt/slides/slide3.xml" ContentType="application/vnd.openxmlformats-officedocument.presentationml.slide+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s/slide6.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57" r:id="rId3"/>
    <p:sldId id="258" r:id="rId4"/>
    <p:sldId id="262" r:id="rId5"/>
    <p:sldId id="259" r:id="rId6"/>
    <p:sldId id="260" r:id="rId7"/>
    <p:sldId id="261" r:id="rId8"/>
    <p:sldId id="263" r:id="rId9"/>
    <p:sldId id="264"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C40812"/>
    <a:srgbClr val="12E824"/>
    <a:srgbClr val="858D04"/>
  </p:clrMru>
  <p:extLst>
    <p:ext uri="{E76CE94A-603C-4142-B9EB-6D1370010A27}">
      <p14:discardImageEditData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varScale="1">
        <p:scale>
          <a:sx n="107" d="100"/>
          <a:sy n="107" d="100"/>
        </p:scale>
        <p:origin x="-384" y="-11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6/17/13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6/17/13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E02E87FB-9CE0-D34A-A5C9-56EEC1E47E14}" type="datetimeFigureOut">
              <a:rPr lang="en-US" smtClean="0"/>
              <a:pPr/>
              <a:t>6/17/13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E02E87FB-9CE0-D34A-A5C9-56EEC1E47E14}" type="datetimeFigureOut">
              <a:rPr lang="en-US" smtClean="0"/>
              <a:pPr/>
              <a:t>6/17/13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E02E87FB-9CE0-D34A-A5C9-56EEC1E47E14}" type="datetimeFigureOut">
              <a:rPr lang="en-US" smtClean="0"/>
              <a:pPr/>
              <a:t>6/17/13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E02E87FB-9CE0-D34A-A5C9-56EEC1E47E14}" type="datetimeFigureOut">
              <a:rPr lang="en-US" smtClean="0"/>
              <a:pPr/>
              <a:t>6/17/13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E87FB-9CE0-D34A-A5C9-56EEC1E47E14}" type="datetimeFigureOut">
              <a:rPr lang="en-US" smtClean="0"/>
              <a:pPr/>
              <a:t>6/17/13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6/17/13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6/17/13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6/17/13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6/17/13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E87FB-9CE0-D34A-A5C9-56EEC1E47E14}" type="datetimeFigureOut">
              <a:rPr lang="en-US" smtClean="0"/>
              <a:pPr/>
              <a:t>6/17/13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542F13-227B-6745-9733-B18C60D6160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emf"/><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emf"/><Relationship Id="rId3"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emf"/><Relationship Id="rId3" Type="http://schemas.openxmlformats.org/officeDocument/2006/relationships/image" Target="../media/image8.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emf"/><Relationship Id="rId3" Type="http://schemas.openxmlformats.org/officeDocument/2006/relationships/image" Target="../media/image10.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emf"/><Relationship Id="rId3"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emf"/><Relationship Id="rId3"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hyperlink" Target="http://desertequinox.squarespace.com/" TargetMode="External"/><Relationship Id="rId4" Type="http://schemas.openxmlformats.org/officeDocument/2006/relationships/hyperlink" Target="http://www.cofa.unsw.edu.au/events/archive/580" TargetMode="External"/><Relationship Id="rId5" Type="http://schemas.openxmlformats.org/officeDocument/2006/relationships/hyperlink" Target="http://www.abc.net.au/local/stories/2012/08/31/3580559.htm" TargetMode="External"/><Relationship Id="rId6" Type="http://schemas.openxmlformats.org/officeDocument/2006/relationships/hyperlink" Target="http://www.brokenhillartexchange.com/justin-carter.php" TargetMode="External"/><Relationship Id="rId7" Type="http://schemas.openxmlformats.org/officeDocument/2006/relationships/hyperlink" Target="http://www.abc.net.au/rural/sa/content/2012/09/s3583475.htm" TargetMode="External"/><Relationship Id="rId8" Type="http://schemas.openxmlformats.org/officeDocument/2006/relationships/hyperlink" Target="https://www.facebook.com/dluxmediaarts/timeline?filter=1" TargetMode="External"/><Relationship Id="rId9" Type="http://schemas.openxmlformats.org/officeDocument/2006/relationships/image" Target="../media/image16.jpeg"/><Relationship Id="rId1" Type="http://schemas.openxmlformats.org/officeDocument/2006/relationships/slideLayout" Target="../slideLayouts/slideLayout7.xml"/><Relationship Id="rId2" Type="http://schemas.openxmlformats.org/officeDocument/2006/relationships/image" Target="../media/image15.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em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1.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858000"/>
          </a:xfrm>
          <a:prstGeom prst="rect">
            <a:avLst/>
          </a:prstGeom>
        </p:spPr>
      </p:pic>
      <p:sp>
        <p:nvSpPr>
          <p:cNvPr id="5" name="Rectangle 4"/>
          <p:cNvSpPr/>
          <p:nvPr/>
        </p:nvSpPr>
        <p:spPr>
          <a:xfrm>
            <a:off x="715628" y="2228671"/>
            <a:ext cx="3176162" cy="584776"/>
          </a:xfrm>
          <a:prstGeom prst="rect">
            <a:avLst/>
          </a:prstGeom>
        </p:spPr>
        <p:txBody>
          <a:bodyPr wrap="square">
            <a:spAutoFit/>
          </a:bodyPr>
          <a:lstStyle/>
          <a:p>
            <a:r>
              <a:rPr lang="en-US" sz="3200" b="1" dirty="0" smtClean="0">
                <a:solidFill>
                  <a:srgbClr val="C40812"/>
                </a:solidFill>
                <a:latin typeface="Hypatia Sans Pro"/>
                <a:cs typeface="Hypatia Sans Pro"/>
              </a:rPr>
              <a:t>Solar Oven</a:t>
            </a:r>
            <a:endParaRPr lang="en-US" sz="3200" b="1" dirty="0">
              <a:solidFill>
                <a:srgbClr val="C40812"/>
              </a:solidFill>
              <a:latin typeface="Hypatia Sans Pro"/>
              <a:cs typeface="Hypatia Sans Pro"/>
            </a:endParaRPr>
          </a:p>
        </p:txBody>
      </p:sp>
      <p:sp>
        <p:nvSpPr>
          <p:cNvPr id="6" name="Rectangle 5"/>
          <p:cNvSpPr/>
          <p:nvPr/>
        </p:nvSpPr>
        <p:spPr>
          <a:xfrm>
            <a:off x="715628" y="4642547"/>
            <a:ext cx="3176162" cy="461665"/>
          </a:xfrm>
          <a:prstGeom prst="rect">
            <a:avLst/>
          </a:prstGeom>
        </p:spPr>
        <p:txBody>
          <a:bodyPr wrap="square">
            <a:spAutoFit/>
          </a:bodyPr>
          <a:lstStyle/>
          <a:p>
            <a:r>
              <a:rPr lang="en-US" sz="1200" i="1" dirty="0" smtClean="0">
                <a:solidFill>
                  <a:srgbClr val="C40812"/>
                </a:solidFill>
                <a:latin typeface="Adobe Caslon Pro SmBd"/>
                <a:cs typeface="Adobe Caslon Pro SmBd"/>
              </a:rPr>
              <a:t>Flat-pack sculpture for off-grid communal cooking</a:t>
            </a:r>
            <a:endParaRPr lang="en-US" sz="1200" i="1" dirty="0">
              <a:solidFill>
                <a:srgbClr val="C40812"/>
              </a:solidFill>
              <a:latin typeface="Adobe Caslon Pro SmBd"/>
              <a:cs typeface="Adobe Caslon Pro SmBd"/>
            </a:endParaRPr>
          </a:p>
        </p:txBody>
      </p:sp>
      <p:sp>
        <p:nvSpPr>
          <p:cNvPr id="7" name="Rectangle 6"/>
          <p:cNvSpPr/>
          <p:nvPr/>
        </p:nvSpPr>
        <p:spPr>
          <a:xfrm>
            <a:off x="715628" y="6076277"/>
            <a:ext cx="1878898" cy="461665"/>
          </a:xfrm>
          <a:prstGeom prst="rect">
            <a:avLst/>
          </a:prstGeom>
        </p:spPr>
        <p:txBody>
          <a:bodyPr wrap="square">
            <a:spAutoFit/>
          </a:bodyPr>
          <a:lstStyle/>
          <a:p>
            <a:r>
              <a:rPr lang="en-US" sz="1200" dirty="0" smtClean="0">
                <a:solidFill>
                  <a:schemeClr val="tx1">
                    <a:lumMod val="75000"/>
                    <a:lumOff val="25000"/>
                  </a:schemeClr>
                </a:solidFill>
                <a:latin typeface="Adobe Caslon Pro Bold"/>
                <a:cs typeface="Adobe Caslon Pro Bold"/>
              </a:rPr>
              <a:t>Submitted by</a:t>
            </a:r>
            <a:r>
              <a:rPr lang="en-US" sz="1200" dirty="0" smtClean="0">
                <a:solidFill>
                  <a:schemeClr val="tx1">
                    <a:lumMod val="75000"/>
                    <a:lumOff val="25000"/>
                  </a:schemeClr>
                </a:solidFill>
                <a:latin typeface="Adobe Caslon Pro Bold"/>
                <a:cs typeface="Adobe Caslon Pro Bold"/>
              </a:rPr>
              <a:t> </a:t>
            </a:r>
            <a:r>
              <a:rPr lang="en-US" sz="1200" dirty="0" smtClean="0">
                <a:solidFill>
                  <a:schemeClr val="tx1">
                    <a:lumMod val="75000"/>
                    <a:lumOff val="25000"/>
                  </a:schemeClr>
                </a:solidFill>
                <a:latin typeface="Adobe Caslon Pro Bold"/>
                <a:cs typeface="Adobe Caslon Pro Bold"/>
              </a:rPr>
              <a:t>Justin Carter</a:t>
            </a:r>
            <a:endParaRPr lang="en-US" sz="1200" dirty="0" smtClean="0">
              <a:solidFill>
                <a:schemeClr val="tx1">
                  <a:lumMod val="75000"/>
                  <a:lumOff val="25000"/>
                </a:schemeClr>
              </a:solidFill>
              <a:latin typeface="Adobe Caslon Pro Bold"/>
              <a:cs typeface="Adobe Caslon Pro Bold"/>
            </a:endParaRPr>
          </a:p>
        </p:txBody>
      </p:sp>
      <p:pic>
        <p:nvPicPr>
          <p:cNvPr id="9" name="Picture 8" descr="oven in park.jpg"/>
          <p:cNvPicPr>
            <a:picLocks noChangeAspect="1"/>
          </p:cNvPicPr>
          <p:nvPr/>
        </p:nvPicPr>
        <p:blipFill>
          <a:blip r:embed="rId3"/>
          <a:stretch>
            <a:fillRect/>
          </a:stretch>
        </p:blipFill>
        <p:spPr>
          <a:xfrm>
            <a:off x="4767647" y="2813447"/>
            <a:ext cx="4376353" cy="2908451"/>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 name="Picture 9" descr="S2.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656326"/>
            <a:ext cx="2892386" cy="3139320"/>
          </a:xfrm>
          <a:prstGeom prst="rect">
            <a:avLst/>
          </a:prstGeom>
        </p:spPr>
        <p:txBody>
          <a:bodyPr wrap="square">
            <a:spAutoFit/>
          </a:bodyPr>
          <a:lstStyle/>
          <a:p>
            <a:r>
              <a:rPr lang="en-US" sz="1100" dirty="0" smtClean="0"/>
              <a:t>Output Title – Solar Oven</a:t>
            </a:r>
            <a:endParaRPr lang="en-GB" sz="1100" dirty="0" smtClean="0"/>
          </a:p>
          <a:p>
            <a:r>
              <a:rPr lang="en-US" sz="1100" dirty="0" smtClean="0"/>
              <a:t>Output Type – </a:t>
            </a:r>
            <a:r>
              <a:rPr lang="en-US" sz="1100" dirty="0" err="1" smtClean="0"/>
              <a:t>Artefact</a:t>
            </a:r>
            <a:endParaRPr lang="en-GB" sz="1100" dirty="0" smtClean="0"/>
          </a:p>
          <a:p>
            <a:r>
              <a:rPr lang="en-US" sz="1100" dirty="0" smtClean="0"/>
              <a:t>Publisher – ‘Desert Equinox’, Broken Hill Australia and ‘Machine Wilderness’ Downtown Block Party, Albuquerque, NM (ISEA 2012) </a:t>
            </a:r>
            <a:r>
              <a:rPr lang="en-US" sz="1100" i="1" dirty="0" smtClean="0"/>
              <a:t>exhibitions/performances</a:t>
            </a:r>
            <a:r>
              <a:rPr lang="en-GB" sz="1100" dirty="0" smtClean="0"/>
              <a:t> </a:t>
            </a:r>
          </a:p>
          <a:p>
            <a:endParaRPr lang="en-GB" sz="1100" dirty="0" smtClean="0"/>
          </a:p>
          <a:p>
            <a:endParaRPr lang="en-GB" sz="1100" dirty="0" smtClean="0"/>
          </a:p>
          <a:p>
            <a:r>
              <a:rPr lang="en-GB" sz="1100" dirty="0" smtClean="0"/>
              <a:t>What does it mean to return a technology intended for the so-called ‘Developing World’ back to the so-called ‘Developed World’? The </a:t>
            </a:r>
            <a:r>
              <a:rPr lang="en-GB" sz="1100" i="1" dirty="0" smtClean="0"/>
              <a:t>Solar Oven </a:t>
            </a:r>
            <a:r>
              <a:rPr lang="en-GB" sz="1100" dirty="0" smtClean="0"/>
              <a:t>provided a </a:t>
            </a:r>
            <a:r>
              <a:rPr lang="en-GB" sz="1100" dirty="0" smtClean="0"/>
              <a:t>movable ‘stepping</a:t>
            </a:r>
            <a:r>
              <a:rPr lang="en-GB" sz="1100" dirty="0" smtClean="0"/>
              <a:t>-stone’ to many of the other exhibits in the off-site</a:t>
            </a:r>
            <a:r>
              <a:rPr lang="en-GB" sz="1100" dirty="0" smtClean="0"/>
              <a:t> group exhibition </a:t>
            </a:r>
            <a:r>
              <a:rPr lang="en-GB" sz="1100" i="1" dirty="0" smtClean="0"/>
              <a:t>Desert Equinox </a:t>
            </a:r>
            <a:r>
              <a:rPr lang="en-GB" sz="1100" dirty="0" smtClean="0"/>
              <a:t>in Broken </a:t>
            </a:r>
            <a:r>
              <a:rPr lang="en-GB" sz="1100" dirty="0" smtClean="0"/>
              <a:t>Hill. It gently advocates a more ecological use of solar energy in one of the most suitable contexts on the planet. </a:t>
            </a:r>
          </a:p>
          <a:p>
            <a:endParaRPr lang="en-GB" sz="1100" dirty="0" smtClean="0">
              <a:latin typeface="Adobe Caslon Pro"/>
              <a:cs typeface="Adobe Caslon Pro"/>
            </a:endParaRPr>
          </a:p>
        </p:txBody>
      </p:sp>
      <p:sp>
        <p:nvSpPr>
          <p:cNvPr id="6" name="Rectangle 5"/>
          <p:cNvSpPr/>
          <p:nvPr/>
        </p:nvSpPr>
        <p:spPr>
          <a:xfrm>
            <a:off x="3392092" y="5580404"/>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Images of Solar Oven used for public cooking and distribution of food.</a:t>
            </a:r>
            <a:endParaRPr lang="en-US" sz="900" i="1" dirty="0">
              <a:solidFill>
                <a:srgbClr val="FFFFFF"/>
              </a:solidFill>
              <a:latin typeface="Adobe Caslon Pro"/>
              <a:cs typeface="Adobe Caslon Pro"/>
            </a:endParaRPr>
          </a:p>
        </p:txBody>
      </p:sp>
      <p:sp>
        <p:nvSpPr>
          <p:cNvPr id="7" name="TextBox 6"/>
          <p:cNvSpPr txBox="1"/>
          <p:nvPr/>
        </p:nvSpPr>
        <p:spPr>
          <a:xfrm>
            <a:off x="6158587" y="1256216"/>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Solar Oven</a:t>
            </a:r>
            <a:endParaRPr lang="en-US" sz="1000" dirty="0">
              <a:latin typeface="Adobe Caslon Pro Bold Italic"/>
              <a:cs typeface="Adobe Caslon Pro Bold Italic"/>
            </a:endParaRPr>
          </a:p>
        </p:txBody>
      </p:sp>
      <p:sp>
        <p:nvSpPr>
          <p:cNvPr id="8" name="TextBox 7"/>
          <p:cNvSpPr txBox="1"/>
          <p:nvPr/>
        </p:nvSpPr>
        <p:spPr>
          <a:xfrm>
            <a:off x="6158587" y="1930370"/>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4</a:t>
            </a:r>
            <a:endParaRPr lang="en-US" sz="1000" dirty="0">
              <a:latin typeface="Adobe Caslon Pro Bold Italic"/>
              <a:cs typeface="Adobe Caslon Pro Bold Italic"/>
            </a:endParaRPr>
          </a:p>
        </p:txBody>
      </p:sp>
      <p:sp>
        <p:nvSpPr>
          <p:cNvPr id="9" name="TextBox 8"/>
          <p:cNvSpPr txBox="1"/>
          <p:nvPr/>
        </p:nvSpPr>
        <p:spPr>
          <a:xfrm>
            <a:off x="6158587" y="2499801"/>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Justin Carter</a:t>
            </a:r>
            <a:endParaRPr lang="en-US" sz="1000" dirty="0">
              <a:latin typeface="Adobe Caslon Pro Bold Italic"/>
              <a:cs typeface="Adobe Caslon Pro Bold Italic"/>
            </a:endParaRPr>
          </a:p>
        </p:txBody>
      </p:sp>
      <p:pic>
        <p:nvPicPr>
          <p:cNvPr id="13" name="Picture 12" descr="TheDailyTruthSolarovenDarrin.jpg"/>
          <p:cNvPicPr>
            <a:picLocks noChangeAspect="1"/>
          </p:cNvPicPr>
          <p:nvPr/>
        </p:nvPicPr>
        <p:blipFill>
          <a:blip r:embed="rId3"/>
          <a:stretch>
            <a:fillRect/>
          </a:stretch>
        </p:blipFill>
        <p:spPr>
          <a:xfrm>
            <a:off x="3392092" y="822065"/>
            <a:ext cx="3361679" cy="4758339"/>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S3.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The Solar Oven in Public use in New Mexico at ISEA ‘Downtown Block Party’.</a:t>
            </a:r>
            <a:endParaRPr lang="en-US" sz="900" i="1" dirty="0">
              <a:solidFill>
                <a:srgbClr val="FFFFFF"/>
              </a:solidFill>
              <a:latin typeface="Adobe Caslon Pro"/>
              <a:cs typeface="Adobe Caslon Pro"/>
            </a:endParaRPr>
          </a:p>
        </p:txBody>
      </p:sp>
      <p:pic>
        <p:nvPicPr>
          <p:cNvPr id="15362" name="Picture 2"/>
          <p:cNvPicPr>
            <a:picLocks noChangeAspect="1" noChangeArrowheads="1"/>
          </p:cNvPicPr>
          <p:nvPr/>
        </p:nvPicPr>
        <p:blipFill>
          <a:blip r:embed="rId3"/>
          <a:srcRect/>
          <a:stretch>
            <a:fillRect/>
          </a:stretch>
        </p:blipFill>
        <p:spPr bwMode="auto">
          <a:xfrm>
            <a:off x="3583268" y="1013383"/>
            <a:ext cx="5560731" cy="4170379"/>
          </a:xfrm>
          <a:prstGeom prst="rect">
            <a:avLst/>
          </a:prstGeom>
          <a:noFill/>
          <a:ln w="9525">
            <a:noFill/>
            <a:miter lim="800000"/>
            <a:headEnd/>
            <a:tailEnd/>
          </a:ln>
          <a:effectLst/>
        </p:spPr>
      </p:pic>
      <p:sp>
        <p:nvSpPr>
          <p:cNvPr id="8" name="TextBox 7"/>
          <p:cNvSpPr txBox="1"/>
          <p:nvPr/>
        </p:nvSpPr>
        <p:spPr>
          <a:xfrm>
            <a:off x="403565" y="1875489"/>
            <a:ext cx="2955516" cy="5001370"/>
          </a:xfrm>
          <a:prstGeom prst="rect">
            <a:avLst/>
          </a:prstGeom>
          <a:noFill/>
        </p:spPr>
        <p:txBody>
          <a:bodyPr wrap="square" rtlCol="0">
            <a:spAutoFit/>
          </a:bodyPr>
          <a:lstStyle/>
          <a:p>
            <a:r>
              <a:rPr lang="en-GB" sz="1100" dirty="0" smtClean="0"/>
              <a:t>My specific concept </a:t>
            </a:r>
            <a:r>
              <a:rPr lang="en-GB" sz="1100" dirty="0" smtClean="0"/>
              <a:t>developed </a:t>
            </a:r>
            <a:r>
              <a:rPr lang="en-GB" sz="1100" dirty="0" smtClean="0"/>
              <a:t>out of </a:t>
            </a:r>
            <a:r>
              <a:rPr lang="en-GB" sz="1100" dirty="0" smtClean="0"/>
              <a:t>the need (identified by the curator) for work </a:t>
            </a:r>
            <a:r>
              <a:rPr lang="en-GB" sz="1100" dirty="0" smtClean="0"/>
              <a:t>to engage audiences directly. Whilst much of the work in the exhibition </a:t>
            </a:r>
            <a:r>
              <a:rPr lang="en-GB" sz="1100" dirty="0" smtClean="0"/>
              <a:t>was </a:t>
            </a:r>
            <a:r>
              <a:rPr lang="en-GB" sz="1100" dirty="0" smtClean="0"/>
              <a:t>hi-tech, I</a:t>
            </a:r>
            <a:r>
              <a:rPr lang="en-GB" sz="1100" dirty="0" smtClean="0"/>
              <a:t> was </a:t>
            </a:r>
            <a:r>
              <a:rPr lang="en-GB" sz="1100" dirty="0" smtClean="0"/>
              <a:t>keen to introduce more basic technologies that might remove some of the mystique regarding solar power. In this </a:t>
            </a:r>
            <a:r>
              <a:rPr lang="en-GB" sz="1100" dirty="0" smtClean="0"/>
              <a:t>instance a </a:t>
            </a:r>
            <a:r>
              <a:rPr lang="en-GB" sz="1100" dirty="0" smtClean="0"/>
              <a:t>solar</a:t>
            </a:r>
            <a:r>
              <a:rPr lang="en-GB" sz="1100" dirty="0" smtClean="0"/>
              <a:t> oven was </a:t>
            </a:r>
            <a:r>
              <a:rPr lang="en-GB" sz="1100" dirty="0" smtClean="0"/>
              <a:t>fabricated and used to </a:t>
            </a:r>
            <a:r>
              <a:rPr lang="en-GB" sz="1100" dirty="0" smtClean="0"/>
              <a:t>prepare </a:t>
            </a:r>
            <a:r>
              <a:rPr lang="en-GB" sz="1100" dirty="0" smtClean="0"/>
              <a:t>food</a:t>
            </a:r>
            <a:r>
              <a:rPr lang="en-GB" sz="1100" dirty="0" smtClean="0"/>
              <a:t> which was </a:t>
            </a:r>
            <a:r>
              <a:rPr lang="en-GB" sz="1100" dirty="0" smtClean="0"/>
              <a:t>gifted to local people. This </a:t>
            </a:r>
            <a:r>
              <a:rPr lang="en-GB" sz="1100" dirty="0" smtClean="0"/>
              <a:t>approach advocated </a:t>
            </a:r>
            <a:r>
              <a:rPr lang="en-GB" sz="1100" dirty="0" smtClean="0"/>
              <a:t>a more sustainable approach to food preparation</a:t>
            </a:r>
            <a:r>
              <a:rPr lang="en-GB" sz="1100" dirty="0" smtClean="0"/>
              <a:t> which is fuel</a:t>
            </a:r>
            <a:r>
              <a:rPr lang="en-GB" sz="1100" dirty="0" smtClean="0"/>
              <a:t>-free and carbon </a:t>
            </a:r>
            <a:r>
              <a:rPr lang="en-GB" sz="1100" dirty="0" smtClean="0"/>
              <a:t>neutral. It </a:t>
            </a:r>
            <a:r>
              <a:rPr lang="en-GB" sz="1100" dirty="0" smtClean="0"/>
              <a:t>also</a:t>
            </a:r>
            <a:r>
              <a:rPr lang="en-GB" sz="1100" dirty="0" smtClean="0"/>
              <a:t> tapped </a:t>
            </a:r>
            <a:r>
              <a:rPr lang="en-GB" sz="1100" dirty="0" smtClean="0"/>
              <a:t>into the outdoor culture of BBQ’s for which </a:t>
            </a:r>
            <a:r>
              <a:rPr lang="en-GB" sz="1100" dirty="0" smtClean="0"/>
              <a:t>Australia (and the USA) </a:t>
            </a:r>
            <a:r>
              <a:rPr lang="en-GB" sz="1100" dirty="0" smtClean="0"/>
              <a:t>is renown</a:t>
            </a:r>
            <a:r>
              <a:rPr lang="en-GB" sz="1100" dirty="0" smtClean="0"/>
              <a:t>.</a:t>
            </a:r>
          </a:p>
          <a:p>
            <a:endParaRPr lang="en-GB" sz="1100" dirty="0" smtClean="0"/>
          </a:p>
          <a:p>
            <a:r>
              <a:rPr lang="en-US" sz="1100" dirty="0" smtClean="0">
                <a:cs typeface="Adobe Caslon Pro"/>
              </a:rPr>
              <a:t>Compared to the diesel-fuelled generators often used for outdoor catering, the Solar Oven was a safe and clean alternative, provoking discussion around alternative, appropriate technology. </a:t>
            </a:r>
            <a:r>
              <a:rPr lang="en-GB" sz="1100" dirty="0" smtClean="0"/>
              <a:t>The </a:t>
            </a:r>
            <a:r>
              <a:rPr lang="en-GB" sz="1100" i="1" dirty="0" smtClean="0"/>
              <a:t>Solar Oven </a:t>
            </a:r>
            <a:r>
              <a:rPr lang="en-GB" sz="1100" dirty="0" smtClean="0"/>
              <a:t>provided a mobile ‘stepping-stone’ to many of the other more fixed exhibits in the off-site exhibition Desert Equinox. This methodology </a:t>
            </a:r>
            <a:r>
              <a:rPr lang="en-GB" sz="1100" dirty="0" smtClean="0"/>
              <a:t>developed </a:t>
            </a:r>
            <a:r>
              <a:rPr lang="en-GB" sz="1100" dirty="0" smtClean="0"/>
              <a:t>further the approach</a:t>
            </a:r>
            <a:r>
              <a:rPr lang="en-GB" sz="1100" dirty="0" smtClean="0"/>
              <a:t> I took </a:t>
            </a:r>
            <a:r>
              <a:rPr lang="en-GB" sz="1100" dirty="0" smtClean="0"/>
              <a:t>with ‘Sustainable Indulgence’ – a Solar Powered ice cream stall, commissioned for the </a:t>
            </a:r>
            <a:r>
              <a:rPr lang="en-GB" sz="1100" i="1" dirty="0" smtClean="0"/>
              <a:t>Whitstable Biennale 2008</a:t>
            </a:r>
            <a:r>
              <a:rPr lang="en-GB" sz="1100" dirty="0" smtClean="0"/>
              <a:t>.</a:t>
            </a:r>
            <a:r>
              <a:rPr lang="en-GB" sz="1100" b="1" dirty="0" smtClean="0"/>
              <a:t> </a:t>
            </a:r>
            <a:endParaRPr lang="en-GB" sz="1100" dirty="0" smtClean="0"/>
          </a:p>
          <a:p>
            <a:endParaRPr lang="en-GB" sz="1100" dirty="0" smtClean="0"/>
          </a:p>
          <a:p>
            <a:endParaRPr lang="en-GB" sz="1100" b="1" dirty="0" smtClean="0"/>
          </a:p>
          <a:p>
            <a:endParaRPr lang="en-GB" sz="1100" dirty="0" smtClean="0"/>
          </a:p>
          <a:p>
            <a:endParaRPr lang="en-US" sz="11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4.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705429"/>
            <a:ext cx="2892386" cy="2970043"/>
          </a:xfrm>
          <a:prstGeom prst="rect">
            <a:avLst/>
          </a:prstGeom>
        </p:spPr>
        <p:txBody>
          <a:bodyPr wrap="square">
            <a:spAutoFit/>
          </a:bodyPr>
          <a:lstStyle/>
          <a:p>
            <a:endParaRPr lang="en-GB" sz="1100" dirty="0" smtClean="0"/>
          </a:p>
          <a:p>
            <a:r>
              <a:rPr lang="en-GB" sz="1100" dirty="0" smtClean="0"/>
              <a:t>The work is conversational in tone whilst retaining a critical awareness regarding engagement with people and place. The writings of Grant </a:t>
            </a:r>
            <a:r>
              <a:rPr lang="en-GB" sz="1100" dirty="0" err="1" smtClean="0"/>
              <a:t>Kester</a:t>
            </a:r>
            <a:r>
              <a:rPr lang="en-GB" sz="1100" dirty="0" smtClean="0"/>
              <a:t> and Claire Bishop are significant in this respect. Key artistic influences include Agnes </a:t>
            </a:r>
            <a:r>
              <a:rPr lang="en-GB" sz="1100" dirty="0" err="1" smtClean="0"/>
              <a:t>Denes</a:t>
            </a:r>
            <a:r>
              <a:rPr lang="en-GB" sz="1100" dirty="0" smtClean="0"/>
              <a:t> (Wheatfield – A confrontation) Bonnie </a:t>
            </a:r>
            <a:r>
              <a:rPr lang="en-GB" sz="1100" dirty="0" err="1" smtClean="0"/>
              <a:t>Sherk</a:t>
            </a:r>
            <a:r>
              <a:rPr lang="en-GB" sz="1100" dirty="0" smtClean="0"/>
              <a:t> (The Farm) and Nancy Holt (Sun Tunnels). The ‘social’ aspect to this research is in the spirit of Krzysztof </a:t>
            </a:r>
            <a:r>
              <a:rPr lang="en-GB" sz="1100" dirty="0" err="1" smtClean="0"/>
              <a:t>Wodiczko</a:t>
            </a:r>
            <a:r>
              <a:rPr lang="en-GB" sz="1100" dirty="0" smtClean="0"/>
              <a:t>, Michael </a:t>
            </a:r>
            <a:r>
              <a:rPr lang="en-GB" sz="1100" dirty="0" err="1" smtClean="0"/>
              <a:t>Rakovitz</a:t>
            </a:r>
            <a:r>
              <a:rPr lang="en-GB" sz="1100" dirty="0" smtClean="0"/>
              <a:t> and </a:t>
            </a:r>
            <a:r>
              <a:rPr lang="en-GB" sz="1100" dirty="0" err="1" smtClean="0"/>
              <a:t>Marjetika</a:t>
            </a:r>
            <a:r>
              <a:rPr lang="en-GB" sz="1100" dirty="0" smtClean="0"/>
              <a:t> </a:t>
            </a:r>
            <a:r>
              <a:rPr lang="en-GB" sz="1100" dirty="0" err="1" smtClean="0"/>
              <a:t>Potrc</a:t>
            </a:r>
            <a:r>
              <a:rPr lang="en-GB" sz="1100" dirty="0" smtClean="0"/>
              <a:t>, all of whom create art/design hybrids.</a:t>
            </a:r>
            <a:r>
              <a:rPr lang="en-GB" sz="1100" dirty="0" smtClean="0"/>
              <a:t> </a:t>
            </a:r>
          </a:p>
          <a:p>
            <a:r>
              <a:rPr lang="en-US" sz="1100" dirty="0" smtClean="0"/>
              <a:t>The </a:t>
            </a:r>
            <a:r>
              <a:rPr lang="en-US" sz="1100" dirty="0" smtClean="0"/>
              <a:t>approach taken </a:t>
            </a:r>
            <a:r>
              <a:rPr lang="en-US" sz="1100" dirty="0" smtClean="0"/>
              <a:t>was also </a:t>
            </a:r>
            <a:r>
              <a:rPr lang="en-US" sz="1100" dirty="0" smtClean="0"/>
              <a:t>influenced by Victor </a:t>
            </a:r>
            <a:r>
              <a:rPr lang="en-US" sz="1100" dirty="0" err="1" smtClean="0"/>
              <a:t>Papaneks</a:t>
            </a:r>
            <a:r>
              <a:rPr lang="en-US" sz="1100" dirty="0" smtClean="0"/>
              <a:t> book ‘Design for the Real World</a:t>
            </a:r>
            <a:r>
              <a:rPr lang="en-US" sz="1100" dirty="0" smtClean="0"/>
              <a:t>’ and more obliquely, the writings of </a:t>
            </a:r>
            <a:r>
              <a:rPr lang="en-US" sz="1100" dirty="0" err="1" smtClean="0"/>
              <a:t>Villem</a:t>
            </a:r>
            <a:r>
              <a:rPr lang="en-US" sz="1100" dirty="0" smtClean="0"/>
              <a:t> </a:t>
            </a:r>
            <a:r>
              <a:rPr lang="en-US" sz="1100" dirty="0" err="1" smtClean="0"/>
              <a:t>Flusser</a:t>
            </a:r>
            <a:r>
              <a:rPr lang="en-US" sz="1100" dirty="0" smtClean="0"/>
              <a:t>.</a:t>
            </a:r>
          </a:p>
          <a:p>
            <a:endParaRPr lang="en-GB" sz="1100" dirty="0" smtClean="0"/>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of Solar Oven in operation outside the Art Exchange (a project partner)</a:t>
            </a:r>
            <a:endParaRPr lang="en-US" sz="900" i="1" dirty="0">
              <a:solidFill>
                <a:srgbClr val="FFFFFF"/>
              </a:solidFill>
              <a:latin typeface="Adobe Caslon Pro"/>
              <a:cs typeface="Adobe Caslon Pro"/>
            </a:endParaRPr>
          </a:p>
        </p:txBody>
      </p:sp>
      <p:pic>
        <p:nvPicPr>
          <p:cNvPr id="9" name="Picture 8" descr="peter and solar cooker (credit Georgie).jpg"/>
          <p:cNvPicPr>
            <a:picLocks noChangeAspect="1"/>
          </p:cNvPicPr>
          <p:nvPr/>
        </p:nvPicPr>
        <p:blipFill>
          <a:blip r:embed="rId3"/>
          <a:stretch>
            <a:fillRect/>
          </a:stretch>
        </p:blipFill>
        <p:spPr>
          <a:xfrm>
            <a:off x="3948151" y="1705429"/>
            <a:ext cx="5195849" cy="3478333"/>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521463" y="1649956"/>
            <a:ext cx="2892386" cy="3985706"/>
          </a:xfrm>
          <a:prstGeom prst="rect">
            <a:avLst/>
          </a:prstGeom>
        </p:spPr>
        <p:txBody>
          <a:bodyPr wrap="square">
            <a:spAutoFit/>
          </a:bodyPr>
          <a:lstStyle/>
          <a:p>
            <a:endParaRPr lang="en-US" sz="1100" dirty="0" smtClean="0"/>
          </a:p>
          <a:p>
            <a:r>
              <a:rPr lang="en-US" sz="1100" dirty="0" smtClean="0"/>
              <a:t>Audience participation and awareness of contemporary art were identified as key challenges within the context of the ‘Desert Equinox’ project. How can a contraption function both as a ‘sculptural object’ and as an ‘everyday’ device, capable of functioning off-grid? How can a meaningful dialogue be developed between people and place, through technology? </a:t>
            </a:r>
            <a:endParaRPr lang="en-US" sz="1100" dirty="0" smtClean="0"/>
          </a:p>
          <a:p>
            <a:endParaRPr lang="en-US" sz="1100" dirty="0" smtClean="0"/>
          </a:p>
          <a:p>
            <a:r>
              <a:rPr lang="en-US" sz="1100" dirty="0" smtClean="0"/>
              <a:t>My </a:t>
            </a:r>
            <a:r>
              <a:rPr lang="en-US" sz="1100" dirty="0" smtClean="0"/>
              <a:t>specific concept </a:t>
            </a:r>
            <a:r>
              <a:rPr lang="en-US" sz="1100" dirty="0" smtClean="0"/>
              <a:t>developed </a:t>
            </a:r>
            <a:r>
              <a:rPr lang="en-US" sz="1100" dirty="0" smtClean="0"/>
              <a:t>out of </a:t>
            </a:r>
            <a:r>
              <a:rPr lang="en-US" sz="1100" dirty="0" smtClean="0"/>
              <a:t>the perceived </a:t>
            </a:r>
            <a:r>
              <a:rPr lang="en-US" sz="1100" dirty="0" smtClean="0"/>
              <a:t>need to engage audiences directly. Whilst much of the work in the exhibition </a:t>
            </a:r>
            <a:r>
              <a:rPr lang="en-US" sz="1100" dirty="0" smtClean="0"/>
              <a:t>was </a:t>
            </a:r>
            <a:r>
              <a:rPr lang="en-US" sz="1100" dirty="0" smtClean="0"/>
              <a:t>hi-tech, </a:t>
            </a:r>
            <a:r>
              <a:rPr lang="en-US" sz="1100" dirty="0" smtClean="0"/>
              <a:t>I was </a:t>
            </a:r>
            <a:r>
              <a:rPr lang="en-US" sz="1100" dirty="0" smtClean="0"/>
              <a:t>keen to introduce more basic technologies that</a:t>
            </a:r>
            <a:r>
              <a:rPr lang="en-US" sz="1100" dirty="0" smtClean="0"/>
              <a:t> would </a:t>
            </a:r>
            <a:r>
              <a:rPr lang="en-US" sz="1100" dirty="0" smtClean="0"/>
              <a:t>remove some of the mystique regarding solar </a:t>
            </a:r>
            <a:r>
              <a:rPr lang="en-US" sz="1100" dirty="0" smtClean="0"/>
              <a:t>power. Could this approach encourage a DIY attitude among the public?</a:t>
            </a:r>
          </a:p>
          <a:p>
            <a:endParaRPr lang="en-US" sz="1100" dirty="0" smtClean="0"/>
          </a:p>
          <a:p>
            <a:endParaRPr lang="en-US" sz="1100" dirty="0" smtClean="0"/>
          </a:p>
          <a:p>
            <a:endParaRPr lang="en-US" sz="1100" dirty="0" smtClean="0">
              <a:latin typeface="Adobe Caslon Pro"/>
              <a:cs typeface="Adobe Caslon Pro"/>
            </a:endParaRPr>
          </a:p>
          <a:p>
            <a:endParaRPr lang="en-US" sz="1100" dirty="0">
              <a:latin typeface="+mj-lt"/>
              <a:cs typeface="Adobe Caslon Pro"/>
            </a:endParaRPr>
          </a:p>
        </p:txBody>
      </p:sp>
      <p:sp>
        <p:nvSpPr>
          <p:cNvPr id="6" name="Rectangle 5"/>
          <p:cNvSpPr/>
          <p:nvPr/>
        </p:nvSpPr>
        <p:spPr>
          <a:xfrm>
            <a:off x="3413849" y="1649956"/>
            <a:ext cx="2892386" cy="3308598"/>
          </a:xfrm>
          <a:prstGeom prst="rect">
            <a:avLst/>
          </a:prstGeom>
        </p:spPr>
        <p:txBody>
          <a:bodyPr wrap="square">
            <a:spAutoFit/>
          </a:bodyPr>
          <a:lstStyle/>
          <a:p>
            <a:endParaRPr lang="en-US" sz="1100" dirty="0" smtClean="0"/>
          </a:p>
          <a:p>
            <a:r>
              <a:rPr lang="en-US" sz="1100" dirty="0" smtClean="0"/>
              <a:t>“Desert </a:t>
            </a:r>
            <a:r>
              <a:rPr lang="en-US" sz="1100" dirty="0" smtClean="0"/>
              <a:t>Equinox is very much about balance: the timing of the exhibition will coincide with the spring equinox (opening on the 1</a:t>
            </a:r>
            <a:r>
              <a:rPr lang="en-US" sz="1100" baseline="30000" dirty="0" smtClean="0"/>
              <a:t>st</a:t>
            </a:r>
            <a:r>
              <a:rPr lang="en-US" sz="1100" dirty="0" smtClean="0"/>
              <a:t> Sept and running until the 23</a:t>
            </a:r>
            <a:r>
              <a:rPr lang="en-US" sz="1100" baseline="30000" dirty="0" smtClean="0"/>
              <a:t>rd</a:t>
            </a:r>
            <a:r>
              <a:rPr lang="en-US" sz="1100" dirty="0" smtClean="0"/>
              <a:t>). This has been done for both practical and poetic reasons. Weather at that time of the year is not too hot, but the sun is in the sky for a good amount of the day. It is dark early, as summer time has not yet commenced which makes it easy to show light works in the evening. Broken Hill was once a thriving mining town and its landscape has been largely influenced by man’s activities in the area.  Now that this industry is declining the town is seeking to </a:t>
            </a:r>
            <a:r>
              <a:rPr lang="en-US" sz="1100" dirty="0" err="1" smtClean="0"/>
              <a:t>utilise</a:t>
            </a:r>
            <a:r>
              <a:rPr lang="en-US" sz="1100" dirty="0" smtClean="0"/>
              <a:t> its other attributes to </a:t>
            </a:r>
            <a:r>
              <a:rPr lang="en-US" sz="1100" dirty="0" err="1" smtClean="0"/>
              <a:t>revitalise</a:t>
            </a:r>
            <a:r>
              <a:rPr lang="en-US" sz="1100" dirty="0" smtClean="0"/>
              <a:t> the </a:t>
            </a:r>
            <a:r>
              <a:rPr lang="en-US" sz="1100" dirty="0" smtClean="0"/>
              <a:t>area”.</a:t>
            </a:r>
          </a:p>
          <a:p>
            <a:endParaRPr lang="en-US" sz="1100" i="1" dirty="0" smtClean="0"/>
          </a:p>
          <a:p>
            <a:r>
              <a:rPr lang="en-US" sz="1100" i="1" dirty="0" smtClean="0"/>
              <a:t>(</a:t>
            </a:r>
            <a:r>
              <a:rPr lang="en-US" sz="1100" i="1" dirty="0" smtClean="0"/>
              <a:t>Allan Giddy, Director </a:t>
            </a:r>
            <a:r>
              <a:rPr lang="en-US" sz="1100" i="1" dirty="0" smtClean="0"/>
              <a:t>IREA and curator of </a:t>
            </a:r>
            <a:r>
              <a:rPr lang="en-US" sz="1100" i="1" dirty="0" smtClean="0"/>
              <a:t>Desert Equinox)</a:t>
            </a:r>
            <a:endParaRPr lang="en-US" sz="1100" dirty="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Solar Oven being used to cook biscuits in Patton Park, Broken Hill, Australia.</a:t>
            </a:r>
            <a:endParaRPr lang="en-US" sz="900" i="1" dirty="0">
              <a:solidFill>
                <a:srgbClr val="FFFFFF"/>
              </a:solidFill>
              <a:latin typeface="Adobe Caslon Pro"/>
              <a:cs typeface="Adobe Caslon Pro"/>
            </a:endParaRPr>
          </a:p>
        </p:txBody>
      </p:sp>
      <p:pic>
        <p:nvPicPr>
          <p:cNvPr id="9" name="Picture 8" descr="biscuits out of oven.jpg"/>
          <p:cNvPicPr>
            <a:picLocks noChangeAspect="1"/>
          </p:cNvPicPr>
          <p:nvPr/>
        </p:nvPicPr>
        <p:blipFill>
          <a:blip r:embed="rId3"/>
          <a:stretch>
            <a:fillRect/>
          </a:stretch>
        </p:blipFill>
        <p:spPr>
          <a:xfrm>
            <a:off x="6464558" y="1150165"/>
            <a:ext cx="2679441" cy="4033166"/>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descr="S6.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888387"/>
            <a:ext cx="2892386" cy="3631763"/>
          </a:xfrm>
          <a:prstGeom prst="rect">
            <a:avLst/>
          </a:prstGeom>
        </p:spPr>
        <p:txBody>
          <a:bodyPr wrap="square">
            <a:spAutoFit/>
          </a:bodyPr>
          <a:lstStyle/>
          <a:p>
            <a:r>
              <a:rPr lang="en-US" sz="1100" dirty="0" smtClean="0"/>
              <a:t>“Desert Equinox offers an international group of selected artists the opportunity to explore issues surrounding climate change and sustainability.  Artworks created will use solar power, offering autonomy and independence from the national grid. While the works themselves will not be wholly rhetorical, the theme of solar technology should awaken public interest in sustainability, whilst also expanding the field in relation to sculpture. The various projects will not be located in and around a gallery space, but instead infused within different communities to make positive relations between people and place. A key aim of the project is also about encouraging artists and researchers to work closely together, sharing resources, skills and ideas”. </a:t>
            </a:r>
            <a:endParaRPr lang="en-US" sz="1100" dirty="0" smtClean="0"/>
          </a:p>
          <a:p>
            <a:r>
              <a:rPr lang="en-US" sz="1000" i="1" dirty="0" smtClean="0">
                <a:cs typeface="Adobe Caslon Pro"/>
              </a:rPr>
              <a:t>(</a:t>
            </a:r>
            <a:r>
              <a:rPr lang="en-US" sz="1000" i="1" dirty="0" smtClean="0">
                <a:cs typeface="Adobe Caslon Pro"/>
              </a:rPr>
              <a:t>Allan Giddy, Director </a:t>
            </a:r>
            <a:r>
              <a:rPr lang="en-US" sz="1000" i="1" dirty="0" smtClean="0">
                <a:cs typeface="Adobe Caslon Pro"/>
              </a:rPr>
              <a:t>ERIA)</a:t>
            </a:r>
          </a:p>
          <a:p>
            <a:endParaRPr lang="en-US" sz="1100" dirty="0" smtClean="0">
              <a:cs typeface="Adobe Caslon Pro"/>
            </a:endParaRPr>
          </a:p>
          <a:p>
            <a:endParaRPr lang="en-US" sz="1100" dirty="0" smtClean="0"/>
          </a:p>
          <a:p>
            <a:endParaRPr lang="en-US" sz="1100" dirty="0" smtClean="0"/>
          </a:p>
        </p:txBody>
      </p:sp>
      <p:sp>
        <p:nvSpPr>
          <p:cNvPr id="6" name="Rectangle 5"/>
          <p:cNvSpPr/>
          <p:nvPr/>
        </p:nvSpPr>
        <p:spPr>
          <a:xfrm>
            <a:off x="3583269" y="5197417"/>
            <a:ext cx="2397799" cy="369332"/>
          </a:xfrm>
          <a:prstGeom prst="rect">
            <a:avLst/>
          </a:prstGeom>
        </p:spPr>
        <p:txBody>
          <a:bodyPr wrap="square">
            <a:spAutoFit/>
          </a:bodyPr>
          <a:lstStyle/>
          <a:p>
            <a:r>
              <a:rPr lang="en-US" sz="900" i="1" dirty="0" err="1" smtClean="0">
                <a:solidFill>
                  <a:srgbClr val="FFFFFF"/>
                </a:solidFill>
                <a:latin typeface="Adobe Caslon Pro"/>
                <a:cs typeface="Adobe Caslon Pro"/>
              </a:rPr>
              <a:t>Programme</a:t>
            </a:r>
            <a:r>
              <a:rPr lang="en-US" sz="900" i="1" dirty="0" smtClean="0">
                <a:solidFill>
                  <a:srgbClr val="FFFFFF"/>
                </a:solidFill>
                <a:latin typeface="Adobe Caslon Pro"/>
                <a:cs typeface="Adobe Caslon Pro"/>
              </a:rPr>
              <a:t> of events for Downtown Block Party at ISEA in Albuquerque.</a:t>
            </a:r>
            <a:endParaRPr lang="en-US" sz="900" i="1" dirty="0">
              <a:solidFill>
                <a:srgbClr val="FFFFFF"/>
              </a:solidFill>
              <a:latin typeface="Adobe Caslon Pro"/>
              <a:cs typeface="Adobe Caslon Pro"/>
            </a:endParaRPr>
          </a:p>
        </p:txBody>
      </p:sp>
      <p:pic>
        <p:nvPicPr>
          <p:cNvPr id="18434" name="Picture 2"/>
          <p:cNvPicPr>
            <a:picLocks noChangeAspect="1" noChangeArrowheads="1"/>
          </p:cNvPicPr>
          <p:nvPr/>
        </p:nvPicPr>
        <p:blipFill>
          <a:blip r:embed="rId3"/>
          <a:srcRect/>
          <a:stretch>
            <a:fillRect/>
          </a:stretch>
        </p:blipFill>
        <p:spPr bwMode="auto">
          <a:xfrm>
            <a:off x="3583270" y="1832306"/>
            <a:ext cx="4486996" cy="336511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S7.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6" name="Rectangle 5"/>
          <p:cNvSpPr/>
          <p:nvPr/>
        </p:nvSpPr>
        <p:spPr>
          <a:xfrm>
            <a:off x="439533" y="1644907"/>
            <a:ext cx="2892386" cy="4324261"/>
          </a:xfrm>
          <a:prstGeom prst="rect">
            <a:avLst/>
          </a:prstGeom>
        </p:spPr>
        <p:txBody>
          <a:bodyPr wrap="square">
            <a:spAutoFit/>
          </a:bodyPr>
          <a:lstStyle/>
          <a:p>
            <a:r>
              <a:rPr lang="en-US" sz="1100" i="1" dirty="0" smtClean="0"/>
              <a:t>Solar Oven </a:t>
            </a:r>
            <a:r>
              <a:rPr lang="en-US" sz="1100" dirty="0" smtClean="0"/>
              <a:t>was presented </a:t>
            </a:r>
            <a:r>
              <a:rPr lang="en-US" sz="1100" dirty="0" smtClean="0"/>
              <a:t>as part of</a:t>
            </a:r>
            <a:r>
              <a:rPr lang="en-US" sz="1100" dirty="0" smtClean="0"/>
              <a:t> the group </a:t>
            </a:r>
            <a:r>
              <a:rPr lang="en-US" sz="1100" dirty="0" smtClean="0"/>
              <a:t>exhibition</a:t>
            </a:r>
            <a:r>
              <a:rPr lang="en-US" sz="1100" dirty="0" smtClean="0"/>
              <a:t> </a:t>
            </a:r>
            <a:r>
              <a:rPr lang="en-US" sz="1100" i="1" dirty="0" smtClean="0"/>
              <a:t>Desert Equinox </a:t>
            </a:r>
            <a:r>
              <a:rPr lang="en-US" sz="1100" dirty="0" smtClean="0"/>
              <a:t>in Broken Hill, Australia - September 1</a:t>
            </a:r>
            <a:r>
              <a:rPr lang="en-US" sz="1100" baseline="30000" dirty="0" smtClean="0"/>
              <a:t>st</a:t>
            </a:r>
            <a:r>
              <a:rPr lang="en-US" sz="1100" dirty="0" smtClean="0"/>
              <a:t>-</a:t>
            </a:r>
            <a:r>
              <a:rPr lang="en-US" sz="1100" dirty="0" smtClean="0"/>
              <a:t>16</a:t>
            </a:r>
            <a:r>
              <a:rPr lang="en-US" sz="1100" baseline="30000" dirty="0" smtClean="0"/>
              <a:t>th</a:t>
            </a:r>
            <a:r>
              <a:rPr lang="en-US" sz="1100" dirty="0" smtClean="0"/>
              <a:t>. Desert Equinox has a dedicated website and publication. </a:t>
            </a:r>
            <a:r>
              <a:rPr lang="en-US" sz="1100" dirty="0" smtClean="0"/>
              <a:t>In Australia the work (and Desert Equinox on the whole) managed to get good media coverage on the radio and in the press, including ABCs </a:t>
            </a:r>
            <a:r>
              <a:rPr lang="en-US" sz="1100" dirty="0" err="1" smtClean="0"/>
              <a:t>programme</a:t>
            </a:r>
            <a:r>
              <a:rPr lang="en-US" sz="1100" dirty="0" smtClean="0"/>
              <a:t> ‘Country Hour’ and the front cover of the regions local paper, ‘The Daily Truth’. The nature of this coverage suggests that the work went beyond the specific art audience and entered into more general debates about food production and energy use. A video document for ‘Desert Equinox’ is also undergoing final edit</a:t>
            </a:r>
            <a:r>
              <a:rPr lang="en-US" sz="1100" dirty="0" smtClean="0"/>
              <a:t>.</a:t>
            </a:r>
          </a:p>
          <a:p>
            <a:endParaRPr lang="en-US" sz="1100" dirty="0" smtClean="0">
              <a:latin typeface="Adobe Caslon Pro"/>
              <a:cs typeface="Adobe Caslon Pro"/>
            </a:endParaRPr>
          </a:p>
          <a:p>
            <a:r>
              <a:rPr lang="en-US" sz="1100" dirty="0" smtClean="0"/>
              <a:t>In Broken Hill, </a:t>
            </a:r>
            <a:r>
              <a:rPr lang="en-US" sz="1100" i="1" dirty="0" smtClean="0"/>
              <a:t>Art Exchange</a:t>
            </a:r>
            <a:r>
              <a:rPr lang="en-US" sz="1100" i="1" dirty="0" smtClean="0"/>
              <a:t> (a regional gallery and cultural centre) </a:t>
            </a:r>
            <a:r>
              <a:rPr lang="en-US" sz="1100" dirty="0" smtClean="0"/>
              <a:t>commissioned </a:t>
            </a:r>
            <a:r>
              <a:rPr lang="en-US" sz="1100" dirty="0" smtClean="0"/>
              <a:t>a community outreach </a:t>
            </a:r>
            <a:r>
              <a:rPr lang="en-US" sz="1100" dirty="0" err="1" smtClean="0"/>
              <a:t>programme</a:t>
            </a:r>
            <a:r>
              <a:rPr lang="en-US" sz="1100" dirty="0" smtClean="0"/>
              <a:t> through D/</a:t>
            </a:r>
            <a:r>
              <a:rPr lang="en-US" sz="1100" dirty="0" err="1" smtClean="0"/>
              <a:t>Lux</a:t>
            </a:r>
            <a:r>
              <a:rPr lang="en-US" sz="1100" dirty="0" smtClean="0"/>
              <a:t>.  Local </a:t>
            </a:r>
            <a:r>
              <a:rPr lang="en-US" sz="1100" dirty="0" smtClean="0"/>
              <a:t>children were introduced to the technical and scientific concepts behind some of the artworks in order to develop ‘scientific literacy’.</a:t>
            </a:r>
            <a:endParaRPr lang="en-GB" sz="1100" dirty="0" smtClean="0"/>
          </a:p>
          <a:p>
            <a:r>
              <a:rPr lang="en-US" sz="1100" dirty="0" smtClean="0"/>
              <a:t> </a:t>
            </a:r>
            <a:endParaRPr lang="en-GB" sz="1100" dirty="0" smtClean="0"/>
          </a:p>
          <a:p>
            <a:endParaRPr lang="en-US" sz="1100" dirty="0" smtClean="0">
              <a:latin typeface="Adobe Caslon Pro"/>
              <a:cs typeface="Adobe Caslon Pro"/>
            </a:endParaRPr>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Front page of the regional newspaper in Broken Hill, Australia.</a:t>
            </a:r>
            <a:endParaRPr lang="en-US" sz="900" i="1" dirty="0">
              <a:solidFill>
                <a:srgbClr val="FFFFFF"/>
              </a:solidFill>
              <a:latin typeface="Adobe Caslon Pro"/>
              <a:cs typeface="Adobe Caslon Pro"/>
            </a:endParaRPr>
          </a:p>
        </p:txBody>
      </p:sp>
      <p:pic>
        <p:nvPicPr>
          <p:cNvPr id="5" name="Picture 4" descr="front page.JPG"/>
          <p:cNvPicPr>
            <a:picLocks noChangeAspect="1"/>
          </p:cNvPicPr>
          <p:nvPr/>
        </p:nvPicPr>
        <p:blipFill>
          <a:blip r:embed="rId3"/>
          <a:stretch>
            <a:fillRect/>
          </a:stretch>
        </p:blipFill>
        <p:spPr>
          <a:xfrm rot="5400000">
            <a:off x="3164113" y="2249678"/>
            <a:ext cx="3353237" cy="2514929"/>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8.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874732"/>
            <a:ext cx="2892386" cy="4154984"/>
          </a:xfrm>
          <a:prstGeom prst="rect">
            <a:avLst/>
          </a:prstGeom>
        </p:spPr>
        <p:txBody>
          <a:bodyPr wrap="square">
            <a:spAutoFit/>
          </a:bodyPr>
          <a:lstStyle/>
          <a:p>
            <a:r>
              <a:rPr lang="en-US" sz="1100" dirty="0" smtClean="0"/>
              <a:t> </a:t>
            </a:r>
            <a:endParaRPr lang="en-GB" sz="1100" dirty="0" smtClean="0"/>
          </a:p>
          <a:p>
            <a:r>
              <a:rPr lang="en-US" sz="1100" dirty="0" smtClean="0"/>
              <a:t>The</a:t>
            </a:r>
            <a:r>
              <a:rPr lang="en-US" sz="1100" dirty="0" smtClean="0"/>
              <a:t> </a:t>
            </a:r>
            <a:r>
              <a:rPr lang="en-US" sz="1100" i="1" dirty="0" smtClean="0"/>
              <a:t>Solar Oven </a:t>
            </a:r>
            <a:r>
              <a:rPr lang="en-US" sz="1100" dirty="0" smtClean="0"/>
              <a:t>was also selected for</a:t>
            </a:r>
            <a:r>
              <a:rPr lang="en-US" sz="1100" dirty="0" smtClean="0"/>
              <a:t> </a:t>
            </a:r>
            <a:r>
              <a:rPr lang="en-US" sz="1100" i="1" dirty="0" smtClean="0"/>
              <a:t>Machine Wilderness </a:t>
            </a:r>
            <a:r>
              <a:rPr lang="en-US" sz="1100" dirty="0" smtClean="0"/>
              <a:t>Downtown Block Party</a:t>
            </a:r>
            <a:r>
              <a:rPr lang="en-US" sz="1100" dirty="0" smtClean="0"/>
              <a:t>, part </a:t>
            </a:r>
            <a:r>
              <a:rPr lang="en-US" sz="1100" dirty="0" smtClean="0"/>
              <a:t>of International Symposium on Electronic Art (ISEA2012) in Albuquerque, New Mexico.</a:t>
            </a:r>
          </a:p>
          <a:p>
            <a:r>
              <a:rPr lang="en-US" sz="1100" dirty="0" smtClean="0"/>
              <a:t> </a:t>
            </a:r>
            <a:r>
              <a:rPr lang="en-US" sz="1100" dirty="0" smtClean="0"/>
              <a:t>Albuquerque, NM (ISEA 2012) </a:t>
            </a:r>
            <a:r>
              <a:rPr lang="en-US" sz="1100" smtClean="0"/>
              <a:t>September </a:t>
            </a:r>
            <a:r>
              <a:rPr lang="en-US" sz="1100" smtClean="0"/>
              <a:t>23</a:t>
            </a:r>
            <a:r>
              <a:rPr lang="en-US" sz="1100" baseline="30000" smtClean="0"/>
              <a:t>rd </a:t>
            </a:r>
            <a:r>
              <a:rPr lang="en-US" sz="1100" smtClean="0"/>
              <a:t>2012.</a:t>
            </a:r>
          </a:p>
          <a:p>
            <a:endParaRPr lang="en-US" sz="1100" dirty="0" smtClean="0"/>
          </a:p>
          <a:p>
            <a:r>
              <a:rPr lang="en-US" sz="1100" dirty="0" smtClean="0"/>
              <a:t>See links to work:</a:t>
            </a:r>
          </a:p>
          <a:p>
            <a:r>
              <a:rPr lang="en-US" sz="1100" u="sng" dirty="0" smtClean="0">
                <a:hlinkClick r:id="rId3"/>
              </a:rPr>
              <a:t>http://desertequinox.squarespace.com/</a:t>
            </a:r>
            <a:endParaRPr lang="en-GB" sz="1100" dirty="0" smtClean="0"/>
          </a:p>
          <a:p>
            <a:r>
              <a:rPr lang="en-US" sz="1100" u="sng" dirty="0" smtClean="0">
                <a:hlinkClick r:id="rId4"/>
              </a:rPr>
              <a:t>http://www.cofa.unsw.edu.au/events/archive/580</a:t>
            </a:r>
            <a:endParaRPr lang="en-GB" sz="1100" dirty="0" smtClean="0"/>
          </a:p>
          <a:p>
            <a:r>
              <a:rPr lang="en-US" sz="1100" u="sng" dirty="0" smtClean="0">
                <a:hlinkClick r:id="rId5"/>
              </a:rPr>
              <a:t>http://www.abc.net.au/local/stories/2012/08/31/3580559.htm</a:t>
            </a:r>
            <a:endParaRPr lang="en-GB" sz="1100" dirty="0" smtClean="0"/>
          </a:p>
          <a:p>
            <a:r>
              <a:rPr lang="en-US" sz="1100" u="sng" dirty="0" smtClean="0">
                <a:hlinkClick r:id="rId6"/>
              </a:rPr>
              <a:t>http://www.brokenhillartexchange.com/justin-carter.php</a:t>
            </a:r>
            <a:endParaRPr lang="en-GB" sz="1100" dirty="0" smtClean="0"/>
          </a:p>
          <a:p>
            <a:r>
              <a:rPr lang="en-US" sz="1100" u="sng" dirty="0" smtClean="0">
                <a:hlinkClick r:id="rId7"/>
              </a:rPr>
              <a:t>http://www.abc.net.au/rural/sa/content/2012/09/s3583475.htm</a:t>
            </a:r>
            <a:endParaRPr lang="en-GB" sz="1100" dirty="0" smtClean="0"/>
          </a:p>
          <a:p>
            <a:r>
              <a:rPr lang="en-US" sz="1100" u="sng" dirty="0" smtClean="0">
                <a:hlinkClick r:id="rId8"/>
              </a:rPr>
              <a:t>https://www.facebook.com/dluxmediaarts/timeline?filter=1</a:t>
            </a:r>
            <a:endParaRPr lang="en-GB" sz="1100" dirty="0" smtClean="0"/>
          </a:p>
          <a:p>
            <a:endParaRPr lang="en-GB" sz="1100" dirty="0" smtClean="0"/>
          </a:p>
          <a:p>
            <a:endParaRPr lang="en-US" sz="1100" dirty="0" smtClean="0"/>
          </a:p>
          <a:p>
            <a:endParaRPr lang="en-GB" sz="1100" dirty="0" smtClean="0"/>
          </a:p>
          <a:p>
            <a:endParaRPr lang="en-US" sz="1100" dirty="0" smtClean="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a:t>
            </a:r>
            <a:r>
              <a:rPr lang="en-US" sz="900" i="1" dirty="0" smtClean="0">
                <a:solidFill>
                  <a:srgbClr val="FFFFFF"/>
                </a:solidFill>
                <a:latin typeface="Adobe Caslon Pro"/>
                <a:cs typeface="Adobe Caslon Pro"/>
              </a:rPr>
              <a:t>and text relating to </a:t>
            </a:r>
            <a:r>
              <a:rPr lang="en-US" sz="900" i="1" dirty="0" smtClean="0">
                <a:solidFill>
                  <a:srgbClr val="FFFFFF"/>
                </a:solidFill>
                <a:latin typeface="Adobe Caslon Pro"/>
                <a:cs typeface="Adobe Caslon Pro"/>
              </a:rPr>
              <a:t> the work in the Desert Equinox catalogue.</a:t>
            </a:r>
            <a:endParaRPr lang="en-US" sz="900" i="1" dirty="0">
              <a:solidFill>
                <a:srgbClr val="FFFFFF"/>
              </a:solidFill>
              <a:latin typeface="Adobe Caslon Pro"/>
              <a:cs typeface="Adobe Caslon Pro"/>
            </a:endParaRPr>
          </a:p>
        </p:txBody>
      </p:sp>
      <p:pic>
        <p:nvPicPr>
          <p:cNvPr id="9" name="Picture 8" descr="DE cat.jpg"/>
          <p:cNvPicPr>
            <a:picLocks noChangeAspect="1"/>
          </p:cNvPicPr>
          <p:nvPr/>
        </p:nvPicPr>
        <p:blipFill>
          <a:blip r:embed="rId9"/>
          <a:stretch>
            <a:fillRect/>
          </a:stretch>
        </p:blipFill>
        <p:spPr>
          <a:xfrm>
            <a:off x="4620381" y="1793790"/>
            <a:ext cx="4523619" cy="3378578"/>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9.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601632"/>
            <a:ext cx="2892386" cy="1277273"/>
          </a:xfrm>
          <a:prstGeom prst="rect">
            <a:avLst/>
          </a:prstGeom>
        </p:spPr>
        <p:txBody>
          <a:bodyPr wrap="square">
            <a:spAutoFit/>
          </a:bodyPr>
          <a:lstStyle/>
          <a:p>
            <a:r>
              <a:rPr lang="en-US" sz="1100" dirty="0" smtClean="0">
                <a:latin typeface="Adobe Caslon Pro"/>
                <a:cs typeface="Adobe Caslon Pro"/>
              </a:rPr>
              <a:t>Thanks to GSA for supporting this project </a:t>
            </a:r>
            <a:r>
              <a:rPr lang="en-US" sz="1100" dirty="0" smtClean="0">
                <a:latin typeface="Adobe Caslon Pro"/>
                <a:cs typeface="Adobe Caslon Pro"/>
              </a:rPr>
              <a:t>through the allocation of funding and research leave, to Glasgow City Council for awarding a Visual Arts Award to make it all possible, to</a:t>
            </a:r>
            <a:r>
              <a:rPr lang="en-US" sz="1100" dirty="0" smtClean="0">
                <a:latin typeface="Adobe Caslon Pro"/>
                <a:cs typeface="Adobe Caslon Pro"/>
              </a:rPr>
              <a:t> Allan Giddy and to all of the other artists involved in Desert Equinox.</a:t>
            </a:r>
          </a:p>
          <a:p>
            <a:endParaRPr lang="en-US" sz="1100" dirty="0">
              <a:latin typeface="Adobe Caslon Pro"/>
              <a:cs typeface="Adobe Caslon Pro"/>
            </a:endParaRPr>
          </a:p>
        </p:txBody>
      </p:sp>
      <p:sp>
        <p:nvSpPr>
          <p:cNvPr id="7" name="TextBox 6"/>
          <p:cNvSpPr txBox="1"/>
          <p:nvPr/>
        </p:nvSpPr>
        <p:spPr>
          <a:xfrm>
            <a:off x="-573527" y="2512438"/>
            <a:ext cx="184666" cy="369332"/>
          </a:xfrm>
          <a:prstGeom prst="rect">
            <a:avLst/>
          </a:prstGeom>
          <a:noFill/>
        </p:spPr>
        <p:txBody>
          <a:bodyPr wrap="none" rtlCol="0">
            <a:spAutoFit/>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893</TotalTime>
  <Words>1298</Words>
  <Application>Microsoft Macintosh PowerPoint</Application>
  <PresentationFormat>On-screen Show (4:3)</PresentationFormat>
  <Paragraphs>58</Paragraphs>
  <Slides>9</Slides>
  <Notes>0</Notes>
  <HiddenSlides>0</HiddenSlides>
  <MMClips>0</MMClips>
  <ScaleCrop>false</ScaleCrop>
  <HeadingPairs>
    <vt:vector size="4" baseType="variant">
      <vt:variant>
        <vt:lpstr>Design Template</vt:lpstr>
      </vt:variant>
      <vt:variant>
        <vt:i4>1</vt:i4>
      </vt:variant>
      <vt:variant>
        <vt:lpstr>Slide Titles</vt:lpstr>
      </vt:variant>
      <vt:variant>
        <vt:i4>9</vt:i4>
      </vt:variant>
    </vt:vector>
  </HeadingPairs>
  <TitlesOfParts>
    <vt:vector size="10" baseType="lpstr">
      <vt:lpstr>Office Theme</vt:lpstr>
      <vt:lpstr>Slide 1</vt:lpstr>
      <vt:lpstr>Slide 2</vt:lpstr>
      <vt:lpstr>Slide 3</vt:lpstr>
      <vt:lpstr>Slide 4</vt:lpstr>
      <vt:lpstr>Slide 5</vt:lpstr>
      <vt:lpstr>Slide 6</vt:lpstr>
      <vt:lpstr>Slide 7</vt:lpstr>
      <vt:lpstr>Slide 8</vt:lpstr>
      <vt:lpstr>Slide 9</vt:lpstr>
    </vt:vector>
  </TitlesOfParts>
  <Company>GSA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Iain Reid</dc:creator>
  <cp:lastModifiedBy>J.Carter</cp:lastModifiedBy>
  <cp:revision>26</cp:revision>
  <dcterms:created xsi:type="dcterms:W3CDTF">2013-06-17T22:38:13Z</dcterms:created>
  <dcterms:modified xsi:type="dcterms:W3CDTF">2013-06-18T12:53:16Z</dcterms:modified>
</cp:coreProperties>
</file>