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Default Extension="emf" ContentType="image/x-emf"/>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Default Extension="pict" ContentType="image/pict"/>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Default Extension="vml" ContentType="application/vnd.openxmlformats-officedocument.vmlDrawing"/>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59" r:id="rId4"/>
    <p:sldId id="277" r:id="rId5"/>
    <p:sldId id="275" r:id="rId6"/>
    <p:sldId id="269" r:id="rId7"/>
    <p:sldId id="272" r:id="rId8"/>
    <p:sldId id="270" r:id="rId9"/>
    <p:sldId id="271" r:id="rId10"/>
    <p:sldId id="278" r:id="rId11"/>
    <p:sldId id="267" r:id="rId12"/>
    <p:sldId id="262" r:id="rId13"/>
    <p:sldId id="268"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EA721B"/>
    <a:srgbClr val="EA5D2F"/>
    <a:srgbClr val="FF6735"/>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22822" autoAdjust="0"/>
    <p:restoredTop sz="94660"/>
  </p:normalViewPr>
  <p:slideViewPr>
    <p:cSldViewPr snapToGrid="0" snapToObjects="1">
      <p:cViewPr>
        <p:scale>
          <a:sx n="100" d="100"/>
          <a:sy n="100" d="100"/>
        </p:scale>
        <p:origin x="-840" y="-26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ict"/></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3B4947FE-9619-6D4F-BD03-10F5F4519C88}" type="datetimeFigureOut">
              <a:rPr lang="en-US" smtClean="0"/>
              <a:pPr/>
              <a:t>8/1/13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B4947FE-9619-6D4F-BD03-10F5F4519C88}" type="datetimeFigureOut">
              <a:rPr lang="en-US" smtClean="0"/>
              <a:pPr/>
              <a:t>8/1/13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3B4947FE-9619-6D4F-BD03-10F5F4519C88}" type="datetimeFigureOut">
              <a:rPr lang="en-US" smtClean="0"/>
              <a:pPr/>
              <a:t>8/1/13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3B4947FE-9619-6D4F-BD03-10F5F4519C88}" type="datetimeFigureOut">
              <a:rPr lang="en-US" smtClean="0"/>
              <a:pPr/>
              <a:t>8/1/13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3B4947FE-9619-6D4F-BD03-10F5F4519C88}" type="datetimeFigureOut">
              <a:rPr lang="en-US" smtClean="0"/>
              <a:pPr/>
              <a:t>8/1/13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3B4947FE-9619-6D4F-BD03-10F5F4519C88}" type="datetimeFigureOut">
              <a:rPr lang="en-US" smtClean="0"/>
              <a:pPr/>
              <a:t>8/1/13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4947FE-9619-6D4F-BD03-10F5F4519C88}" type="datetimeFigureOut">
              <a:rPr lang="en-US" smtClean="0"/>
              <a:pPr/>
              <a:t>8/1/13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B4947FE-9619-6D4F-BD03-10F5F4519C88}" type="datetimeFigureOut">
              <a:rPr lang="en-US" smtClean="0"/>
              <a:pPr/>
              <a:t>8/1/13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B4947FE-9619-6D4F-BD03-10F5F4519C88}" type="datetimeFigureOut">
              <a:rPr lang="en-US" smtClean="0"/>
              <a:pPr/>
              <a:t>8/1/13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B4947FE-9619-6D4F-BD03-10F5F4519C88}" type="datetimeFigureOut">
              <a:rPr lang="en-US" smtClean="0"/>
              <a:pPr/>
              <a:t>8/1/13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B4947FE-9619-6D4F-BD03-10F5F4519C88}" type="datetimeFigureOut">
              <a:rPr lang="en-US" smtClean="0"/>
              <a:pPr/>
              <a:t>8/1/13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90F4E-16EC-7C47-86B0-B86BC8E43C6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4947FE-9619-6D4F-BD03-10F5F4519C88}" type="datetimeFigureOut">
              <a:rPr lang="en-US" smtClean="0"/>
              <a:pPr/>
              <a:t>8/1/13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F90F4E-16EC-7C47-86B0-B86BC8E43C6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oleObject" Target="Macintosh%20HD:Users:e.bremner:Documents:3_REF:Research:LIGHTHOUSE:EXHIBITION%20TEXT:LH_WORKSHOP+NOTES.doc!OLE_LINK1" TargetMode="External"/><Relationship Id="rId5" Type="http://schemas.openxmlformats.org/officeDocument/2006/relationships/image" Target="../media/image5.pn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emf"/><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emf"/><Relationship Id="rId3"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hyperlink" Target="http://www.artrabbit.com/uk/events/event/4726/f" TargetMode="External"/><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7.xml"/><Relationship Id="rId2" Type="http://schemas.openxmlformats.org/officeDocument/2006/relationships/image" Target="../media/image19.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em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S1.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prstGeom prst="rect">
            <a:avLst/>
          </a:prstGeom>
        </p:spPr>
      </p:pic>
      <p:sp>
        <p:nvSpPr>
          <p:cNvPr id="5" name="Rectangle 4"/>
          <p:cNvSpPr/>
          <p:nvPr/>
        </p:nvSpPr>
        <p:spPr>
          <a:xfrm>
            <a:off x="715628" y="2228671"/>
            <a:ext cx="3176162" cy="2246769"/>
          </a:xfrm>
          <a:prstGeom prst="rect">
            <a:avLst/>
          </a:prstGeom>
        </p:spPr>
        <p:txBody>
          <a:bodyPr wrap="square">
            <a:spAutoFit/>
          </a:bodyPr>
          <a:lstStyle/>
          <a:p>
            <a:r>
              <a:rPr lang="en-US" sz="2800" b="1" dirty="0" smtClean="0">
                <a:solidFill>
                  <a:srgbClr val="EA721B"/>
                </a:solidFill>
                <a:latin typeface="Hypatia Sans Pro"/>
                <a:cs typeface="Hypatia Sans Pro"/>
              </a:rPr>
              <a:t>The Fusion of Digital Inkjet Printing with Bespoke Woven Textiles.</a:t>
            </a:r>
            <a:endParaRPr lang="en-US" sz="2800" b="1" dirty="0">
              <a:solidFill>
                <a:srgbClr val="EA721B"/>
              </a:solidFill>
              <a:latin typeface="Hypatia Sans Pro"/>
              <a:cs typeface="Hypatia Sans Pro"/>
            </a:endParaRPr>
          </a:p>
        </p:txBody>
      </p:sp>
      <p:sp>
        <p:nvSpPr>
          <p:cNvPr id="6" name="Rectangle 5"/>
          <p:cNvSpPr/>
          <p:nvPr/>
        </p:nvSpPr>
        <p:spPr>
          <a:xfrm>
            <a:off x="715628" y="4642547"/>
            <a:ext cx="3176162" cy="646331"/>
          </a:xfrm>
          <a:prstGeom prst="rect">
            <a:avLst/>
          </a:prstGeom>
        </p:spPr>
        <p:txBody>
          <a:bodyPr wrap="square">
            <a:spAutoFit/>
          </a:bodyPr>
          <a:lstStyle/>
          <a:p>
            <a:r>
              <a:rPr lang="en-US" sz="1200" i="1" dirty="0" smtClean="0">
                <a:solidFill>
                  <a:srgbClr val="EA721B"/>
                </a:solidFill>
                <a:latin typeface="Adobe Caslon Pro SmBd"/>
                <a:cs typeface="Adobe Caslon Pro SmBd"/>
              </a:rPr>
              <a:t>How will the woven structure of the fabric and the yarn type ‘enhance’ or ‘interfere’ with the digitally printed pattern?</a:t>
            </a:r>
            <a:endParaRPr lang="en-US" sz="1200" i="1" dirty="0">
              <a:solidFill>
                <a:srgbClr val="EA721B"/>
              </a:solidFill>
              <a:latin typeface="Adobe Caslon Pro SmBd"/>
              <a:cs typeface="Adobe Caslon Pro SmBd"/>
            </a:endParaRPr>
          </a:p>
        </p:txBody>
      </p:sp>
      <p:sp>
        <p:nvSpPr>
          <p:cNvPr id="7" name="Rectangle 6"/>
          <p:cNvSpPr/>
          <p:nvPr/>
        </p:nvSpPr>
        <p:spPr>
          <a:xfrm>
            <a:off x="715628" y="6076277"/>
            <a:ext cx="2134816"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Elaine Bremner</a:t>
            </a:r>
          </a:p>
          <a:p>
            <a:r>
              <a:rPr lang="en-US" sz="1200" dirty="0" smtClean="0">
                <a:solidFill>
                  <a:schemeClr val="tx1">
                    <a:lumMod val="75000"/>
                    <a:lumOff val="25000"/>
                  </a:schemeClr>
                </a:solidFill>
                <a:latin typeface="Adobe Caslon Pro"/>
                <a:cs typeface="Adobe Caslon Pro"/>
              </a:rPr>
              <a:t>Output No. 1</a:t>
            </a:r>
            <a:endParaRPr lang="en-US" sz="1200" dirty="0">
              <a:solidFill>
                <a:schemeClr val="tx1">
                  <a:lumMod val="75000"/>
                  <a:lumOff val="25000"/>
                </a:schemeClr>
              </a:solidFill>
              <a:latin typeface="Adobe Caslon Pro"/>
              <a:cs typeface="Adobe Caslon Pro"/>
            </a:endParaRPr>
          </a:p>
        </p:txBody>
      </p:sp>
      <p:pic>
        <p:nvPicPr>
          <p:cNvPr id="11" name="Picture 10"/>
          <p:cNvPicPr>
            <a:picLocks noChangeAspect="1"/>
          </p:cNvPicPr>
          <p:nvPr/>
        </p:nvPicPr>
        <p:blipFill>
          <a:blip r:embed="rId3"/>
          <a:srcRect l="5965" t="2565" r="14316"/>
          <a:stretch>
            <a:fillRect/>
          </a:stretch>
        </p:blipFill>
        <p:spPr>
          <a:xfrm>
            <a:off x="4527441" y="2162676"/>
            <a:ext cx="4656875" cy="423544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2.pdf"/>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8467"/>
            <a:ext cx="9144000" cy="6477000"/>
          </a:xfrm>
          <a:prstGeom prst="rect">
            <a:avLst/>
          </a:prstGeom>
        </p:spPr>
      </p:pic>
      <p:sp>
        <p:nvSpPr>
          <p:cNvPr id="5" name="Rectangle 4"/>
          <p:cNvSpPr/>
          <p:nvPr/>
        </p:nvSpPr>
        <p:spPr>
          <a:xfrm>
            <a:off x="439533" y="3551132"/>
            <a:ext cx="2892386" cy="1615827"/>
          </a:xfrm>
          <a:prstGeom prst="rect">
            <a:avLst/>
          </a:prstGeom>
        </p:spPr>
        <p:txBody>
          <a:bodyPr wrap="square">
            <a:spAutoFit/>
          </a:bodyPr>
          <a:lstStyle/>
          <a:p>
            <a:pPr algn="just"/>
            <a:r>
              <a:rPr lang="en-US" sz="1100" dirty="0" smtClean="0">
                <a:latin typeface="Adobe Caslon Pro"/>
                <a:cs typeface="Adobe Caslon Pro"/>
              </a:rPr>
              <a:t>The result of this</a:t>
            </a:r>
            <a:r>
              <a:rPr lang="en-US" sz="1100" dirty="0" smtClean="0">
                <a:latin typeface="Adobe Caslon Pro"/>
                <a:cs typeface="Adobe Caslon Pro"/>
              </a:rPr>
              <a:t> </a:t>
            </a:r>
            <a:r>
              <a:rPr lang="en-US" sz="1100" dirty="0" smtClean="0">
                <a:latin typeface="Adobe Caslon Pro"/>
                <a:cs typeface="Adobe Caslon Pro"/>
              </a:rPr>
              <a:t>project</a:t>
            </a:r>
            <a:r>
              <a:rPr lang="en-US" sz="1100" dirty="0" smtClean="0">
                <a:latin typeface="Adobe Caslon Pro"/>
                <a:cs typeface="Adobe Caslon Pro"/>
              </a:rPr>
              <a:t> </a:t>
            </a:r>
            <a:r>
              <a:rPr lang="en-US" sz="1100" dirty="0" smtClean="0">
                <a:latin typeface="Adobe Caslon Pro"/>
                <a:cs typeface="Adobe Caslon Pro"/>
              </a:rPr>
              <a:t>was a collection of textile samples that integrated the qualities of specially woven fabrics, using different yarn combinations, with the visual qualities of digital </a:t>
            </a:r>
            <a:r>
              <a:rPr lang="en-US" sz="1100" dirty="0" err="1" smtClean="0">
                <a:latin typeface="Adobe Caslon Pro"/>
                <a:cs typeface="Adobe Caslon Pro"/>
              </a:rPr>
              <a:t>inket</a:t>
            </a:r>
            <a:r>
              <a:rPr lang="en-US" sz="1100" dirty="0" smtClean="0">
                <a:latin typeface="Adobe Caslon Pro"/>
                <a:cs typeface="Adobe Caslon Pro"/>
              </a:rPr>
              <a:t> printing to create unique textile samples. These samples were shown in a solo exhibition at The Lighthouse, Glasgow, 1 March – 1 June 2008</a:t>
            </a:r>
          </a:p>
          <a:p>
            <a:endParaRPr lang="en-US" sz="1100" dirty="0">
              <a:latin typeface="Adobe Caslon Pro"/>
              <a:cs typeface="Adobe Caslon Pro"/>
            </a:endParaRPr>
          </a:p>
        </p:txBody>
      </p:sp>
      <p:sp>
        <p:nvSpPr>
          <p:cNvPr id="7" name="Rectangle 6"/>
          <p:cNvSpPr/>
          <p:nvPr/>
        </p:nvSpPr>
        <p:spPr>
          <a:xfrm>
            <a:off x="3487681" y="5584180"/>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Review Gallery, </a:t>
            </a:r>
            <a:r>
              <a:rPr lang="en-US" sz="900" i="1" dirty="0" smtClean="0">
                <a:solidFill>
                  <a:srgbClr val="FFFFFF"/>
                </a:solidFill>
                <a:latin typeface="Adobe Caslon Pro"/>
                <a:cs typeface="Adobe Caslon Pro"/>
              </a:rPr>
              <a:t>T</a:t>
            </a:r>
            <a:r>
              <a:rPr lang="en-US" sz="900" i="1" dirty="0" smtClean="0">
                <a:solidFill>
                  <a:srgbClr val="FFFFFF"/>
                </a:solidFill>
                <a:latin typeface="Adobe Caslon Pro"/>
                <a:cs typeface="Adobe Caslon Pro"/>
              </a:rPr>
              <a:t>he Lighthouse</a:t>
            </a:r>
            <a:endParaRPr lang="en-US" sz="900" i="1" dirty="0">
              <a:solidFill>
                <a:srgbClr val="FFFFFF"/>
              </a:solidFill>
              <a:latin typeface="Adobe Caslon Pro"/>
              <a:cs typeface="Adobe Caslon Pro"/>
            </a:endParaRPr>
          </a:p>
        </p:txBody>
      </p:sp>
      <p:sp>
        <p:nvSpPr>
          <p:cNvPr id="10" name="TextBox 9"/>
          <p:cNvSpPr txBox="1"/>
          <p:nvPr/>
        </p:nvSpPr>
        <p:spPr>
          <a:xfrm>
            <a:off x="4876800" y="1256216"/>
            <a:ext cx="3985555" cy="246221"/>
          </a:xfrm>
          <a:prstGeom prst="rect">
            <a:avLst/>
          </a:prstGeom>
          <a:noFill/>
        </p:spPr>
        <p:txBody>
          <a:bodyPr wrap="square" rtlCol="0">
            <a:spAutoFit/>
          </a:bodyPr>
          <a:lstStyle/>
          <a:p>
            <a:pPr algn="r"/>
            <a:r>
              <a:rPr lang="en-US" sz="1000" dirty="0" smtClean="0">
                <a:latin typeface="Adobe Caslon Pro Bold Italic"/>
                <a:cs typeface="Adobe Caslon Pro Bold Italic"/>
              </a:rPr>
              <a:t>The Fusion of</a:t>
            </a:r>
            <a:r>
              <a:rPr lang="en-US" sz="1000" dirty="0" smtClean="0">
                <a:latin typeface="Adobe Caslon Pro Bold Italic"/>
                <a:cs typeface="Adobe Caslon Pro Bold Italic"/>
              </a:rPr>
              <a:t> Digital </a:t>
            </a:r>
            <a:r>
              <a:rPr lang="en-US" sz="1000" dirty="0" smtClean="0">
                <a:latin typeface="Adobe Caslon Pro Bold Italic"/>
                <a:cs typeface="Adobe Caslon Pro Bold Italic"/>
              </a:rPr>
              <a:t>Inkjet Printing with Bespoke Woven Textiles</a:t>
            </a:r>
            <a:endParaRPr lang="en-US" sz="1000" dirty="0">
              <a:latin typeface="Adobe Caslon Pro Bold Italic"/>
              <a:cs typeface="Adobe Caslon Pro Bold Italic"/>
            </a:endParaRPr>
          </a:p>
        </p:txBody>
      </p:sp>
      <p:sp>
        <p:nvSpPr>
          <p:cNvPr id="11" name="TextBox 10"/>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1</a:t>
            </a:r>
            <a:endParaRPr lang="en-US" sz="1000" dirty="0">
              <a:latin typeface="Adobe Caslon Pro Bold Italic"/>
              <a:cs typeface="Adobe Caslon Pro Bold Italic"/>
            </a:endParaRPr>
          </a:p>
        </p:txBody>
      </p:sp>
      <p:sp>
        <p:nvSpPr>
          <p:cNvPr id="12" name="TextBox 11"/>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Elaine Bremner</a:t>
            </a:r>
            <a:endParaRPr lang="en-US" sz="1000" dirty="0">
              <a:latin typeface="Adobe Caslon Pro Bold Italic"/>
              <a:cs typeface="Adobe Caslon Pro Bold Italic"/>
            </a:endParaRPr>
          </a:p>
        </p:txBody>
      </p:sp>
      <p:graphicFrame>
        <p:nvGraphicFramePr>
          <p:cNvPr id="14338" name="Object 2"/>
          <p:cNvGraphicFramePr>
            <a:graphicFrameLocks noChangeAspect="1"/>
          </p:cNvGraphicFramePr>
          <p:nvPr/>
        </p:nvGraphicFramePr>
        <p:xfrm>
          <a:off x="7294712" y="3875379"/>
          <a:ext cx="1567643" cy="1291580"/>
        </p:xfrm>
        <a:graphic>
          <a:graphicData uri="http://schemas.openxmlformats.org/presentationml/2006/ole">
            <p:oleObj spid="_x0000_s14338" name="Document" r:id="rId4" imgW="2019300" imgH="1663700" progId="Word.Document.12">
              <p:link updateAutomatic="1"/>
            </p:oleObj>
          </a:graphicData>
        </a:graphic>
      </p:graphicFrame>
      <p:pic>
        <p:nvPicPr>
          <p:cNvPr id="15" name="Picture 14"/>
          <p:cNvPicPr>
            <a:picLocks noChangeAspect="1"/>
          </p:cNvPicPr>
          <p:nvPr/>
        </p:nvPicPr>
        <p:blipFill>
          <a:blip r:embed="rId5"/>
          <a:srcRect l="1667" t="22379" r="6670" b="995"/>
          <a:stretch>
            <a:fillRect/>
          </a:stretch>
        </p:blipFill>
        <p:spPr>
          <a:xfrm>
            <a:off x="3484239" y="3542665"/>
            <a:ext cx="3534622" cy="2015356"/>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4.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1785104"/>
          </a:xfrm>
          <a:prstGeom prst="rect">
            <a:avLst/>
          </a:prstGeom>
        </p:spPr>
        <p:txBody>
          <a:bodyPr wrap="square">
            <a:spAutoFit/>
          </a:bodyPr>
          <a:lstStyle/>
          <a:p>
            <a:pPr algn="just"/>
            <a:r>
              <a:rPr lang="en-US" sz="1100" dirty="0" smtClean="0">
                <a:latin typeface="Adobe Caslon Pro"/>
                <a:cs typeface="Adobe Caslon Pro"/>
              </a:rPr>
              <a:t>Typically for optimal </a:t>
            </a:r>
            <a:r>
              <a:rPr lang="en-US" sz="1100" dirty="0" err="1" smtClean="0">
                <a:latin typeface="Adobe Caslon Pro"/>
                <a:cs typeface="Adobe Caslon Pro"/>
              </a:rPr>
              <a:t>colour</a:t>
            </a:r>
            <a:r>
              <a:rPr lang="en-US" sz="1100" dirty="0" smtClean="0">
                <a:latin typeface="Adobe Caslon Pro"/>
                <a:cs typeface="Adobe Caslon Pro"/>
              </a:rPr>
              <a:t> retention digital inkjet printing requires the base fabric to be of </a:t>
            </a:r>
            <a:r>
              <a:rPr lang="en-US" sz="1100" dirty="0" err="1" smtClean="0">
                <a:latin typeface="Adobe Caslon Pro"/>
                <a:cs typeface="Adobe Caslon Pro"/>
              </a:rPr>
              <a:t>fibre</a:t>
            </a:r>
            <a:r>
              <a:rPr lang="en-US" sz="1100" dirty="0" smtClean="0">
                <a:latin typeface="Adobe Caslon Pro"/>
                <a:cs typeface="Adobe Caslon Pro"/>
              </a:rPr>
              <a:t> types that all belong to one dye class i.e. cellulosic </a:t>
            </a:r>
            <a:r>
              <a:rPr lang="en-US" sz="1100" dirty="0" err="1" smtClean="0">
                <a:latin typeface="Adobe Caslon Pro"/>
                <a:cs typeface="Adobe Caslon Pro"/>
              </a:rPr>
              <a:t>fibres</a:t>
            </a:r>
            <a:r>
              <a:rPr lang="en-US" sz="1100" dirty="0" smtClean="0">
                <a:latin typeface="Adobe Caslon Pro"/>
                <a:cs typeface="Adobe Caslon Pro"/>
              </a:rPr>
              <a:t> would be printed with reactive dyes. In almost all cases substrates would be 100% silk, 100% cotton etc. </a:t>
            </a:r>
          </a:p>
          <a:p>
            <a:pPr algn="just"/>
            <a:endParaRPr lang="en-US" sz="1100" dirty="0" smtClean="0">
              <a:latin typeface="Adobe Caslon Pro"/>
              <a:cs typeface="Adobe Caslon Pro"/>
            </a:endParaRPr>
          </a:p>
          <a:p>
            <a:pPr algn="just"/>
            <a:r>
              <a:rPr lang="en-US" sz="1100" dirty="0" smtClean="0">
                <a:latin typeface="Adobe Caslon Pro"/>
                <a:cs typeface="Adobe Caslon Pro"/>
              </a:rPr>
              <a:t>Printing the same image onto a variety of base cloths where a mix of yarns were used in the construction produced interesting results.</a:t>
            </a:r>
            <a:endParaRPr lang="en-US" sz="1100" dirty="0">
              <a:latin typeface="Adobe Caslon Pro"/>
              <a:cs typeface="Adobe Caslon Pro"/>
            </a:endParaRPr>
          </a:p>
        </p:txBody>
      </p:sp>
      <p:sp>
        <p:nvSpPr>
          <p:cNvPr id="7" name="Rectangle 6"/>
          <p:cNvSpPr/>
          <p:nvPr/>
        </p:nvSpPr>
        <p:spPr>
          <a:xfrm>
            <a:off x="3580794" y="517010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Variety of </a:t>
            </a:r>
            <a:r>
              <a:rPr lang="en-US" sz="900" i="1" dirty="0" smtClean="0">
                <a:solidFill>
                  <a:srgbClr val="FFFFFF"/>
                </a:solidFill>
                <a:latin typeface="Adobe Caslon Pro"/>
                <a:cs typeface="Adobe Caslon Pro"/>
              </a:rPr>
              <a:t>woven substrates with printed image at different scales.</a:t>
            </a:r>
            <a:endParaRPr lang="en-US" sz="900" i="1" dirty="0">
              <a:solidFill>
                <a:srgbClr val="FFFFFF"/>
              </a:solidFill>
              <a:latin typeface="Adobe Caslon Pro"/>
              <a:cs typeface="Adobe Caslon Pro"/>
            </a:endParaRPr>
          </a:p>
        </p:txBody>
      </p:sp>
      <p:pic>
        <p:nvPicPr>
          <p:cNvPr id="9" name="Picture 8"/>
          <p:cNvPicPr>
            <a:picLocks noChangeAspect="1"/>
          </p:cNvPicPr>
          <p:nvPr/>
        </p:nvPicPr>
        <p:blipFill>
          <a:blip r:embed="rId3"/>
          <a:srcRect l="1667" t="4973" b="4973"/>
          <a:stretch>
            <a:fillRect/>
          </a:stretch>
        </p:blipFill>
        <p:spPr>
          <a:xfrm>
            <a:off x="3618894" y="1785146"/>
            <a:ext cx="5563206" cy="3359561"/>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6.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12700"/>
            <a:ext cx="9144000" cy="6477000"/>
          </a:xfrm>
          <a:prstGeom prst="rect">
            <a:avLst/>
          </a:prstGeom>
        </p:spPr>
      </p:pic>
      <p:sp>
        <p:nvSpPr>
          <p:cNvPr id="5" name="Rectangle 4"/>
          <p:cNvSpPr/>
          <p:nvPr/>
        </p:nvSpPr>
        <p:spPr>
          <a:xfrm>
            <a:off x="439533" y="1874732"/>
            <a:ext cx="2892386" cy="2970043"/>
          </a:xfrm>
          <a:prstGeom prst="rect">
            <a:avLst/>
          </a:prstGeom>
        </p:spPr>
        <p:txBody>
          <a:bodyPr wrap="square">
            <a:spAutoFit/>
          </a:bodyPr>
          <a:lstStyle/>
          <a:p>
            <a:pPr algn="just"/>
            <a:r>
              <a:rPr lang="en-GB" sz="1100" dirty="0" smtClean="0">
                <a:latin typeface="Adobe Caslon Pro"/>
                <a:cs typeface="Adobe Caslon Pro"/>
              </a:rPr>
              <a:t>Bespoke woven fabrics allow decisions to be made about the exact quantities and proportions of yarns which make up a cloth. These decisions will affect the resulting print as certain yarns accept the ink whilst others resist.</a:t>
            </a:r>
          </a:p>
          <a:p>
            <a:endParaRPr lang="en-US" sz="1100" dirty="0" smtClean="0">
              <a:latin typeface="Adobe Caslon Pro"/>
              <a:cs typeface="Adobe Caslon Pro"/>
            </a:endParaRPr>
          </a:p>
          <a:p>
            <a:pPr algn="just"/>
            <a:r>
              <a:rPr lang="en-GB" sz="1100" dirty="0" smtClean="0">
                <a:latin typeface="Adobe Caslon Pro"/>
                <a:cs typeface="Adobe Caslon Pro"/>
              </a:rPr>
              <a:t>Designing both the woven structure and the printed image/pattern allows complete control over the outcome producing a unique effect. Printing onto a specifically woven fabric also allows the weight and handle of cloth to be chosen, not imposed.</a:t>
            </a:r>
          </a:p>
          <a:p>
            <a:endParaRPr lang="en-GB" sz="1100" dirty="0" smtClean="0">
              <a:latin typeface="Adobe Caslon Pro"/>
              <a:cs typeface="Adobe Caslon Pro"/>
            </a:endParaRPr>
          </a:p>
          <a:p>
            <a:pPr algn="just"/>
            <a:r>
              <a:rPr lang="en-GB" sz="1100" dirty="0" smtClean="0">
                <a:latin typeface="Adobe Caslon Pro"/>
                <a:cs typeface="Adobe Caslon Pro"/>
              </a:rPr>
              <a:t>Looms were set up with warps containing a mix of yarns including silk, wool, polyester and cotton yarn. The combination of silk and polyester produced the most interesting results.</a:t>
            </a:r>
            <a:endParaRPr lang="en-GB" sz="1100" dirty="0">
              <a:latin typeface="Adobe Caslon Pro"/>
              <a:cs typeface="Adobe Caslon Pro"/>
            </a:endParaRPr>
          </a:p>
        </p:txBody>
      </p:sp>
      <p:sp>
        <p:nvSpPr>
          <p:cNvPr id="7" name="Rectangle 6"/>
          <p:cNvSpPr/>
          <p:nvPr/>
        </p:nvSpPr>
        <p:spPr>
          <a:xfrm>
            <a:off x="3583268" y="521107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Fabric being woven on the loom, 50% silk /50% polyester.</a:t>
            </a:r>
            <a:endParaRPr lang="en-US" sz="900" i="1" dirty="0">
              <a:solidFill>
                <a:srgbClr val="FFFFFF"/>
              </a:solidFill>
              <a:latin typeface="Adobe Caslon Pro"/>
              <a:cs typeface="Adobe Caslon Pro"/>
            </a:endParaRPr>
          </a:p>
        </p:txBody>
      </p:sp>
      <p:pic>
        <p:nvPicPr>
          <p:cNvPr id="8" name="Picture 7"/>
          <p:cNvPicPr>
            <a:picLocks noChangeAspect="1"/>
          </p:cNvPicPr>
          <p:nvPr/>
        </p:nvPicPr>
        <p:blipFill>
          <a:blip r:embed="rId3"/>
          <a:stretch>
            <a:fillRect/>
          </a:stretch>
        </p:blipFill>
        <p:spPr>
          <a:xfrm>
            <a:off x="3622030" y="1849332"/>
            <a:ext cx="5534670" cy="336174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6.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1954381"/>
          </a:xfrm>
          <a:prstGeom prst="rect">
            <a:avLst/>
          </a:prstGeom>
        </p:spPr>
        <p:txBody>
          <a:bodyPr wrap="square">
            <a:spAutoFit/>
          </a:bodyPr>
          <a:lstStyle/>
          <a:p>
            <a:pPr algn="just"/>
            <a:r>
              <a:rPr lang="en-GB" sz="1100" dirty="0" smtClean="0"/>
              <a:t>A range of patterns were designed on Photoshop and each individual pattern was printed at different scales and in different </a:t>
            </a:r>
            <a:r>
              <a:rPr lang="en-GB" sz="1100" dirty="0" smtClean="0"/>
              <a:t>colour-ways </a:t>
            </a:r>
            <a:r>
              <a:rPr lang="en-GB" sz="1100" dirty="0" smtClean="0"/>
              <a:t>onto the woven base cloths and the results were compared to assess how the different structures interacted with the image.</a:t>
            </a:r>
          </a:p>
          <a:p>
            <a:r>
              <a:rPr lang="en-GB" sz="1100" dirty="0" smtClean="0"/>
              <a:t> </a:t>
            </a:r>
          </a:p>
          <a:p>
            <a:pPr algn="just"/>
            <a:r>
              <a:rPr lang="en-GB" sz="1100" dirty="0" smtClean="0"/>
              <a:t>The combination of structures and yarns exaggerated and intensified or diffused and distorted the digital print and so create unique and innovative textiles. </a:t>
            </a:r>
            <a:r>
              <a:rPr lang="en-GB" sz="1100" dirty="0" smtClean="0">
                <a:latin typeface="Adobe Caslon Pro"/>
                <a:cs typeface="Adobe Caslon Pro"/>
              </a:rPr>
              <a:t>.</a:t>
            </a:r>
            <a:endParaRPr lang="en-GB" sz="1100" dirty="0">
              <a:latin typeface="Adobe Caslon Pro"/>
              <a:cs typeface="Adobe Caslon Pro"/>
            </a:endParaRPr>
          </a:p>
        </p:txBody>
      </p:sp>
      <p:sp>
        <p:nvSpPr>
          <p:cNvPr id="7" name="Rectangle 6"/>
          <p:cNvSpPr/>
          <p:nvPr/>
        </p:nvSpPr>
        <p:spPr>
          <a:xfrm>
            <a:off x="3583268" y="521107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Two printed images on two different base cloths.</a:t>
            </a:r>
            <a:endParaRPr lang="en-US" sz="900" i="1" dirty="0">
              <a:solidFill>
                <a:srgbClr val="FFFFFF"/>
              </a:solidFill>
              <a:latin typeface="Adobe Caslon Pro"/>
              <a:cs typeface="Adobe Caslon Pro"/>
            </a:endParaRPr>
          </a:p>
        </p:txBody>
      </p:sp>
      <p:pic>
        <p:nvPicPr>
          <p:cNvPr id="8" name="Picture 7"/>
          <p:cNvPicPr>
            <a:picLocks noChangeAspect="1"/>
          </p:cNvPicPr>
          <p:nvPr/>
        </p:nvPicPr>
        <p:blipFill>
          <a:blip r:embed="rId3"/>
          <a:srcRect b="6962"/>
          <a:stretch>
            <a:fillRect/>
          </a:stretch>
        </p:blipFill>
        <p:spPr>
          <a:xfrm>
            <a:off x="3612901" y="1862032"/>
            <a:ext cx="5560732" cy="336753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6.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261610"/>
          </a:xfrm>
          <a:prstGeom prst="rect">
            <a:avLst/>
          </a:prstGeom>
        </p:spPr>
        <p:txBody>
          <a:bodyPr wrap="square">
            <a:spAutoFit/>
          </a:bodyPr>
          <a:lstStyle/>
          <a:p>
            <a:pPr algn="just"/>
            <a:r>
              <a:rPr lang="en-US" sz="1100" dirty="0" smtClean="0">
                <a:latin typeface="Adobe Caslon Pro"/>
                <a:cs typeface="Adobe Caslon Pro"/>
              </a:rPr>
              <a:t>Fabric was pre-treated then digitally </a:t>
            </a:r>
            <a:r>
              <a:rPr lang="en-US" sz="1100" dirty="0" smtClean="0">
                <a:latin typeface="Adobe Caslon Pro"/>
                <a:cs typeface="Adobe Caslon Pro"/>
              </a:rPr>
              <a:t>printed</a:t>
            </a:r>
            <a:r>
              <a:rPr lang="en-US" sz="1100" dirty="0" smtClean="0">
                <a:latin typeface="Adobe Caslon Pro"/>
                <a:cs typeface="Adobe Caslon Pro"/>
              </a:rPr>
              <a:t>.</a:t>
            </a:r>
            <a:endParaRPr lang="en-US" sz="1100" dirty="0">
              <a:latin typeface="Adobe Caslon Pro"/>
              <a:cs typeface="Adobe Caslon Pro"/>
            </a:endParaRPr>
          </a:p>
        </p:txBody>
      </p:sp>
      <p:sp>
        <p:nvSpPr>
          <p:cNvPr id="7" name="Rectangle 6"/>
          <p:cNvSpPr/>
          <p:nvPr/>
        </p:nvSpPr>
        <p:spPr>
          <a:xfrm>
            <a:off x="3583268" y="521107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Fabric being digitally printed</a:t>
            </a:r>
            <a:endParaRPr lang="en-US" sz="900" i="1" dirty="0">
              <a:solidFill>
                <a:srgbClr val="FFFFFF"/>
              </a:solidFill>
              <a:latin typeface="Adobe Caslon Pro"/>
              <a:cs typeface="Adobe Caslon Pro"/>
            </a:endParaRPr>
          </a:p>
        </p:txBody>
      </p:sp>
      <p:pic>
        <p:nvPicPr>
          <p:cNvPr id="9" name="Picture 8"/>
          <p:cNvPicPr>
            <a:picLocks noChangeAspect="1"/>
          </p:cNvPicPr>
          <p:nvPr/>
        </p:nvPicPr>
        <p:blipFill>
          <a:blip r:embed="rId3"/>
          <a:srcRect l="4169" t="9251" b="12952"/>
          <a:stretch>
            <a:fillRect/>
          </a:stretch>
        </p:blipFill>
        <p:spPr>
          <a:xfrm>
            <a:off x="3633270" y="1874733"/>
            <a:ext cx="5510730" cy="3336339"/>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6.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938719"/>
          </a:xfrm>
          <a:prstGeom prst="rect">
            <a:avLst/>
          </a:prstGeom>
        </p:spPr>
        <p:txBody>
          <a:bodyPr wrap="square">
            <a:spAutoFit/>
          </a:bodyPr>
          <a:lstStyle/>
          <a:p>
            <a:r>
              <a:rPr lang="en-US" sz="1100" dirty="0" smtClean="0">
                <a:latin typeface="Adobe Caslon Pro"/>
                <a:cs typeface="Adobe Caslon Pro"/>
              </a:rPr>
              <a:t>On</a:t>
            </a:r>
            <a:r>
              <a:rPr lang="en-US" sz="1100" dirty="0" smtClean="0">
                <a:latin typeface="Adobe Caslon Pro"/>
                <a:cs typeface="Adobe Caslon Pro"/>
              </a:rPr>
              <a:t> washing the fabric the dye will be retained by some of the </a:t>
            </a:r>
            <a:r>
              <a:rPr lang="en-US" sz="1100" dirty="0" smtClean="0">
                <a:latin typeface="Adobe Caslon Pro"/>
                <a:cs typeface="Adobe Caslon Pro"/>
              </a:rPr>
              <a:t>yarns and not by others. The combination of yarns in the warp and weft that will retain the dye adds to the complexity of the printed image. </a:t>
            </a:r>
            <a:endParaRPr lang="en-US" sz="1100" dirty="0">
              <a:latin typeface="Adobe Caslon Pro"/>
              <a:cs typeface="Adobe Caslon Pro"/>
            </a:endParaRPr>
          </a:p>
        </p:txBody>
      </p:sp>
      <p:sp>
        <p:nvSpPr>
          <p:cNvPr id="7" name="Rectangle 6"/>
          <p:cNvSpPr/>
          <p:nvPr/>
        </p:nvSpPr>
        <p:spPr>
          <a:xfrm>
            <a:off x="3583268" y="521107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printed on a fabric made from a mix of silk and polyester yarns.</a:t>
            </a:r>
            <a:endParaRPr lang="en-US" sz="900" i="1" dirty="0">
              <a:solidFill>
                <a:srgbClr val="FFFFFF"/>
              </a:solidFill>
              <a:latin typeface="Adobe Caslon Pro"/>
              <a:cs typeface="Adobe Caslon Pro"/>
            </a:endParaRPr>
          </a:p>
        </p:txBody>
      </p:sp>
      <p:pic>
        <p:nvPicPr>
          <p:cNvPr id="10" name="Picture 9"/>
          <p:cNvPicPr>
            <a:picLocks noChangeAspect="1"/>
          </p:cNvPicPr>
          <p:nvPr/>
        </p:nvPicPr>
        <p:blipFill>
          <a:blip r:embed="rId3"/>
          <a:srcRect b="9171"/>
          <a:stretch>
            <a:fillRect/>
          </a:stretch>
        </p:blipFill>
        <p:spPr>
          <a:xfrm>
            <a:off x="3621368" y="1862033"/>
            <a:ext cx="5577558" cy="3377349"/>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6.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600164"/>
          </a:xfrm>
          <a:prstGeom prst="rect">
            <a:avLst/>
          </a:prstGeom>
        </p:spPr>
        <p:txBody>
          <a:bodyPr wrap="square">
            <a:spAutoFit/>
          </a:bodyPr>
          <a:lstStyle/>
          <a:p>
            <a:r>
              <a:rPr lang="en-US" sz="1100" dirty="0" smtClean="0">
                <a:latin typeface="Adobe Caslon Pro"/>
                <a:cs typeface="Adobe Caslon Pro"/>
              </a:rPr>
              <a:t>Different </a:t>
            </a:r>
            <a:r>
              <a:rPr lang="en-US" sz="1100" dirty="0" err="1" smtClean="0">
                <a:latin typeface="Adobe Caslon Pro"/>
                <a:cs typeface="Adobe Caslon Pro"/>
              </a:rPr>
              <a:t>colour</a:t>
            </a:r>
            <a:r>
              <a:rPr lang="en-US" sz="1100" dirty="0" smtClean="0">
                <a:latin typeface="Adobe Caslon Pro"/>
                <a:cs typeface="Adobe Caslon Pro"/>
              </a:rPr>
              <a:t>-ways </a:t>
            </a:r>
            <a:r>
              <a:rPr lang="en-US" sz="1100" dirty="0" smtClean="0">
                <a:latin typeface="Adobe Caslon Pro"/>
                <a:cs typeface="Adobe Caslon Pro"/>
              </a:rPr>
              <a:t>were tested to</a:t>
            </a:r>
            <a:r>
              <a:rPr lang="en-US" sz="1100" dirty="0" smtClean="0">
                <a:latin typeface="Adobe Caslon Pro"/>
                <a:cs typeface="Adobe Caslon Pro"/>
              </a:rPr>
              <a:t> </a:t>
            </a:r>
            <a:r>
              <a:rPr lang="en-US" sz="1100" dirty="0" smtClean="0">
                <a:latin typeface="Adobe Caslon Pro"/>
                <a:cs typeface="Adobe Caslon Pro"/>
              </a:rPr>
              <a:t>test</a:t>
            </a:r>
            <a:r>
              <a:rPr lang="en-US" sz="1100" dirty="0" smtClean="0">
                <a:latin typeface="Adobe Caslon Pro"/>
                <a:cs typeface="Adobe Caslon Pro"/>
              </a:rPr>
              <a:t> </a:t>
            </a:r>
            <a:r>
              <a:rPr lang="en-US" sz="1100" dirty="0" smtClean="0">
                <a:latin typeface="Adobe Caslon Pro"/>
                <a:cs typeface="Adobe Caslon Pro"/>
              </a:rPr>
              <a:t>what effect this had on the resulting ‘</a:t>
            </a:r>
            <a:r>
              <a:rPr lang="en-US" sz="1100" dirty="0" smtClean="0">
                <a:latin typeface="Adobe Caslon Pro"/>
                <a:cs typeface="Adobe Caslon Pro"/>
              </a:rPr>
              <a:t>image</a:t>
            </a:r>
            <a:r>
              <a:rPr lang="en-US" sz="1100" dirty="0" smtClean="0">
                <a:latin typeface="Adobe Caslon Pro"/>
                <a:cs typeface="Adobe Caslon Pro"/>
              </a:rPr>
              <a:t>’ of the woven ground and the print.</a:t>
            </a:r>
            <a:endParaRPr lang="en-US" sz="1100" dirty="0">
              <a:latin typeface="Adobe Caslon Pro"/>
              <a:cs typeface="Adobe Caslon Pro"/>
            </a:endParaRPr>
          </a:p>
        </p:txBody>
      </p:sp>
      <p:sp>
        <p:nvSpPr>
          <p:cNvPr id="7" name="Rectangle 6"/>
          <p:cNvSpPr/>
          <p:nvPr/>
        </p:nvSpPr>
        <p:spPr>
          <a:xfrm>
            <a:off x="3583268" y="521107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printed onto 2 different base fabrics; the left 100% silk and </a:t>
            </a:r>
            <a:r>
              <a:rPr lang="en-US" sz="900" i="1" dirty="0" smtClean="0">
                <a:solidFill>
                  <a:srgbClr val="FFFFFF"/>
                </a:solidFill>
                <a:latin typeface="Adobe Caslon Pro"/>
                <a:cs typeface="Adobe Caslon Pro"/>
              </a:rPr>
              <a:t>right silk/polyester mix.</a:t>
            </a:r>
            <a:endParaRPr lang="en-US" sz="900" i="1" dirty="0">
              <a:solidFill>
                <a:srgbClr val="FFFFFF"/>
              </a:solidFill>
              <a:latin typeface="Adobe Caslon Pro"/>
              <a:cs typeface="Adobe Caslon Pro"/>
            </a:endParaRPr>
          </a:p>
        </p:txBody>
      </p:sp>
      <p:pic>
        <p:nvPicPr>
          <p:cNvPr id="8" name="Picture 7"/>
          <p:cNvPicPr>
            <a:picLocks noChangeAspect="1"/>
          </p:cNvPicPr>
          <p:nvPr/>
        </p:nvPicPr>
        <p:blipFill>
          <a:blip r:embed="rId3"/>
          <a:srcRect l="1390" b="9198"/>
          <a:stretch>
            <a:fillRect/>
          </a:stretch>
        </p:blipFill>
        <p:spPr>
          <a:xfrm>
            <a:off x="3605724" y="1862032"/>
            <a:ext cx="5538275" cy="3365939"/>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6.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38100"/>
            <a:ext cx="9144000" cy="6477000"/>
          </a:xfrm>
          <a:prstGeom prst="rect">
            <a:avLst/>
          </a:prstGeom>
        </p:spPr>
      </p:pic>
      <p:sp>
        <p:nvSpPr>
          <p:cNvPr id="5" name="Rectangle 4"/>
          <p:cNvSpPr/>
          <p:nvPr/>
        </p:nvSpPr>
        <p:spPr>
          <a:xfrm>
            <a:off x="439533" y="1874732"/>
            <a:ext cx="2892386" cy="600164"/>
          </a:xfrm>
          <a:prstGeom prst="rect">
            <a:avLst/>
          </a:prstGeom>
        </p:spPr>
        <p:txBody>
          <a:bodyPr wrap="square">
            <a:spAutoFit/>
          </a:bodyPr>
          <a:lstStyle/>
          <a:p>
            <a:pPr algn="just"/>
            <a:r>
              <a:rPr lang="en-US" sz="1100" dirty="0" smtClean="0">
                <a:latin typeface="Adobe Caslon Pro"/>
                <a:cs typeface="Adobe Caslon Pro"/>
              </a:rPr>
              <a:t>I</a:t>
            </a:r>
            <a:r>
              <a:rPr lang="en-US" sz="1100" dirty="0" smtClean="0">
                <a:latin typeface="Adobe Caslon Pro"/>
                <a:cs typeface="Adobe Caslon Pro"/>
              </a:rPr>
              <a:t>n some instances the threads that rejected the dye appeared  to float on top of the cloth and be quite separate from the print.</a:t>
            </a:r>
            <a:endParaRPr lang="en-US" sz="1100" dirty="0">
              <a:latin typeface="Adobe Caslon Pro"/>
              <a:cs typeface="Adobe Caslon Pro"/>
            </a:endParaRPr>
          </a:p>
        </p:txBody>
      </p:sp>
      <p:sp>
        <p:nvSpPr>
          <p:cNvPr id="7" name="Rectangle 6"/>
          <p:cNvSpPr/>
          <p:nvPr/>
        </p:nvSpPr>
        <p:spPr>
          <a:xfrm>
            <a:off x="3583268" y="521107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F</a:t>
            </a:r>
            <a:r>
              <a:rPr lang="en-US" sz="900" i="1" dirty="0" smtClean="0">
                <a:solidFill>
                  <a:srgbClr val="FFFFFF"/>
                </a:solidFill>
                <a:latin typeface="Adobe Caslon Pro"/>
                <a:cs typeface="Adobe Caslon Pro"/>
              </a:rPr>
              <a:t>abric with polyester warp threads in sections.</a:t>
            </a:r>
            <a:endParaRPr lang="en-US" sz="900" i="1" dirty="0">
              <a:solidFill>
                <a:srgbClr val="FFFFFF"/>
              </a:solidFill>
              <a:latin typeface="Adobe Caslon Pro"/>
              <a:cs typeface="Adobe Caslon Pro"/>
            </a:endParaRPr>
          </a:p>
        </p:txBody>
      </p:sp>
      <p:pic>
        <p:nvPicPr>
          <p:cNvPr id="9" name="Picture 8"/>
          <p:cNvPicPr>
            <a:picLocks noChangeAspect="1"/>
          </p:cNvPicPr>
          <p:nvPr/>
        </p:nvPicPr>
        <p:blipFill>
          <a:blip r:embed="rId3"/>
          <a:srcRect t="4169" b="6253"/>
          <a:stretch>
            <a:fillRect/>
          </a:stretch>
        </p:blipFill>
        <p:spPr>
          <a:xfrm>
            <a:off x="3621368" y="1836632"/>
            <a:ext cx="5560732" cy="334584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6.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38100"/>
            <a:ext cx="9144000" cy="6477000"/>
          </a:xfrm>
          <a:prstGeom prst="rect">
            <a:avLst/>
          </a:prstGeom>
        </p:spPr>
      </p:pic>
      <p:sp>
        <p:nvSpPr>
          <p:cNvPr id="5" name="Rectangle 4"/>
          <p:cNvSpPr/>
          <p:nvPr/>
        </p:nvSpPr>
        <p:spPr>
          <a:xfrm>
            <a:off x="439533" y="1874732"/>
            <a:ext cx="2892386" cy="769441"/>
          </a:xfrm>
          <a:prstGeom prst="rect">
            <a:avLst/>
          </a:prstGeom>
        </p:spPr>
        <p:txBody>
          <a:bodyPr wrap="square">
            <a:spAutoFit/>
          </a:bodyPr>
          <a:lstStyle/>
          <a:p>
            <a:pPr algn="just"/>
            <a:r>
              <a:rPr lang="en-US" sz="1100" dirty="0" smtClean="0">
                <a:latin typeface="Adobe Caslon Pro"/>
                <a:cs typeface="Adobe Caslon Pro"/>
              </a:rPr>
              <a:t>I</a:t>
            </a:r>
            <a:r>
              <a:rPr lang="en-US" sz="1100" dirty="0" smtClean="0">
                <a:latin typeface="Adobe Caslon Pro"/>
                <a:cs typeface="Adobe Caslon Pro"/>
              </a:rPr>
              <a:t>n other cases, particularly the dogtooth print and weave combination, the un-dyed threads looked to be an integral part of the printed image.</a:t>
            </a:r>
            <a:endParaRPr lang="en-US" sz="1100" dirty="0">
              <a:latin typeface="Adobe Caslon Pro"/>
              <a:cs typeface="Adobe Caslon Pro"/>
            </a:endParaRPr>
          </a:p>
        </p:txBody>
      </p:sp>
      <p:sp>
        <p:nvSpPr>
          <p:cNvPr id="7" name="Rectangle 6"/>
          <p:cNvSpPr/>
          <p:nvPr/>
        </p:nvSpPr>
        <p:spPr>
          <a:xfrm>
            <a:off x="3583268" y="521107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F</a:t>
            </a:r>
            <a:r>
              <a:rPr lang="en-US" sz="900" i="1" dirty="0" smtClean="0">
                <a:solidFill>
                  <a:srgbClr val="FFFFFF"/>
                </a:solidFill>
                <a:latin typeface="Adobe Caslon Pro"/>
                <a:cs typeface="Adobe Caslon Pro"/>
              </a:rPr>
              <a:t>abric made from 50% silk and  50% </a:t>
            </a:r>
            <a:r>
              <a:rPr lang="en-US" sz="900" i="1" dirty="0" smtClean="0">
                <a:solidFill>
                  <a:srgbClr val="FFFFFF"/>
                </a:solidFill>
                <a:latin typeface="Adobe Caslon Pro"/>
                <a:cs typeface="Adobe Caslon Pro"/>
              </a:rPr>
              <a:t>polyester</a:t>
            </a:r>
            <a:r>
              <a:rPr lang="en-US" sz="900" i="1" dirty="0" smtClean="0">
                <a:solidFill>
                  <a:srgbClr val="FFFFFF"/>
                </a:solidFill>
                <a:latin typeface="Adobe Caslon Pro"/>
                <a:cs typeface="Adobe Caslon Pro"/>
              </a:rPr>
              <a:t>.</a:t>
            </a:r>
            <a:endParaRPr lang="en-US" sz="900" i="1" dirty="0">
              <a:solidFill>
                <a:srgbClr val="FFFFFF"/>
              </a:solidFill>
              <a:latin typeface="Adobe Caslon Pro"/>
              <a:cs typeface="Adobe Caslon Pro"/>
            </a:endParaRPr>
          </a:p>
        </p:txBody>
      </p:sp>
      <p:pic>
        <p:nvPicPr>
          <p:cNvPr id="8" name="Picture 7"/>
          <p:cNvPicPr>
            <a:picLocks noChangeAspect="1"/>
          </p:cNvPicPr>
          <p:nvPr/>
        </p:nvPicPr>
        <p:blipFill>
          <a:blip r:embed="rId3"/>
          <a:srcRect l="2779" t="1554" r="2779" b="22203"/>
          <a:stretch>
            <a:fillRect/>
          </a:stretch>
        </p:blipFill>
        <p:spPr>
          <a:xfrm>
            <a:off x="3618946" y="1833484"/>
            <a:ext cx="5529317" cy="335218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7.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2" y="1874732"/>
            <a:ext cx="5351667" cy="261610"/>
          </a:xfrm>
          <a:prstGeom prst="rect">
            <a:avLst/>
          </a:prstGeom>
        </p:spPr>
        <p:txBody>
          <a:bodyPr wrap="square">
            <a:spAutoFit/>
          </a:bodyPr>
          <a:lstStyle/>
          <a:p>
            <a:r>
              <a:rPr lang="en-US" sz="1100" dirty="0" smtClean="0">
                <a:latin typeface="Adobe Caslon Pro"/>
                <a:cs typeface="Adobe Caslon Pro"/>
              </a:rPr>
              <a:t>Exhibition Review in Crafts </a:t>
            </a:r>
            <a:r>
              <a:rPr lang="en-US" sz="1100" dirty="0" smtClean="0">
                <a:latin typeface="Adobe Caslon Pro"/>
                <a:cs typeface="Adobe Caslon Pro"/>
              </a:rPr>
              <a:t>Magazine (May/June 2008)</a:t>
            </a:r>
            <a:endParaRPr lang="en-US" sz="1100" dirty="0" smtClean="0">
              <a:latin typeface="Adobe Caslon Pro"/>
              <a:cs typeface="Adobe Caslon Pro"/>
            </a:endParaRPr>
          </a:p>
        </p:txBody>
      </p:sp>
      <p:sp>
        <p:nvSpPr>
          <p:cNvPr id="7" name="Rectangle 6"/>
          <p:cNvSpPr/>
          <p:nvPr/>
        </p:nvSpPr>
        <p:spPr>
          <a:xfrm>
            <a:off x="6464559" y="5183762"/>
            <a:ext cx="2397799" cy="230832"/>
          </a:xfrm>
          <a:prstGeom prst="rect">
            <a:avLst/>
          </a:prstGeom>
        </p:spPr>
        <p:txBody>
          <a:bodyPr wrap="square">
            <a:spAutoFit/>
          </a:bodyPr>
          <a:lstStyle/>
          <a:p>
            <a:r>
              <a:rPr lang="en-US" sz="900" i="1" dirty="0" smtClean="0">
                <a:solidFill>
                  <a:srgbClr val="FFFFFF"/>
                </a:solidFill>
                <a:latin typeface="Adobe Caslon Pro"/>
                <a:cs typeface="Adobe Caslon Pro"/>
              </a:rPr>
              <a:t>Exhibition Review in Crafts Magazine</a:t>
            </a:r>
            <a:endParaRPr lang="en-US" sz="900" i="1" dirty="0">
              <a:solidFill>
                <a:srgbClr val="FFFFFF"/>
              </a:solidFill>
              <a:latin typeface="Adobe Caslon Pro"/>
              <a:cs typeface="Adobe Caslon Pro"/>
            </a:endParaRPr>
          </a:p>
        </p:txBody>
      </p:sp>
      <p:pic>
        <p:nvPicPr>
          <p:cNvPr id="6" name="Picture 5"/>
          <p:cNvPicPr>
            <a:picLocks noChangeAspect="1"/>
          </p:cNvPicPr>
          <p:nvPr/>
        </p:nvPicPr>
        <p:blipFill>
          <a:blip r:embed="rId3"/>
          <a:srcRect l="1535" t="2438" r="2558" b="2032"/>
          <a:stretch>
            <a:fillRect/>
          </a:stretch>
        </p:blipFill>
        <p:spPr>
          <a:xfrm>
            <a:off x="6505102" y="1820116"/>
            <a:ext cx="2638898" cy="3356157"/>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7.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2700" y="0"/>
            <a:ext cx="9144000" cy="6477000"/>
          </a:xfrm>
          <a:prstGeom prst="rect">
            <a:avLst/>
          </a:prstGeom>
        </p:spPr>
      </p:pic>
      <p:sp>
        <p:nvSpPr>
          <p:cNvPr id="5" name="Rectangle 4"/>
          <p:cNvSpPr/>
          <p:nvPr/>
        </p:nvSpPr>
        <p:spPr>
          <a:xfrm>
            <a:off x="439532" y="1874732"/>
            <a:ext cx="5351667" cy="938719"/>
          </a:xfrm>
          <a:prstGeom prst="rect">
            <a:avLst/>
          </a:prstGeom>
        </p:spPr>
        <p:txBody>
          <a:bodyPr wrap="square">
            <a:spAutoFit/>
          </a:bodyPr>
          <a:lstStyle/>
          <a:p>
            <a:pPr algn="just"/>
            <a:r>
              <a:rPr lang="en-US" sz="1100" dirty="0" smtClean="0">
                <a:latin typeface="Adobe Caslon Pro"/>
                <a:cs typeface="Adobe Caslon Pro"/>
              </a:rPr>
              <a:t>An image of one of the fabrics produced as part of this</a:t>
            </a:r>
            <a:r>
              <a:rPr lang="en-US" sz="1100" dirty="0" smtClean="0">
                <a:latin typeface="Adobe Caslon Pro"/>
                <a:cs typeface="Adobe Caslon Pro"/>
              </a:rPr>
              <a:t> </a:t>
            </a:r>
            <a:r>
              <a:rPr lang="en-US" sz="1100" dirty="0" smtClean="0">
                <a:latin typeface="Adobe Caslon Pro"/>
                <a:cs typeface="Adobe Caslon Pro"/>
              </a:rPr>
              <a:t>project</a:t>
            </a:r>
            <a:r>
              <a:rPr lang="en-US" sz="1100" dirty="0" smtClean="0">
                <a:latin typeface="Adobe Caslon Pro"/>
                <a:cs typeface="Adobe Caslon Pro"/>
              </a:rPr>
              <a:t> </a:t>
            </a:r>
            <a:r>
              <a:rPr lang="en-US" sz="1100" dirty="0" smtClean="0">
                <a:latin typeface="Adobe Caslon Pro"/>
                <a:cs typeface="Adobe Caslon Pro"/>
              </a:rPr>
              <a:t>was used on the front cover of Textile Design Research and Practice (2013)</a:t>
            </a:r>
          </a:p>
          <a:p>
            <a:endParaRPr lang="en-US" sz="1100" dirty="0" smtClean="0">
              <a:latin typeface="Adobe Caslon Pro"/>
              <a:cs typeface="Adobe Caslon Pro"/>
            </a:endParaRPr>
          </a:p>
          <a:p>
            <a:r>
              <a:rPr lang="en-US" sz="1100" dirty="0" smtClean="0">
                <a:latin typeface="Adobe Caslon Pro"/>
                <a:cs typeface="Adobe Caslon Pro"/>
              </a:rPr>
              <a:t>file://localhost/Users/e.bremner/Desktop/Bloomsbury%20-%20Journal%20of%20Textile%20Design%20Research%20and%20Practice.html</a:t>
            </a:r>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9" name="Picture 8" descr="Screen Shot 2013-07-30 at 12.40.14.png"/>
          <p:cNvPicPr>
            <a:picLocks noChangeAspect="1"/>
          </p:cNvPicPr>
          <p:nvPr/>
        </p:nvPicPr>
        <p:blipFill>
          <a:blip r:embed="rId3"/>
          <a:srcRect l="301"/>
          <a:stretch>
            <a:fillRect/>
          </a:stretch>
        </p:blipFill>
        <p:spPr>
          <a:xfrm>
            <a:off x="6503594" y="1797577"/>
            <a:ext cx="2358764" cy="3386185"/>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8.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1954381"/>
          </a:xfrm>
          <a:prstGeom prst="rect">
            <a:avLst/>
          </a:prstGeom>
        </p:spPr>
        <p:txBody>
          <a:bodyPr wrap="square">
            <a:spAutoFit/>
          </a:bodyPr>
          <a:lstStyle/>
          <a:p>
            <a:pPr algn="just"/>
            <a:r>
              <a:rPr lang="en-US" sz="1100" dirty="0" smtClean="0">
                <a:latin typeface="Adobe Caslon Pro"/>
                <a:cs typeface="Adobe Caslon Pro"/>
              </a:rPr>
              <a:t>Saturday workshops led by Elaine Bremner in the Lighthouse and attended by children and adults. The aim of the workshops was to introduce people to the practical process of weaving and the design process behind the work in the exhibition. </a:t>
            </a:r>
          </a:p>
          <a:p>
            <a:endParaRPr lang="en-US" sz="1100" dirty="0" smtClean="0">
              <a:latin typeface="Adobe Caslon Pro"/>
              <a:cs typeface="Adobe Caslon Pro"/>
            </a:endParaRPr>
          </a:p>
          <a:p>
            <a:r>
              <a:rPr lang="en-US" sz="1100" dirty="0" smtClean="0"/>
              <a:t> </a:t>
            </a:r>
            <a:r>
              <a:rPr lang="en-US" sz="1100" dirty="0" smtClean="0">
                <a:hlinkClick r:id="rId3"/>
              </a:rPr>
              <a:t>http://www.artrabbit.com/uk/events/event/4726/f</a:t>
            </a:r>
            <a:r>
              <a:rPr lang="en-US" sz="1100" dirty="0" smtClean="0"/>
              <a:t>...</a:t>
            </a:r>
          </a:p>
          <a:p>
            <a:endParaRPr lang="en-US" sz="1100" dirty="0">
              <a:latin typeface="Adobe Caslon Pro"/>
              <a:cs typeface="Adobe Caslon Pro"/>
            </a:endParaRPr>
          </a:p>
        </p:txBody>
      </p:sp>
      <p:sp>
        <p:nvSpPr>
          <p:cNvPr id="7" name="Rectangle 6"/>
          <p:cNvSpPr/>
          <p:nvPr/>
        </p:nvSpPr>
        <p:spPr>
          <a:xfrm>
            <a:off x="3596924" y="519741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8" name="Picture 7" descr="Screen Shot 2013-07-30 at 14.55.37.png"/>
          <p:cNvPicPr>
            <a:picLocks noChangeAspect="1"/>
          </p:cNvPicPr>
          <p:nvPr/>
        </p:nvPicPr>
        <p:blipFill>
          <a:blip r:embed="rId4"/>
          <a:stretch>
            <a:fillRect/>
          </a:stretch>
        </p:blipFill>
        <p:spPr>
          <a:xfrm>
            <a:off x="3602167" y="1834512"/>
            <a:ext cx="2367156" cy="3337505"/>
          </a:xfrm>
          <a:prstGeom prst="rect">
            <a:avLst/>
          </a:prstGeom>
        </p:spPr>
      </p:pic>
      <p:pic>
        <p:nvPicPr>
          <p:cNvPr id="9" name="Picture 8" descr="Screen Shot 2013-07-30 at 14.55.53.png"/>
          <p:cNvPicPr>
            <a:picLocks noChangeAspect="1"/>
          </p:cNvPicPr>
          <p:nvPr/>
        </p:nvPicPr>
        <p:blipFill>
          <a:blip r:embed="rId5"/>
          <a:srcRect l="1741"/>
          <a:stretch>
            <a:fillRect/>
          </a:stretch>
        </p:blipFill>
        <p:spPr>
          <a:xfrm>
            <a:off x="6624524" y="1847212"/>
            <a:ext cx="2328976" cy="3337505"/>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S9.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683562"/>
            <a:ext cx="2892386" cy="261610"/>
          </a:xfrm>
          <a:prstGeom prst="rect">
            <a:avLst/>
          </a:prstGeom>
        </p:spPr>
        <p:txBody>
          <a:bodyPr wrap="square">
            <a:spAutoFit/>
          </a:bodyPr>
          <a:lstStyle/>
          <a:p>
            <a:pPr algn="just"/>
            <a:r>
              <a:rPr lang="en-US" sz="1100" dirty="0" smtClean="0">
                <a:latin typeface="Adobe Caslon Pro"/>
                <a:cs typeface="Adobe Caslon Pro"/>
              </a:rPr>
              <a:t>???</a:t>
            </a:r>
            <a:endParaRPr lang="en-US" sz="1100" dirty="0">
              <a:latin typeface="Adobe Caslon Pro"/>
              <a:cs typeface="Adobe Caslon Pro"/>
            </a:endParaRPr>
          </a:p>
        </p:txBody>
      </p:sp>
      <p:sp>
        <p:nvSpPr>
          <p:cNvPr id="6" name="Rectangle 5"/>
          <p:cNvSpPr/>
          <p:nvPr/>
        </p:nvSpPr>
        <p:spPr>
          <a:xfrm>
            <a:off x="3413849" y="1683562"/>
            <a:ext cx="2892386" cy="261610"/>
          </a:xfrm>
          <a:prstGeom prst="rect">
            <a:avLst/>
          </a:prstGeom>
        </p:spPr>
        <p:txBody>
          <a:bodyPr wrap="square">
            <a:spAutoFit/>
          </a:bodyPr>
          <a:lstStyle/>
          <a:p>
            <a:pPr algn="just"/>
            <a:r>
              <a:rPr lang="en-US" sz="1100" dirty="0" smtClean="0">
                <a:latin typeface="Adobe Caslon Pro"/>
                <a:cs typeface="Adobe Caslon Pro"/>
              </a:rPr>
              <a:t>???</a:t>
            </a:r>
            <a:endParaRPr lang="en-US" sz="1100" dirty="0" smtClean="0">
              <a:latin typeface="Adobe Caslon Pro"/>
              <a:cs typeface="Adobe Caslon Pro"/>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583</TotalTime>
  <Words>781</Words>
  <Application>Microsoft Macintosh PowerPoint</Application>
  <PresentationFormat>On-screen Show (4:3)</PresentationFormat>
  <Paragraphs>45</Paragraphs>
  <Slides>14</Slides>
  <Notes>0</Notes>
  <HiddenSlides>0</HiddenSlides>
  <MMClips>0</MMClips>
  <ScaleCrop>false</ScaleCrop>
  <HeadingPairs>
    <vt:vector size="6" baseType="variant">
      <vt:variant>
        <vt:lpstr>Design Template</vt:lpstr>
      </vt:variant>
      <vt:variant>
        <vt:i4>1</vt:i4>
      </vt:variant>
      <vt:variant>
        <vt:lpstr>Links</vt:lpstr>
      </vt:variant>
      <vt:variant>
        <vt:i4>1</vt:i4>
      </vt:variant>
      <vt:variant>
        <vt:lpstr>Slide Titles</vt:lpstr>
      </vt:variant>
      <vt:variant>
        <vt:i4>14</vt:i4>
      </vt:variant>
    </vt:vector>
  </HeadingPairs>
  <TitlesOfParts>
    <vt:vector size="16" baseType="lpstr">
      <vt:lpstr>Office Theme</vt:lpstr>
      <vt:lpstr>Macintosh HD:Users:e.bremner:Documents:3_REF:Research:LIGHTHOUSE:EXHIBITION TEXT:LH_WORKSHOP+NOTES.doc!OLE_LINK1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Elaine, Bremner</cp:lastModifiedBy>
  <cp:revision>17</cp:revision>
  <dcterms:created xsi:type="dcterms:W3CDTF">2013-08-01T11:17:38Z</dcterms:created>
  <dcterms:modified xsi:type="dcterms:W3CDTF">2013-08-01T13:04:16Z</dcterms:modified>
</cp:coreProperties>
</file>