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Default Extension="emf" ContentType="image/x-emf"/>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s/slide15.xml" ContentType="application/vnd.openxmlformats-officedocument.presentationml.slide+xml"/>
  <Override PartName="/ppt/viewProps.xml" ContentType="application/vnd.openxmlformats-officedocument.presentationml.viewProps+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sldIdLst>
    <p:sldId id="256" r:id="rId2"/>
    <p:sldId id="257" r:id="rId3"/>
    <p:sldId id="258" r:id="rId4"/>
    <p:sldId id="267" r:id="rId5"/>
    <p:sldId id="268" r:id="rId6"/>
    <p:sldId id="269" r:id="rId7"/>
    <p:sldId id="270" r:id="rId8"/>
    <p:sldId id="271" r:id="rId9"/>
    <p:sldId id="272" r:id="rId10"/>
    <p:sldId id="262" r:id="rId11"/>
    <p:sldId id="265" r:id="rId12"/>
    <p:sldId id="266" r:id="rId13"/>
    <p:sldId id="259" r:id="rId14"/>
    <p:sldId id="260" r:id="rId15"/>
    <p:sldId id="261" r:id="rId16"/>
    <p:sldId id="273"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Grid="0" snapToObjects="1">
      <p:cViewPr varScale="1">
        <p:scale>
          <a:sx n="108" d="100"/>
          <a:sy n="108" d="100"/>
        </p:scale>
        <p:origin x="-896"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viewProps" Target="viewProps.xml"/><Relationship Id="rId4" Type="http://schemas.openxmlformats.org/officeDocument/2006/relationships/slide" Target="slides/slide3.xml"/><Relationship Id="rId21" Type="http://schemas.openxmlformats.org/officeDocument/2006/relationships/theme" Target="theme/theme1.xml"/><Relationship Id="rId22" Type="http://schemas.openxmlformats.org/officeDocument/2006/relationships/tableStyles" Target="tableStyles.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slide" Target="slides/slide15.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slide" Target="slides/slide14.xml"/><Relationship Id="rId12" Type="http://schemas.openxmlformats.org/officeDocument/2006/relationships/slide" Target="slides/slide11.xml"/><Relationship Id="rId17" Type="http://schemas.openxmlformats.org/officeDocument/2006/relationships/slide" Target="slides/slide16.xml"/><Relationship Id="rId19" Type="http://schemas.openxmlformats.org/officeDocument/2006/relationships/presProps" Target="presProp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7/19/13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7/19/13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7/19/13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7/19/13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7/19/13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7/19/13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7/19/13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3"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3"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3"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4" Type="http://schemas.openxmlformats.org/officeDocument/2006/relationships/image" Target="../media/image15.jpeg"/><Relationship Id="rId1" Type="http://schemas.openxmlformats.org/officeDocument/2006/relationships/slideLayout" Target="../slideLayouts/slideLayout7.xml"/><Relationship Id="rId2" Type="http://schemas.openxmlformats.org/officeDocument/2006/relationships/image" Target="../media/image13.emf"/><Relationship Id="rId3"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3"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4" Type="http://schemas.openxmlformats.org/officeDocument/2006/relationships/image" Target="../media/image18.jpeg"/><Relationship Id="rId1" Type="http://schemas.openxmlformats.org/officeDocument/2006/relationships/slideLayout" Target="../slideLayouts/slideLayout7.xml"/><Relationship Id="rId2" Type="http://schemas.openxmlformats.org/officeDocument/2006/relationships/image" Target="../media/image13.emf"/><Relationship Id="rId3" Type="http://schemas.openxmlformats.org/officeDocument/2006/relationships/image" Target="../media/image17.jpeg"/></Relationships>
</file>

<file path=ppt/slides/_rels/slide13.xml.rels><?xml version="1.0" encoding="UTF-8" standalone="yes"?>
<Relationships xmlns="http://schemas.openxmlformats.org/package/2006/relationships"><Relationship Id="rId4" Type="http://schemas.openxmlformats.org/officeDocument/2006/relationships/image" Target="../media/image21.jpeg"/><Relationship Id="rId1" Type="http://schemas.openxmlformats.org/officeDocument/2006/relationships/slideLayout" Target="../slideLayouts/slideLayout7.xml"/><Relationship Id="rId2" Type="http://schemas.openxmlformats.org/officeDocument/2006/relationships/image" Target="../media/image19.emf"/><Relationship Id="rId3"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image" Target="../media/image22.emf"/><Relationship Id="rId3" Type="http://schemas.openxmlformats.org/officeDocument/2006/relationships/image" Target="../media/image2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image" Target="../media/image25.jpeg"/><Relationship Id="rId1" Type="http://schemas.openxmlformats.org/officeDocument/2006/relationships/slideLayout" Target="../slideLayouts/slideLayout7.xml"/><Relationship Id="rId2" Type="http://schemas.openxmlformats.org/officeDocument/2006/relationships/image" Target="../media/image24.emf"/><Relationship Id="rId3" Type="http://schemas.openxmlformats.org/officeDocument/2006/relationships/hyperlink" Target="http://www.rossandtherealifers.com"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4.emf"/><Relationship Id="rId3"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5" name="Rectangle 4"/>
          <p:cNvSpPr/>
          <p:nvPr/>
        </p:nvSpPr>
        <p:spPr>
          <a:xfrm>
            <a:off x="715628" y="2228671"/>
            <a:ext cx="3176162" cy="2123658"/>
          </a:xfrm>
          <a:prstGeom prst="rect">
            <a:avLst/>
          </a:prstGeom>
        </p:spPr>
        <p:txBody>
          <a:bodyPr wrap="square">
            <a:spAutoFit/>
          </a:bodyPr>
          <a:lstStyle/>
          <a:p>
            <a:r>
              <a:rPr lang="en-US" sz="1600" dirty="0" smtClean="0"/>
              <a:t>Ross </a:t>
            </a:r>
            <a:r>
              <a:rPr lang="en-US" sz="1600" dirty="0" smtClean="0"/>
              <a:t>Sinclair : </a:t>
            </a:r>
            <a:r>
              <a:rPr lang="en-US" sz="1600" i="1" dirty="0" smtClean="0"/>
              <a:t>I Tried to Give up Drinking with Guitars instead of God - A show about an </a:t>
            </a:r>
            <a:r>
              <a:rPr lang="en-US" sz="1600" i="1" dirty="0" smtClean="0"/>
              <a:t>Album</a:t>
            </a:r>
          </a:p>
          <a:p>
            <a:r>
              <a:rPr lang="en-US" sz="1200" dirty="0" smtClean="0"/>
              <a:t>A </a:t>
            </a:r>
            <a:r>
              <a:rPr lang="en-US" sz="1200" dirty="0" smtClean="0"/>
              <a:t>solo exhibition at 'The Duchy' gallery in Glasgow in March/April 2013 (http://</a:t>
            </a:r>
            <a:r>
              <a:rPr lang="en-US" sz="1200" dirty="0" err="1" smtClean="0"/>
              <a:t>theduchygallery.com</a:t>
            </a:r>
            <a:r>
              <a:rPr lang="en-US" sz="1200" dirty="0" smtClean="0"/>
              <a:t>)</a:t>
            </a:r>
            <a:r>
              <a:rPr lang="en-US" sz="1200" dirty="0" smtClean="0"/>
              <a:t> </a:t>
            </a:r>
          </a:p>
          <a:p>
            <a:r>
              <a:rPr lang="en-US" sz="1200" dirty="0" smtClean="0"/>
              <a:t>The </a:t>
            </a:r>
            <a:r>
              <a:rPr lang="en-US" sz="1200" dirty="0" smtClean="0"/>
              <a:t>show is part of ‘Objective’, a city-wide project organised by the Gallery of Modern Art</a:t>
            </a:r>
            <a:r>
              <a:rPr lang="en-US" sz="1200" dirty="0" smtClean="0"/>
              <a:t> in </a:t>
            </a:r>
            <a:r>
              <a:rPr lang="en-US" sz="1200" dirty="0" smtClean="0"/>
              <a:t>March/</a:t>
            </a:r>
            <a:r>
              <a:rPr lang="en-US" sz="1200" dirty="0" smtClean="0"/>
              <a:t>April 2013.  It also included a performance event at The Poetry Club, Glasgow </a:t>
            </a:r>
            <a:endParaRPr lang="en-US" sz="1200" b="1" dirty="0">
              <a:solidFill>
                <a:srgbClr val="C40812"/>
              </a:solidFill>
              <a:latin typeface="Hypatia Sans Pro"/>
              <a:cs typeface="Hypatia Sans Pro"/>
            </a:endParaRPr>
          </a:p>
        </p:txBody>
      </p:sp>
      <p:sp>
        <p:nvSpPr>
          <p:cNvPr id="6" name="Rectangle 5"/>
          <p:cNvSpPr/>
          <p:nvPr/>
        </p:nvSpPr>
        <p:spPr>
          <a:xfrm>
            <a:off x="715628" y="4642547"/>
            <a:ext cx="3176162" cy="1200329"/>
          </a:xfrm>
          <a:prstGeom prst="rect">
            <a:avLst/>
          </a:prstGeom>
        </p:spPr>
        <p:txBody>
          <a:bodyPr wrap="square">
            <a:spAutoFit/>
          </a:bodyPr>
          <a:lstStyle/>
          <a:p>
            <a:r>
              <a:rPr lang="en-US" sz="1200" dirty="0" smtClean="0"/>
              <a:t> </a:t>
            </a:r>
            <a:r>
              <a:rPr lang="en-US" sz="1200" dirty="0" smtClean="0"/>
              <a:t>In the project I aim to reflect on the relationship between art and music and in conjunction with the exhibition I</a:t>
            </a:r>
            <a:r>
              <a:rPr lang="en-US" sz="1200" dirty="0" smtClean="0"/>
              <a:t>  </a:t>
            </a:r>
            <a:r>
              <a:rPr lang="en-US" sz="1200" dirty="0" smtClean="0"/>
              <a:t>release a new album of music I have been developing over the last few years. This</a:t>
            </a:r>
            <a:r>
              <a:rPr lang="en-US" sz="1200" dirty="0" smtClean="0"/>
              <a:t> is distributed </a:t>
            </a:r>
            <a:r>
              <a:rPr lang="en-US" sz="1200" dirty="0" smtClean="0"/>
              <a:t>widely in an edition of</a:t>
            </a:r>
            <a:r>
              <a:rPr lang="en-US" sz="1200" dirty="0" smtClean="0"/>
              <a:t> 2000</a:t>
            </a:r>
            <a:r>
              <a:rPr lang="en-US" sz="1200" dirty="0" smtClean="0"/>
              <a:t>.</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a:t>
            </a:r>
            <a:r>
              <a:rPr lang="en-US" sz="1200" dirty="0" smtClean="0">
                <a:solidFill>
                  <a:schemeClr val="tx1">
                    <a:lumMod val="75000"/>
                    <a:lumOff val="25000"/>
                  </a:schemeClr>
                </a:solidFill>
                <a:latin typeface="Adobe Caslon Pro Bold"/>
                <a:cs typeface="Adobe Caslon Pro Bold"/>
              </a:rPr>
              <a:t> </a:t>
            </a:r>
            <a:r>
              <a:rPr lang="en-US" sz="1200" dirty="0" smtClean="0">
                <a:solidFill>
                  <a:schemeClr val="tx1">
                    <a:lumMod val="75000"/>
                    <a:lumOff val="25000"/>
                  </a:schemeClr>
                </a:solidFill>
                <a:latin typeface="Adobe Caslon Pro Bold"/>
                <a:cs typeface="Adobe Caslon Pro Bold"/>
              </a:rPr>
              <a:t>Ross Sinclair</a:t>
            </a:r>
            <a:r>
              <a:rPr lang="en-US" sz="1200" dirty="0" smtClean="0">
                <a:solidFill>
                  <a:schemeClr val="tx1">
                    <a:lumMod val="75000"/>
                    <a:lumOff val="25000"/>
                  </a:schemeClr>
                </a:solidFill>
                <a:latin typeface="Adobe Caslon Pro Bold"/>
                <a:cs typeface="Adobe Caslon Pro Bold"/>
              </a:rPr>
              <a:t> </a:t>
            </a:r>
          </a:p>
          <a:p>
            <a:r>
              <a:rPr lang="en-US" sz="1200" dirty="0" smtClean="0">
                <a:solidFill>
                  <a:schemeClr val="tx1">
                    <a:lumMod val="75000"/>
                    <a:lumOff val="25000"/>
                  </a:schemeClr>
                </a:solidFill>
                <a:latin typeface="Adobe Caslon Pro"/>
                <a:cs typeface="Adobe Caslon Pro"/>
              </a:rPr>
              <a:t>Output No.</a:t>
            </a:r>
            <a:r>
              <a:rPr lang="en-US" sz="1200" dirty="0" smtClean="0">
                <a:solidFill>
                  <a:schemeClr val="tx1">
                    <a:lumMod val="75000"/>
                    <a:lumOff val="25000"/>
                  </a:schemeClr>
                </a:solidFill>
                <a:latin typeface="Adobe Caslon Pro"/>
                <a:cs typeface="Adobe Caslon Pro"/>
              </a:rPr>
              <a:t> 4</a:t>
            </a:r>
            <a:endParaRPr lang="en-US" sz="1200" dirty="0">
              <a:solidFill>
                <a:schemeClr val="tx1">
                  <a:lumMod val="75000"/>
                  <a:lumOff val="25000"/>
                </a:schemeClr>
              </a:solidFill>
              <a:latin typeface="Adobe Caslon Pro"/>
              <a:cs typeface="Adobe Caslon Pro"/>
            </a:endParaRPr>
          </a:p>
        </p:txBody>
      </p:sp>
      <p:pic>
        <p:nvPicPr>
          <p:cNvPr id="9" name="Picture 8" descr="DSC_4343web.jpg"/>
          <p:cNvPicPr>
            <a:picLocks noChangeAspect="1"/>
          </p:cNvPicPr>
          <p:nvPr/>
        </p:nvPicPr>
        <p:blipFill>
          <a:blip r:embed="rId3"/>
          <a:stretch>
            <a:fillRect/>
          </a:stretch>
        </p:blipFill>
        <p:spPr>
          <a:xfrm>
            <a:off x="4061613" y="2460356"/>
            <a:ext cx="5082387" cy="338252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464566"/>
            <a:ext cx="2892386" cy="5339925"/>
          </a:xfrm>
          <a:prstGeom prst="rect">
            <a:avLst/>
          </a:prstGeom>
        </p:spPr>
        <p:txBody>
          <a:bodyPr wrap="square">
            <a:spAutoFit/>
          </a:bodyPr>
          <a:lstStyle/>
          <a:p>
            <a:r>
              <a:rPr lang="en-GB" sz="1100" dirty="0" smtClean="0"/>
              <a:t>I’ve been working for 25 years as a visual artist showing widely, sometimes writing and teaching and in the last couple of decades since I had the </a:t>
            </a:r>
            <a:r>
              <a:rPr lang="en-GB" sz="1100" b="1" i="1" dirty="0" smtClean="0"/>
              <a:t>Real Life</a:t>
            </a:r>
            <a:r>
              <a:rPr lang="en-GB" sz="1100" dirty="0" smtClean="0"/>
              <a:t> tattoo inked on my back, I have often utilised music/song as part of large scale solo installations, </a:t>
            </a:r>
            <a:r>
              <a:rPr lang="en-GB" sz="1100" i="1" dirty="0" smtClean="0"/>
              <a:t>(Fortress Real Life, South London Gallery 2001, Selected Real Life, </a:t>
            </a:r>
            <a:r>
              <a:rPr lang="en-GB" sz="1100" i="1" dirty="0" err="1" smtClean="0"/>
              <a:t>Badischer</a:t>
            </a:r>
            <a:r>
              <a:rPr lang="en-GB" sz="1100" i="1" dirty="0" smtClean="0"/>
              <a:t> </a:t>
            </a:r>
            <a:r>
              <a:rPr lang="en-GB" sz="1100" i="1" dirty="0" err="1" smtClean="0"/>
              <a:t>Kunstverein</a:t>
            </a:r>
            <a:r>
              <a:rPr lang="en-GB" sz="1100" i="1" dirty="0" smtClean="0"/>
              <a:t>, Karlsruhe, 2002, Sinclair vs. Landseer, Aberdeen Art Gallery 2007 etc.)</a:t>
            </a:r>
            <a:r>
              <a:rPr lang="en-GB" sz="1100" dirty="0" smtClean="0"/>
              <a:t> </a:t>
            </a:r>
          </a:p>
          <a:p>
            <a:r>
              <a:rPr lang="en-GB" sz="1100" dirty="0" smtClean="0"/>
              <a:t> </a:t>
            </a:r>
          </a:p>
          <a:p>
            <a:r>
              <a:rPr lang="en-GB" sz="1100" dirty="0" smtClean="0"/>
              <a:t>In</a:t>
            </a:r>
            <a:r>
              <a:rPr lang="en-GB" sz="1100" i="1" dirty="0" smtClean="0"/>
              <a:t> </a:t>
            </a:r>
            <a:r>
              <a:rPr lang="en-GB" sz="1100" b="1" i="1" dirty="0" smtClean="0"/>
              <a:t>I Tried to Give Up Drinking with Guitars Instead of God </a:t>
            </a:r>
            <a:r>
              <a:rPr lang="en-GB" sz="1100" dirty="0" smtClean="0"/>
              <a:t>(</a:t>
            </a:r>
            <a:r>
              <a:rPr lang="en-GB" sz="1100" i="1" dirty="0" smtClean="0"/>
              <a:t>March/April2013</a:t>
            </a:r>
            <a:r>
              <a:rPr lang="en-GB" sz="1100" dirty="0" smtClean="0"/>
              <a:t>) music itself was the starting point. I produced a full scale CD album of 12 original songs (</a:t>
            </a:r>
            <a:r>
              <a:rPr lang="en-GB" sz="1100" i="1" dirty="0" smtClean="0"/>
              <a:t>2000 copies</a:t>
            </a:r>
            <a:r>
              <a:rPr lang="en-GB" sz="1100" dirty="0" smtClean="0"/>
              <a:t>), written and recorded in my home studio. These were collected together as the basis for an exhibition where I activate each of their themes : geography – history - kids – getting old – failure – stopping drinking etc. forming a melodic visual reverie.</a:t>
            </a:r>
          </a:p>
          <a:p>
            <a:r>
              <a:rPr lang="en-GB" sz="1100" dirty="0" smtClean="0"/>
              <a:t>I explore with great joy the intuitive and abstract ways that music/song can focus the development of artworks in contrast to a more cerebral frontal lobe approach I otherwise employ when I am developing an </a:t>
            </a:r>
            <a:r>
              <a:rPr lang="en-GB" sz="1100" b="1" i="1" dirty="0" smtClean="0"/>
              <a:t>ART EXHIBITION</a:t>
            </a:r>
            <a:r>
              <a:rPr lang="en-GB" sz="1100" dirty="0" smtClean="0"/>
              <a:t> in my usual manner where I am sometimes unable to shake off a more formalised relationship with the day job of </a:t>
            </a:r>
            <a:r>
              <a:rPr lang="en-GB" sz="1100" b="1" i="1" dirty="0" smtClean="0"/>
              <a:t>CULTURE. </a:t>
            </a:r>
            <a:r>
              <a:rPr lang="en-GB" sz="1100" dirty="0" smtClean="0"/>
              <a:t>In this project I allow myself to have more fun, I think this mindset extends to the audience too. </a:t>
            </a:r>
          </a:p>
          <a:p>
            <a:endParaRPr lang="en-US" sz="1100" dirty="0" smtClean="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Live performance  in support of the project at The Poetry Club, Glasgow, Sat 6 April 2013</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400110"/>
          </a:xfrm>
          <a:prstGeom prst="rect">
            <a:avLst/>
          </a:prstGeom>
          <a:noFill/>
        </p:spPr>
        <p:txBody>
          <a:bodyPr wrap="square" rtlCol="0">
            <a:spAutoFit/>
          </a:bodyPr>
          <a:lstStyle/>
          <a:p>
            <a:pPr algn="r"/>
            <a:r>
              <a:rPr lang="en-US" sz="1000" i="1" dirty="0" smtClean="0"/>
              <a:t>Ross Sinclair I Tried to Give up Drinking with Guitars instead of God - A show about an Album</a:t>
            </a:r>
            <a:endParaRPr lang="en-US" sz="1000" i="1"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4</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Ross Sinclair</a:t>
            </a:r>
            <a:endParaRPr lang="en-US" sz="1000" dirty="0">
              <a:latin typeface="Adobe Caslon Pro Bold Italic"/>
              <a:cs typeface="Adobe Caslon Pro Bold Italic"/>
            </a:endParaRPr>
          </a:p>
        </p:txBody>
      </p:sp>
      <p:pic>
        <p:nvPicPr>
          <p:cNvPr id="11" name="Picture 10" descr="P1010166vGweb.jpg"/>
          <p:cNvPicPr>
            <a:picLocks noChangeAspect="1"/>
          </p:cNvPicPr>
          <p:nvPr/>
        </p:nvPicPr>
        <p:blipFill>
          <a:blip r:embed="rId3"/>
          <a:stretch>
            <a:fillRect/>
          </a:stretch>
        </p:blipFill>
        <p:spPr>
          <a:xfrm>
            <a:off x="3466539" y="2499801"/>
            <a:ext cx="4609520" cy="308060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3477875"/>
          </a:xfrm>
          <a:prstGeom prst="rect">
            <a:avLst/>
          </a:prstGeom>
        </p:spPr>
        <p:txBody>
          <a:bodyPr wrap="square">
            <a:spAutoFit/>
          </a:bodyPr>
          <a:lstStyle/>
          <a:p>
            <a:r>
              <a:rPr lang="en-US" sz="1100" i="1" dirty="0" smtClean="0"/>
              <a:t>"Although I’ve been pretty busy making art for the last 20 years I’ve never stopped making music. I guess I feel like Art has been my main job so that always generates a lot of frontal lobe activity, worrying, getting it right, thinking of the consequences, considering the contexts, talking to students about it later on my teaching gig at the art school. This is often exciting and dynamic but it always starts with thinking. Starting with music allows me to indulge my intuitive sense, to creep up on things from a more peripheral route, an elliptical meander. Beginning with abstract </a:t>
            </a:r>
            <a:r>
              <a:rPr lang="en-US" sz="1100" i="1" dirty="0" err="1" smtClean="0"/>
              <a:t>noodling</a:t>
            </a:r>
            <a:r>
              <a:rPr lang="en-US" sz="1100" i="1" dirty="0" smtClean="0"/>
              <a:t>, unformed chords and la la la words and a ‘waiting to see what happens’ attitude takes you to a different place, by another route. For better or worse I never allow myself to do this in Art. So I’m always recording, messing about, putting songs together for one thing or </a:t>
            </a:r>
            <a:r>
              <a:rPr lang="en-US" sz="1100" i="1" dirty="0" smtClean="0"/>
              <a:t>another”</a:t>
            </a:r>
            <a:r>
              <a:rPr lang="en-US" sz="1100" dirty="0" smtClean="0"/>
              <a:t> </a:t>
            </a:r>
            <a:endParaRPr lang="en-US" sz="1100" dirty="0" smtClean="0">
              <a:latin typeface="Adobe Caslon Pro"/>
              <a:cs typeface="Adobe Caslon Pro"/>
            </a:endParaRPr>
          </a:p>
        </p:txBody>
      </p:sp>
      <p:sp>
        <p:nvSpPr>
          <p:cNvPr id="7" name="Rectangle 6"/>
          <p:cNvSpPr/>
          <p:nvPr/>
        </p:nvSpPr>
        <p:spPr>
          <a:xfrm>
            <a:off x="358326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Image from the opening of the exhibition</a:t>
            </a:r>
            <a:endParaRPr lang="en-US" sz="900" i="1" dirty="0">
              <a:solidFill>
                <a:srgbClr val="FFFFFF"/>
              </a:solidFill>
              <a:latin typeface="Adobe Caslon Pro"/>
              <a:cs typeface="Adobe Caslon Pro"/>
            </a:endParaRPr>
          </a:p>
        </p:txBody>
      </p:sp>
      <p:pic>
        <p:nvPicPr>
          <p:cNvPr id="8" name="Picture 7" descr="duchyopenweb.jpg"/>
          <p:cNvPicPr>
            <a:picLocks noChangeAspect="1"/>
          </p:cNvPicPr>
          <p:nvPr/>
        </p:nvPicPr>
        <p:blipFill>
          <a:blip r:embed="rId3"/>
          <a:stretch>
            <a:fillRect/>
          </a:stretch>
        </p:blipFill>
        <p:spPr>
          <a:xfrm>
            <a:off x="3583268" y="1075541"/>
            <a:ext cx="5476341" cy="410822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14 badges.jpg"/>
          <p:cNvPicPr>
            <a:picLocks noChangeAspect="1"/>
          </p:cNvPicPr>
          <p:nvPr/>
        </p:nvPicPr>
        <p:blipFill>
          <a:blip r:embed="rId2"/>
          <a:stretch>
            <a:fillRect/>
          </a:stretch>
        </p:blipFill>
        <p:spPr>
          <a:xfrm>
            <a:off x="1912620" y="255270"/>
            <a:ext cx="5318760" cy="634746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3111500" y="-279876"/>
            <a:ext cx="2286000" cy="369332"/>
          </a:xfrm>
          <a:prstGeom prst="rect">
            <a:avLst/>
          </a:prstGeom>
        </p:spPr>
        <p:txBody>
          <a:bodyPr>
            <a:spAutoFit/>
          </a:bodyPr>
          <a:lstStyle/>
          <a:p>
            <a:endParaRPr lang="en-US" dirty="0"/>
          </a:p>
        </p:txBody>
      </p:sp>
      <p:pic>
        <p:nvPicPr>
          <p:cNvPr id="3" name="Picture 2" descr="duchy14.jpg"/>
          <p:cNvPicPr>
            <a:picLocks noChangeAspect="1"/>
          </p:cNvPicPr>
          <p:nvPr/>
        </p:nvPicPr>
        <p:blipFill>
          <a:blip r:embed="rId2"/>
          <a:stretch>
            <a:fillRect/>
          </a:stretch>
        </p:blipFill>
        <p:spPr>
          <a:xfrm>
            <a:off x="1075" y="0"/>
            <a:ext cx="9141849" cy="6858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uchy3.jpg"/>
          <p:cNvPicPr>
            <a:picLocks noChangeAspect="1"/>
          </p:cNvPicPr>
          <p:nvPr/>
        </p:nvPicPr>
        <p:blipFill>
          <a:blip r:embed="rId2"/>
          <a:stretch>
            <a:fillRect/>
          </a:stretch>
        </p:blipFill>
        <p:spPr>
          <a:xfrm>
            <a:off x="1075" y="0"/>
            <a:ext cx="9141849"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duchy9A.jpg"/>
          <p:cNvPicPr>
            <a:picLocks noChangeAspect="1"/>
          </p:cNvPicPr>
          <p:nvPr/>
        </p:nvPicPr>
        <p:blipFill>
          <a:blip r:embed="rId2"/>
          <a:stretch>
            <a:fillRect/>
          </a:stretch>
        </p:blipFill>
        <p:spPr>
          <a:xfrm>
            <a:off x="1075" y="0"/>
            <a:ext cx="9141849" cy="6858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uchyopen2.jpg"/>
          <p:cNvPicPr>
            <a:picLocks noChangeAspect="1"/>
          </p:cNvPicPr>
          <p:nvPr/>
        </p:nvPicPr>
        <p:blipFill>
          <a:blip r:embed="rId2"/>
          <a:stretch>
            <a:fillRect/>
          </a:stretch>
        </p:blipFill>
        <p:spPr>
          <a:xfrm>
            <a:off x="1075" y="0"/>
            <a:ext cx="9141849" cy="6858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duchy18.jpg"/>
          <p:cNvPicPr>
            <a:picLocks noChangeAspect="1"/>
          </p:cNvPicPr>
          <p:nvPr/>
        </p:nvPicPr>
        <p:blipFill>
          <a:blip r:embed="rId2"/>
          <a:stretch>
            <a:fillRect/>
          </a:stretch>
        </p:blipFill>
        <p:spPr>
          <a:xfrm>
            <a:off x="1075" y="0"/>
            <a:ext cx="9141849" cy="6858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3139320"/>
          </a:xfrm>
          <a:prstGeom prst="rect">
            <a:avLst/>
          </a:prstGeom>
        </p:spPr>
        <p:txBody>
          <a:bodyPr wrap="square">
            <a:spAutoFit/>
          </a:bodyPr>
          <a:lstStyle/>
          <a:p>
            <a:r>
              <a:rPr lang="en-US" sz="1100" dirty="0" smtClean="0"/>
              <a:t>At the beginning of 2013 Ainslie </a:t>
            </a:r>
            <a:r>
              <a:rPr lang="en-US" sz="1100" dirty="0" smtClean="0"/>
              <a:t>and </a:t>
            </a:r>
            <a:r>
              <a:rPr lang="en-US" sz="1100" dirty="0" smtClean="0"/>
              <a:t>Lauren, Directors </a:t>
            </a:r>
            <a:r>
              <a:rPr lang="en-US" sz="1100" dirty="0" smtClean="0"/>
              <a:t>at The Duchy asked me to do a show.</a:t>
            </a:r>
            <a:r>
              <a:rPr lang="en-US" sz="1100" dirty="0" smtClean="0"/>
              <a:t> It </a:t>
            </a:r>
            <a:r>
              <a:rPr lang="en-US" sz="1100" dirty="0" smtClean="0"/>
              <a:t>was kind of short notice and this was good, no messing about, no time for fifty different ideas - so I thought it would be a good time to put a few of these songs I’d been recording together, make a current selection and to build a show around it, activating the songs with a visual dynamic in the exhibition and to make the album a physical thing and to launch it at the show. </a:t>
            </a:r>
            <a:r>
              <a:rPr lang="en-US" sz="1100" dirty="0" smtClean="0"/>
              <a:t>The website I constructed reflects </a:t>
            </a:r>
            <a:r>
              <a:rPr lang="en-US" sz="1100" dirty="0" smtClean="0"/>
              <a:t>that journey into “I Tried to Give Up Drinking With Guitars Instead of </a:t>
            </a:r>
            <a:r>
              <a:rPr lang="en-US" sz="1100" dirty="0" err="1" smtClean="0"/>
              <a:t>God”. Thanks</a:t>
            </a:r>
            <a:r>
              <a:rPr lang="en-US" sz="1100" dirty="0" smtClean="0"/>
              <a:t> to my friend Dave Dunbar for helping me sonically along the way and to Kenny Macleod for mastering it from a diverse bunch of audio mixes and to Eileen Daily for editing the Orkney Song video for me."</a:t>
            </a:r>
            <a:endParaRPr lang="en-US" sz="1100" dirty="0" smtClean="0">
              <a:latin typeface="Adobe Caslon Pro"/>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Details of exhibition</a:t>
            </a:r>
            <a:endParaRPr lang="en-US" sz="900" i="1" dirty="0">
              <a:solidFill>
                <a:srgbClr val="FFFFFF"/>
              </a:solidFill>
              <a:latin typeface="Adobe Caslon Pro"/>
              <a:cs typeface="Adobe Caslon Pro"/>
            </a:endParaRPr>
          </a:p>
        </p:txBody>
      </p:sp>
      <p:pic>
        <p:nvPicPr>
          <p:cNvPr id="10" name="Picture 9" descr="duchy4.jpg"/>
          <p:cNvPicPr>
            <a:picLocks noChangeAspect="1"/>
          </p:cNvPicPr>
          <p:nvPr/>
        </p:nvPicPr>
        <p:blipFill>
          <a:blip r:embed="rId3"/>
          <a:stretch>
            <a:fillRect/>
          </a:stretch>
        </p:blipFill>
        <p:spPr>
          <a:xfrm>
            <a:off x="3601896" y="1627337"/>
            <a:ext cx="2667622" cy="3555993"/>
          </a:xfrm>
          <a:prstGeom prst="rect">
            <a:avLst/>
          </a:prstGeom>
        </p:spPr>
      </p:pic>
      <p:pic>
        <p:nvPicPr>
          <p:cNvPr id="11" name="Picture 10" descr="duchy5.jpg"/>
          <p:cNvPicPr>
            <a:picLocks noChangeAspect="1"/>
          </p:cNvPicPr>
          <p:nvPr/>
        </p:nvPicPr>
        <p:blipFill>
          <a:blip r:embed="rId4"/>
          <a:stretch>
            <a:fillRect/>
          </a:stretch>
        </p:blipFill>
        <p:spPr>
          <a:xfrm>
            <a:off x="6630471" y="1874732"/>
            <a:ext cx="2370712" cy="316020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536610"/>
            <a:ext cx="2892386" cy="3816429"/>
          </a:xfrm>
          <a:prstGeom prst="rect">
            <a:avLst/>
          </a:prstGeom>
        </p:spPr>
        <p:txBody>
          <a:bodyPr wrap="square">
            <a:spAutoFit/>
          </a:bodyPr>
          <a:lstStyle/>
          <a:p>
            <a:r>
              <a:rPr lang="en-US" sz="1100" b="1" i="1" dirty="0" smtClean="0"/>
              <a:t>A Press Release</a:t>
            </a:r>
          </a:p>
          <a:p>
            <a:r>
              <a:rPr lang="en-US" sz="1100" i="1" dirty="0" smtClean="0"/>
              <a:t>Ross </a:t>
            </a:r>
            <a:r>
              <a:rPr lang="en-US" sz="1100" i="1" dirty="0" smtClean="0"/>
              <a:t>Sinclair’s first band was called Gods for all Occasions, circa ‘84/85, whose main claim to fame was that it featured his pal Neil </a:t>
            </a:r>
            <a:r>
              <a:rPr lang="en-US" sz="1100" i="1" dirty="0" err="1" smtClean="0"/>
              <a:t>Menzies</a:t>
            </a:r>
            <a:r>
              <a:rPr lang="en-US" sz="1100" i="1" dirty="0" smtClean="0"/>
              <a:t> and Raymond McGinlay, later of Teenage </a:t>
            </a:r>
            <a:r>
              <a:rPr lang="en-US" sz="1100" i="1" dirty="0" err="1" smtClean="0"/>
              <a:t>Fanclub</a:t>
            </a:r>
            <a:r>
              <a:rPr lang="en-US" sz="1100" i="1" dirty="0" smtClean="0"/>
              <a:t>; otherwise there wasn’t much to write home about. They really weren’t so hot, and Sinclair was writing many of the songs and singing them – go figure. While that band was still going Sinclair joined a fledgling incarnation of The Soup Dragons. He played drums and stayed for 5 years performing on dozens of records and playing hundreds of gigs from the very first, supporting Primal Scream at the legendary ‘Splash One’ club in Glasgow to one of his last supporting Jesus and Mary Chain at the Brixton Academy (maybe not such a big journey right enough) There were many gigs and various performances in-between at such venues as Glastonbury (1987) and numerous euro tours, festivals and tours of the toilet circuit and beyond.</a:t>
            </a:r>
            <a:r>
              <a:rPr lang="en-US" sz="1100" i="1" dirty="0" smtClean="0"/>
              <a:t> </a:t>
            </a:r>
            <a:endParaRPr lang="en-US" sz="1100" i="1" dirty="0" smtClean="0">
              <a:latin typeface="Adobe Caslon Pro"/>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err="1" smtClean="0">
                <a:solidFill>
                  <a:srgbClr val="FFFFFF"/>
                </a:solidFill>
                <a:latin typeface="Adobe Caslon Pro"/>
                <a:cs typeface="Adobe Caslon Pro"/>
              </a:rPr>
              <a:t>Imge</a:t>
            </a:r>
            <a:r>
              <a:rPr lang="en-US" sz="900" i="1" dirty="0" smtClean="0">
                <a:solidFill>
                  <a:srgbClr val="FFFFFF"/>
                </a:solidFill>
                <a:latin typeface="Adobe Caslon Pro"/>
                <a:cs typeface="Adobe Caslon Pro"/>
              </a:rPr>
              <a:t> from the exhibition</a:t>
            </a:r>
            <a:endParaRPr lang="en-US" sz="900" i="1" dirty="0">
              <a:solidFill>
                <a:srgbClr val="FFFFFF"/>
              </a:solidFill>
              <a:latin typeface="Adobe Caslon Pro"/>
              <a:cs typeface="Adobe Caslon Pro"/>
            </a:endParaRPr>
          </a:p>
        </p:txBody>
      </p:sp>
      <p:sp>
        <p:nvSpPr>
          <p:cNvPr id="6" name="TextBox 5"/>
          <p:cNvSpPr txBox="1"/>
          <p:nvPr/>
        </p:nvSpPr>
        <p:spPr>
          <a:xfrm>
            <a:off x="3331919" y="1536610"/>
            <a:ext cx="2436874" cy="4832093"/>
          </a:xfrm>
          <a:prstGeom prst="rect">
            <a:avLst/>
          </a:prstGeom>
          <a:noFill/>
        </p:spPr>
        <p:txBody>
          <a:bodyPr wrap="square" rtlCol="0">
            <a:spAutoFit/>
          </a:bodyPr>
          <a:lstStyle/>
          <a:p>
            <a:r>
              <a:rPr lang="en-US" sz="1100" i="1" dirty="0" smtClean="0"/>
              <a:t> </a:t>
            </a:r>
            <a:r>
              <a:rPr lang="en-US" sz="1100" i="1" dirty="0" smtClean="0"/>
              <a:t>In the end he got tired of arguing with Sean the </a:t>
            </a:r>
            <a:r>
              <a:rPr lang="en-US" sz="1100" i="1" dirty="0" err="1" smtClean="0"/>
              <a:t>singer(don’t</a:t>
            </a:r>
            <a:r>
              <a:rPr lang="en-US" sz="1100" i="1" dirty="0" smtClean="0"/>
              <a:t> worry they made up) over drum machines and the new ‘dance’ direction and left in early 1990, to complete his studies at Glasgow School of Art. He left with the gear he happened to have at home – It was only Half a Drum Kit. This was the inspiration for one of the songs on the record. A couple of months later the band recorded a cover version of the Rolling Stones, “I’m Free” and were on Top of the Pops. </a:t>
            </a:r>
            <a:endParaRPr lang="en-US" sz="1100" i="1" dirty="0" smtClean="0"/>
          </a:p>
          <a:p>
            <a:endParaRPr lang="en-US" sz="1100" i="1" dirty="0" smtClean="0"/>
          </a:p>
          <a:p>
            <a:r>
              <a:rPr lang="en-US" sz="1100" i="1" dirty="0" smtClean="0"/>
              <a:t>They </a:t>
            </a:r>
            <a:r>
              <a:rPr lang="en-US" sz="1100" i="1" dirty="0" smtClean="0"/>
              <a:t>went on to sell half a million albums in the States. Oops</a:t>
            </a:r>
            <a:r>
              <a:rPr lang="en-US" sz="1100" i="1" dirty="0" smtClean="0"/>
              <a:t>. Since </a:t>
            </a:r>
            <a:r>
              <a:rPr lang="en-US" sz="1100" i="1" dirty="0" smtClean="0"/>
              <a:t>1990 Sinclair has worked as an artist, showing all over the world working in various galleries and museums, making hundreds of exhibitions at home and abroad. He has been the recipient of a Paul </a:t>
            </a:r>
            <a:r>
              <a:rPr lang="en-US" sz="1100" i="1" dirty="0" err="1" smtClean="0"/>
              <a:t>Hamlyn</a:t>
            </a:r>
            <a:r>
              <a:rPr lang="en-US" sz="1100" i="1" dirty="0" smtClean="0"/>
              <a:t> Award, The Arendt </a:t>
            </a:r>
            <a:r>
              <a:rPr lang="en-US" sz="1100" i="1" dirty="0" err="1" smtClean="0"/>
              <a:t>Oetker</a:t>
            </a:r>
            <a:r>
              <a:rPr lang="en-US" sz="1100" i="1" dirty="0" smtClean="0"/>
              <a:t> Atelier Stipendium, and the </a:t>
            </a:r>
            <a:r>
              <a:rPr lang="en-US" sz="1100" i="1" dirty="0" err="1" smtClean="0"/>
              <a:t>Baloise</a:t>
            </a:r>
            <a:r>
              <a:rPr lang="en-US" sz="1100" i="1" dirty="0" smtClean="0"/>
              <a:t> “Statements” prize at the Basel Art Fair as well as numerous awards from the Scottish Arts Council. His work is in various public and private collections</a:t>
            </a:r>
            <a:r>
              <a:rPr lang="en-US" sz="1100" i="1" dirty="0" smtClean="0"/>
              <a:t>.</a:t>
            </a:r>
          </a:p>
          <a:p>
            <a:endParaRPr lang="en-US" sz="1100" dirty="0" smtClean="0"/>
          </a:p>
        </p:txBody>
      </p:sp>
      <p:pic>
        <p:nvPicPr>
          <p:cNvPr id="9" name="Picture 8" descr="duchy6.jpg"/>
          <p:cNvPicPr>
            <a:picLocks noChangeAspect="1"/>
          </p:cNvPicPr>
          <p:nvPr/>
        </p:nvPicPr>
        <p:blipFill>
          <a:blip r:embed="rId3"/>
          <a:stretch>
            <a:fillRect/>
          </a:stretch>
        </p:blipFill>
        <p:spPr>
          <a:xfrm>
            <a:off x="6226721" y="1304381"/>
            <a:ext cx="2910221" cy="387938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3816429"/>
          </a:xfrm>
          <a:prstGeom prst="rect">
            <a:avLst/>
          </a:prstGeom>
        </p:spPr>
        <p:txBody>
          <a:bodyPr wrap="square">
            <a:spAutoFit/>
          </a:bodyPr>
          <a:lstStyle/>
          <a:p>
            <a:r>
              <a:rPr lang="en-US" sz="1100" dirty="0" smtClean="0"/>
              <a:t>Now</a:t>
            </a:r>
            <a:r>
              <a:rPr lang="en-US" sz="1100" dirty="0" smtClean="0"/>
              <a:t> Sinclair </a:t>
            </a:r>
            <a:r>
              <a:rPr lang="en-US" sz="1100" dirty="0" smtClean="0"/>
              <a:t>has made a new record, </a:t>
            </a:r>
            <a:r>
              <a:rPr lang="en-US" sz="1100" b="1" i="1" dirty="0" smtClean="0"/>
              <a:t>I Tried to Give Up Drinking with Guitars instead of God, his first proper album, since ‘This is our Art’, the first Soup Dragons album in 1988 and the first where he has written, performed and recorded all the material </a:t>
            </a:r>
            <a:r>
              <a:rPr lang="en-US" sz="1100" b="1" i="1" dirty="0" err="1" smtClean="0"/>
              <a:t>himself.This</a:t>
            </a:r>
            <a:r>
              <a:rPr lang="en-US" sz="1100" b="1" i="1" dirty="0" smtClean="0"/>
              <a:t> could be a contender for two records – the longest span of time between albums (25 years) and the oldest geezer to have a debut solo album (46 years</a:t>
            </a:r>
            <a:r>
              <a:rPr lang="en-US" sz="1100" b="1" i="1" dirty="0" smtClean="0"/>
              <a:t>)</a:t>
            </a:r>
          </a:p>
          <a:p>
            <a:r>
              <a:rPr lang="en-US" sz="1100" b="1" i="1" dirty="0" smtClean="0"/>
              <a:t>While </a:t>
            </a:r>
            <a:r>
              <a:rPr lang="en-US" sz="1100" b="1" i="1" dirty="0" smtClean="0"/>
              <a:t>most artist’s debut albums are concerned with chasing girls and getting high, Sinclair’s’ is </a:t>
            </a:r>
            <a:r>
              <a:rPr lang="en-US" sz="1100" b="1" i="1" dirty="0" err="1" smtClean="0"/>
              <a:t>focussed</a:t>
            </a:r>
            <a:r>
              <a:rPr lang="en-US" sz="1100" b="1" i="1" dirty="0" smtClean="0"/>
              <a:t> on the pressing concerns of being an old parent, nuclear bombs in submarines near his home on the Clyde, the ever present </a:t>
            </a:r>
            <a:r>
              <a:rPr lang="en-US" sz="1100" b="1" i="1" dirty="0" err="1" smtClean="0"/>
              <a:t>spectre</a:t>
            </a:r>
            <a:r>
              <a:rPr lang="en-US" sz="1100" b="1" i="1" dirty="0" smtClean="0"/>
              <a:t> of alcoholism, falling out of artistic vogue, worrying that you might be only average after all, and deciding whether or not to get married to your long term partner…and other such critical </a:t>
            </a:r>
            <a:r>
              <a:rPr lang="en-US" sz="1100" b="1" i="1" dirty="0" err="1" smtClean="0"/>
              <a:t>concerns.I</a:t>
            </a:r>
            <a:r>
              <a:rPr lang="en-US" sz="1100" b="1" i="1" dirty="0" smtClean="0"/>
              <a:t> guess that’s what floats to the surface when you make your debut solo album at 46.</a:t>
            </a:r>
            <a:endParaRPr lang="en-US" sz="1100" dirty="0" smtClean="0">
              <a:latin typeface="Adobe Caslon Pro"/>
              <a:cs typeface="Adobe Caslon Pro"/>
            </a:endParaRPr>
          </a:p>
          <a:p>
            <a:endParaRPr lang="en-US" sz="1100" dirty="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from the </a:t>
            </a:r>
            <a:r>
              <a:rPr lang="en-US" sz="900" i="1" dirty="0" err="1" smtClean="0">
                <a:solidFill>
                  <a:srgbClr val="FFFFFF"/>
                </a:solidFill>
                <a:latin typeface="Adobe Caslon Pro"/>
                <a:cs typeface="Adobe Caslon Pro"/>
              </a:rPr>
              <a:t>exhinition</a:t>
            </a:r>
            <a:endParaRPr lang="en-US" sz="900" i="1" dirty="0" smtClean="0">
              <a:solidFill>
                <a:srgbClr val="FFFFFF"/>
              </a:solidFill>
              <a:latin typeface="Adobe Caslon Pro"/>
              <a:cs typeface="Adobe Caslon Pro"/>
            </a:endParaRPr>
          </a:p>
          <a:p>
            <a:r>
              <a:rPr lang="en-US" sz="900" i="1" dirty="0" smtClean="0">
                <a:solidFill>
                  <a:srgbClr val="FFFFFF"/>
                </a:solidFill>
                <a:latin typeface="Adobe Caslon Pro"/>
                <a:cs typeface="Adobe Caslon Pro"/>
              </a:rPr>
              <a:t>Poster for live performance</a:t>
            </a:r>
            <a:endParaRPr lang="en-US" sz="900" i="1" dirty="0">
              <a:solidFill>
                <a:srgbClr val="FFFFFF"/>
              </a:solidFill>
              <a:latin typeface="Adobe Caslon Pro"/>
              <a:cs typeface="Adobe Caslon Pro"/>
            </a:endParaRPr>
          </a:p>
        </p:txBody>
      </p:sp>
      <p:pic>
        <p:nvPicPr>
          <p:cNvPr id="6" name="Picture 5" descr="duchy12.jpg"/>
          <p:cNvPicPr>
            <a:picLocks noChangeAspect="1"/>
          </p:cNvPicPr>
          <p:nvPr/>
        </p:nvPicPr>
        <p:blipFill>
          <a:blip r:embed="rId3"/>
          <a:stretch>
            <a:fillRect/>
          </a:stretch>
        </p:blipFill>
        <p:spPr>
          <a:xfrm>
            <a:off x="6620350" y="1886174"/>
            <a:ext cx="2397799" cy="3196313"/>
          </a:xfrm>
          <a:prstGeom prst="rect">
            <a:avLst/>
          </a:prstGeom>
        </p:spPr>
      </p:pic>
      <p:pic>
        <p:nvPicPr>
          <p:cNvPr id="9" name="Picture 8" descr="557880_10151470021049814_1868553957_n.jpg"/>
          <p:cNvPicPr>
            <a:picLocks noChangeAspect="1"/>
          </p:cNvPicPr>
          <p:nvPr/>
        </p:nvPicPr>
        <p:blipFill>
          <a:blip r:embed="rId4"/>
          <a:stretch>
            <a:fillRect/>
          </a:stretch>
        </p:blipFill>
        <p:spPr>
          <a:xfrm>
            <a:off x="3562299" y="1757858"/>
            <a:ext cx="2684338" cy="379523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2631489"/>
          </a:xfrm>
          <a:prstGeom prst="rect">
            <a:avLst/>
          </a:prstGeom>
        </p:spPr>
        <p:txBody>
          <a:bodyPr wrap="square">
            <a:spAutoFit/>
          </a:bodyPr>
          <a:lstStyle/>
          <a:p>
            <a:r>
              <a:rPr lang="en-US" sz="1100" dirty="0" smtClean="0">
                <a:latin typeface="Adobe Caslon Pro"/>
                <a:cs typeface="Adobe Caslon Pro"/>
              </a:rPr>
              <a:t>I approached the development of the project almost like an residency. I had a long install period of about a month where I used the gallery like a studio and developed the various works in response to each of the songs. I </a:t>
            </a:r>
            <a:r>
              <a:rPr lang="en-US" sz="1100" dirty="0" err="1" smtClean="0">
                <a:latin typeface="Adobe Caslon Pro"/>
                <a:cs typeface="Adobe Caslon Pro"/>
              </a:rPr>
              <a:t>utilised</a:t>
            </a:r>
            <a:r>
              <a:rPr lang="en-US" sz="1100" dirty="0" smtClean="0">
                <a:latin typeface="Adobe Caslon Pro"/>
                <a:cs typeface="Adobe Caslon Pro"/>
              </a:rPr>
              <a:t> various forms to articulate the themes and ideas which grew from the project including video, text, painting, sculpture. The music was present in the space throughout the show and the </a:t>
            </a:r>
            <a:r>
              <a:rPr lang="en-US" sz="1100" dirty="0" err="1" smtClean="0">
                <a:latin typeface="Adobe Caslon Pro"/>
                <a:cs typeface="Adobe Caslon Pro"/>
              </a:rPr>
              <a:t>cd</a:t>
            </a:r>
            <a:r>
              <a:rPr lang="en-US" sz="1100" dirty="0" smtClean="0">
                <a:latin typeface="Adobe Caslon Pro"/>
                <a:cs typeface="Adobe Caslon Pro"/>
              </a:rPr>
              <a:t> album was freely available in the space. (there was a donations jar) There were badges and t-shirts which helped to </a:t>
            </a:r>
            <a:r>
              <a:rPr lang="en-US" sz="1100" dirty="0" err="1" smtClean="0">
                <a:latin typeface="Adobe Caslon Pro"/>
                <a:cs typeface="Adobe Caslon Pro"/>
              </a:rPr>
              <a:t>emphasise</a:t>
            </a:r>
            <a:r>
              <a:rPr lang="en-US" sz="1100" dirty="0" smtClean="0">
                <a:latin typeface="Adobe Caslon Pro"/>
                <a:cs typeface="Adobe Caslon Pro"/>
              </a:rPr>
              <a:t> the mobile, fluid aspect of the project.</a:t>
            </a:r>
          </a:p>
          <a:p>
            <a:r>
              <a:rPr lang="en-US" sz="1100" dirty="0" smtClean="0">
                <a:latin typeface="Adobe Caslon Pro"/>
                <a:cs typeface="Adobe Caslon Pro"/>
              </a:rPr>
              <a:t>Some of the songs discussed ideas of history and geography so these were visually reflected.</a:t>
            </a:r>
            <a:r>
              <a:rPr lang="en-US" sz="1100" dirty="0" smtClean="0">
                <a:latin typeface="Adobe Caslon Pro"/>
                <a:cs typeface="Adobe Caslon Pro"/>
              </a:rPr>
              <a:t> </a:t>
            </a:r>
          </a:p>
          <a:p>
            <a:endParaRPr lang="en-US" sz="1100" dirty="0" smtClean="0">
              <a:latin typeface="Adobe Caslon Pro"/>
              <a:cs typeface="Adobe Caslon Pro"/>
            </a:endParaRPr>
          </a:p>
        </p:txBody>
      </p:sp>
      <p:sp>
        <p:nvSpPr>
          <p:cNvPr id="6" name="Rectangle 5"/>
          <p:cNvSpPr/>
          <p:nvPr/>
        </p:nvSpPr>
        <p:spPr>
          <a:xfrm>
            <a:off x="3413849" y="1874732"/>
            <a:ext cx="2892386" cy="261610"/>
          </a:xfrm>
          <a:prstGeom prst="rect">
            <a:avLst/>
          </a:prstGeom>
        </p:spPr>
        <p:txBody>
          <a:bodyPr wrap="square">
            <a:spAutoFit/>
          </a:bodyPr>
          <a:lstStyle/>
          <a:p>
            <a:endParaRPr lang="en-US" sz="1100" dirty="0" smtClean="0">
              <a:latin typeface="Adobe Caslon Pro"/>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Badges and poster for the show</a:t>
            </a:r>
            <a:endParaRPr lang="en-US" sz="900" i="1" dirty="0">
              <a:solidFill>
                <a:srgbClr val="FFFFFF"/>
              </a:solidFill>
              <a:latin typeface="Adobe Caslon Pro"/>
              <a:cs typeface="Adobe Caslon Pro"/>
            </a:endParaRPr>
          </a:p>
        </p:txBody>
      </p:sp>
      <p:pic>
        <p:nvPicPr>
          <p:cNvPr id="9" name="Picture 8" descr="duchy badges.jpg"/>
          <p:cNvPicPr>
            <a:picLocks noChangeAspect="1"/>
          </p:cNvPicPr>
          <p:nvPr/>
        </p:nvPicPr>
        <p:blipFill>
          <a:blip r:embed="rId3"/>
          <a:stretch>
            <a:fillRect/>
          </a:stretch>
        </p:blipFill>
        <p:spPr>
          <a:xfrm>
            <a:off x="3331918" y="1810035"/>
            <a:ext cx="3131167" cy="2938361"/>
          </a:xfrm>
          <a:prstGeom prst="rect">
            <a:avLst/>
          </a:prstGeom>
        </p:spPr>
      </p:pic>
      <p:pic>
        <p:nvPicPr>
          <p:cNvPr id="10" name="Picture 9" descr="duchy final Poster-4.jpg"/>
          <p:cNvPicPr>
            <a:picLocks noChangeAspect="1"/>
          </p:cNvPicPr>
          <p:nvPr/>
        </p:nvPicPr>
        <p:blipFill>
          <a:blip r:embed="rId4"/>
          <a:stretch>
            <a:fillRect/>
          </a:stretch>
        </p:blipFill>
        <p:spPr>
          <a:xfrm>
            <a:off x="6464559" y="1393683"/>
            <a:ext cx="2695419" cy="3790079"/>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719542"/>
            <a:ext cx="2892386" cy="4662815"/>
          </a:xfrm>
          <a:prstGeom prst="rect">
            <a:avLst/>
          </a:prstGeom>
        </p:spPr>
        <p:txBody>
          <a:bodyPr wrap="square">
            <a:spAutoFit/>
          </a:bodyPr>
          <a:lstStyle/>
          <a:p>
            <a:r>
              <a:rPr lang="en-US" sz="1100" dirty="0" smtClean="0">
                <a:latin typeface="Adobe Caslon Pro"/>
                <a:cs typeface="Adobe Caslon Pro"/>
              </a:rPr>
              <a:t>I have taken part in numerous exhibitions over the years concerning art and music for example </a:t>
            </a:r>
            <a:r>
              <a:rPr lang="en-GB" sz="1100" dirty="0" smtClean="0"/>
              <a:t>Everything </a:t>
            </a:r>
            <a:r>
              <a:rPr lang="en-GB" sz="1100" dirty="0" smtClean="0"/>
              <a:t>Flows, </a:t>
            </a:r>
            <a:r>
              <a:rPr lang="en-GB" sz="1100" b="1" dirty="0" smtClean="0"/>
              <a:t>Patricia Fleming Projects, </a:t>
            </a:r>
            <a:r>
              <a:rPr lang="en-GB" sz="1100" b="1" dirty="0" smtClean="0"/>
              <a:t>Glasgow, </a:t>
            </a:r>
            <a:r>
              <a:rPr lang="en-US" sz="1100" dirty="0" smtClean="0"/>
              <a:t>2012 '</a:t>
            </a:r>
            <a:r>
              <a:rPr lang="en-US" sz="1100" dirty="0" smtClean="0"/>
              <a:t>Record Store', at Monorail Records, Glasgow and Avalanche </a:t>
            </a:r>
            <a:r>
              <a:rPr lang="en-US" sz="1100" dirty="0" smtClean="0"/>
              <a:t>Records 2012/13, </a:t>
            </a:r>
            <a:r>
              <a:rPr lang="en-GB" sz="1100" dirty="0" smtClean="0"/>
              <a:t>Nothing in the World But Youth, </a:t>
            </a:r>
            <a:r>
              <a:rPr lang="en-GB" sz="1100" b="1" dirty="0" smtClean="0"/>
              <a:t>Turner Contemporary, Margate</a:t>
            </a:r>
            <a:r>
              <a:rPr lang="en-GB" sz="1100" dirty="0" smtClean="0"/>
              <a:t> 2011, </a:t>
            </a:r>
            <a:r>
              <a:rPr lang="en-GB" sz="1100" dirty="0" smtClean="0"/>
              <a:t>Among the Living, Skateboard </a:t>
            </a:r>
            <a:r>
              <a:rPr lang="en-GB" sz="1100" b="1" dirty="0" smtClean="0"/>
              <a:t>Project ICA, London, </a:t>
            </a:r>
            <a:r>
              <a:rPr lang="en-GB" sz="1100" b="1" dirty="0" err="1" smtClean="0"/>
              <a:t>Mima</a:t>
            </a:r>
            <a:r>
              <a:rPr lang="en-GB" sz="1100" b="1" dirty="0" smtClean="0"/>
              <a:t>, Middlesburgh</a:t>
            </a:r>
            <a:r>
              <a:rPr lang="en-GB" sz="1100" b="1" dirty="0" smtClean="0"/>
              <a:t>,2007, </a:t>
            </a:r>
            <a:r>
              <a:rPr lang="en-GB" sz="1100" dirty="0" smtClean="0"/>
              <a:t>On Stage, </a:t>
            </a:r>
            <a:r>
              <a:rPr lang="en-GB" sz="1100" b="1" dirty="0" smtClean="0"/>
              <a:t>Hannover </a:t>
            </a:r>
            <a:r>
              <a:rPr lang="en-GB" sz="1100" b="1" dirty="0" err="1" smtClean="0"/>
              <a:t>Kunstverein</a:t>
            </a:r>
            <a:r>
              <a:rPr lang="en-GB" sz="1100" b="1" dirty="0" smtClean="0"/>
              <a:t>/Villa Merkel Esslingen, </a:t>
            </a:r>
            <a:r>
              <a:rPr lang="en-GB" sz="1100" b="1" dirty="0" smtClean="0"/>
              <a:t>Germany 2003, </a:t>
            </a:r>
            <a:r>
              <a:rPr lang="en-GB" sz="1100" dirty="0" smtClean="0"/>
              <a:t>Air Guitar, </a:t>
            </a:r>
            <a:r>
              <a:rPr lang="en-GB" sz="1100" b="1" dirty="0" smtClean="0"/>
              <a:t>Milton Keynes Gallery</a:t>
            </a:r>
            <a:r>
              <a:rPr lang="en-GB" sz="1100" dirty="0" smtClean="0"/>
              <a:t> 2002 etc but this time I wanted the space and time to develop a project that didn’t have to fit in with some curators idea of what the relationship between art and music could be. To this end I have also written a number of texts on the subject, most </a:t>
            </a:r>
            <a:r>
              <a:rPr lang="en-GB" sz="1100" dirty="0" err="1" smtClean="0"/>
              <a:t>noteably</a:t>
            </a:r>
            <a:endParaRPr lang="en-GB" sz="1100" dirty="0" smtClean="0"/>
          </a:p>
          <a:p>
            <a:r>
              <a:rPr lang="en-GB" sz="1100" b="1" i="1" dirty="0" smtClean="0"/>
              <a:t>Music can Save your Life </a:t>
            </a:r>
            <a:r>
              <a:rPr lang="en-GB" sz="1100" b="1" i="1" dirty="0" smtClean="0"/>
              <a:t>: Art </a:t>
            </a:r>
            <a:r>
              <a:rPr lang="en-GB" sz="1100" b="1" i="1" dirty="0" smtClean="0"/>
              <a:t>can Save your </a:t>
            </a:r>
            <a:r>
              <a:rPr lang="en-GB" sz="1100" b="1" i="1" dirty="0" smtClean="0"/>
              <a:t>Life </a:t>
            </a:r>
            <a:r>
              <a:rPr lang="en-GB" sz="1100" b="1" dirty="0" smtClean="0"/>
              <a:t>in </a:t>
            </a:r>
            <a:r>
              <a:rPr lang="en-GB" sz="1100" dirty="0" smtClean="0"/>
              <a:t>Make </a:t>
            </a:r>
            <a:r>
              <a:rPr lang="en-GB" sz="1100" dirty="0" smtClean="0"/>
              <a:t>it Funky, Strategies between Pop and </a:t>
            </a:r>
            <a:r>
              <a:rPr lang="en-GB" sz="1100" dirty="0" err="1" smtClean="0"/>
              <a:t>Avant-Garde</a:t>
            </a:r>
            <a:r>
              <a:rPr lang="en-GB" sz="1100" dirty="0" smtClean="0"/>
              <a:t> in Music</a:t>
            </a:r>
            <a:r>
              <a:rPr lang="en-GB" sz="1100" dirty="0" smtClean="0"/>
              <a:t> and </a:t>
            </a:r>
            <a:r>
              <a:rPr lang="en-GB" sz="1100" dirty="0" smtClean="0"/>
              <a:t>Visual Arts in 20th Century Ed. Markus Muller/Ulrike </a:t>
            </a:r>
            <a:r>
              <a:rPr lang="en-GB" sz="1100" dirty="0" err="1" smtClean="0"/>
              <a:t>Groos</a:t>
            </a:r>
            <a:r>
              <a:rPr lang="en-GB" sz="1100" dirty="0" smtClean="0"/>
              <a:t>,</a:t>
            </a:r>
            <a:r>
              <a:rPr lang="en-GB" sz="1100" dirty="0" smtClean="0"/>
              <a:t> </a:t>
            </a:r>
            <a:r>
              <a:rPr lang="en-GB" sz="1100" dirty="0" err="1" smtClean="0"/>
              <a:t>Oktagon</a:t>
            </a:r>
            <a:r>
              <a:rPr lang="en-GB" sz="1100" dirty="0" smtClean="0"/>
              <a:t>, Cologne</a:t>
            </a:r>
            <a:r>
              <a:rPr lang="en-GB" sz="1100" dirty="0" smtClean="0"/>
              <a:t> – 2000</a:t>
            </a:r>
          </a:p>
          <a:p>
            <a:r>
              <a:rPr lang="en-GB" sz="1100" dirty="0" smtClean="0"/>
              <a:t>I reprinted this latter text in a booklet that was given away at the show in order to extend the discussion further.  </a:t>
            </a:r>
            <a:endParaRPr lang="en-GB" sz="1100" dirty="0" smtClean="0"/>
          </a:p>
          <a:p>
            <a:r>
              <a:rPr lang="en-GB" sz="1100" dirty="0" smtClean="0"/>
              <a:t> </a:t>
            </a:r>
            <a:r>
              <a:rPr lang="en-GB" sz="1100" b="1" dirty="0" smtClean="0"/>
              <a:t> </a:t>
            </a:r>
            <a:r>
              <a:rPr lang="en-US" sz="1100" dirty="0" smtClean="0"/>
              <a:t> </a:t>
            </a:r>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p:txBody>
      </p:sp>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Work in progress in the development of the exhibition.</a:t>
            </a:r>
            <a:endParaRPr lang="en-US" sz="900" i="1" dirty="0">
              <a:solidFill>
                <a:srgbClr val="FFFFFF"/>
              </a:solidFill>
              <a:latin typeface="Adobe Caslon Pro"/>
              <a:cs typeface="Adobe Caslon Pro"/>
            </a:endParaRPr>
          </a:p>
        </p:txBody>
      </p:sp>
      <p:pic>
        <p:nvPicPr>
          <p:cNvPr id="8" name="Picture 7" descr="duchy17.jpg"/>
          <p:cNvPicPr>
            <a:picLocks noChangeAspect="1"/>
          </p:cNvPicPr>
          <p:nvPr/>
        </p:nvPicPr>
        <p:blipFill>
          <a:blip r:embed="rId3"/>
          <a:stretch>
            <a:fillRect/>
          </a:stretch>
        </p:blipFill>
        <p:spPr>
          <a:xfrm>
            <a:off x="3629353" y="1465984"/>
            <a:ext cx="4974073" cy="3731433"/>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439533" y="1476008"/>
            <a:ext cx="2892386" cy="4739760"/>
          </a:xfrm>
          <a:prstGeom prst="rect">
            <a:avLst/>
          </a:prstGeom>
        </p:spPr>
        <p:txBody>
          <a:bodyPr wrap="square">
            <a:spAutoFit/>
          </a:bodyPr>
          <a:lstStyle/>
          <a:p>
            <a:r>
              <a:rPr lang="en-US" sz="1100" dirty="0" smtClean="0">
                <a:latin typeface="Adobe Caslon Pro"/>
                <a:cs typeface="Adobe Caslon Pro"/>
              </a:rPr>
              <a:t>I constructed a website especially to document this project which is still developing. It documents the exhibition itself and features videos/lyrics/music/pictures live details in a user friendly enjoyable experience. It is an integral component of the project.</a:t>
            </a:r>
          </a:p>
          <a:p>
            <a:r>
              <a:rPr lang="en-US" sz="1600" dirty="0" smtClean="0">
                <a:latin typeface="Adobe Caslon Pro"/>
                <a:cs typeface="Adobe Caslon Pro"/>
                <a:hlinkClick r:id="rId3"/>
              </a:rPr>
              <a:t>www.rossandtherealifers.com</a:t>
            </a:r>
            <a:endParaRPr lang="en-US" sz="16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I distributed the album during international  Record </a:t>
            </a:r>
            <a:r>
              <a:rPr lang="en-US" sz="1100" dirty="0" smtClean="0">
                <a:latin typeface="Adobe Caslon Pro"/>
                <a:cs typeface="Adobe Caslon Pro"/>
              </a:rPr>
              <a:t>Store </a:t>
            </a:r>
            <a:r>
              <a:rPr lang="en-US" sz="1100" dirty="0" smtClean="0">
                <a:latin typeface="Adobe Caslon Pro"/>
                <a:cs typeface="Adobe Caslon Pro"/>
              </a:rPr>
              <a:t>Day 2013 in </a:t>
            </a:r>
            <a:r>
              <a:rPr lang="en-US" sz="1100" dirty="0" err="1" smtClean="0">
                <a:latin typeface="Adobe Caslon Pro"/>
                <a:cs typeface="Adobe Caslon Pro"/>
              </a:rPr>
              <a:t>Glasgows</a:t>
            </a:r>
            <a:r>
              <a:rPr lang="en-US" sz="1100" dirty="0" smtClean="0">
                <a:latin typeface="Adobe Caslon Pro"/>
                <a:cs typeface="Adobe Caslon Pro"/>
              </a:rPr>
              <a:t> better record shops.</a:t>
            </a:r>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Glasgow Museums, Gallery of Modern Art</a:t>
            </a:r>
          </a:p>
          <a:p>
            <a:r>
              <a:rPr lang="en-US" sz="1100" dirty="0" smtClean="0">
                <a:latin typeface="Adobe Caslon Pro"/>
                <a:cs typeface="Adobe Caslon Pro"/>
              </a:rPr>
              <a:t>Objective Project which the show was part of. Map info etc:</a:t>
            </a:r>
          </a:p>
          <a:p>
            <a:endParaRPr lang="en-US" sz="1100" dirty="0" smtClean="0">
              <a:latin typeface="Adobe Caslon Pro"/>
              <a:cs typeface="Adobe Caslon Pro"/>
            </a:endParaRPr>
          </a:p>
          <a:p>
            <a:r>
              <a:rPr lang="en-US" sz="1100" dirty="0" err="1" smtClean="0">
                <a:latin typeface="Adobe Caslon Pro"/>
                <a:cs typeface="Adobe Caslon Pro"/>
              </a:rPr>
              <a:t>http://www.glasgowlife.org.uk/museums/our-museums/goma/whats-on/exhibitions/Objective/Pages/default.aspx</a:t>
            </a:r>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I took part in a Public discussion responding to the  themes of the “Objective’ project in Tramway on Sat 16 March 2013 with the artists Danny </a:t>
            </a:r>
            <a:r>
              <a:rPr lang="en-US" sz="1100" dirty="0" err="1" smtClean="0">
                <a:latin typeface="Adobe Caslon Pro"/>
                <a:cs typeface="Adobe Caslon Pro"/>
              </a:rPr>
              <a:t>Holcroft</a:t>
            </a:r>
            <a:r>
              <a:rPr lang="en-US" sz="1100" dirty="0" smtClean="0">
                <a:latin typeface="Adobe Caslon Pro"/>
                <a:cs typeface="Adobe Caslon Pro"/>
              </a:rPr>
              <a:t> and Nick Evans organised by the Gallery of Modern Art, Glasgow</a:t>
            </a:r>
          </a:p>
          <a:p>
            <a:r>
              <a:rPr lang="en-US" sz="1100" dirty="0" smtClean="0">
                <a:latin typeface="Adobe Caslon Pro"/>
                <a:cs typeface="Adobe Caslon Pro"/>
              </a:rPr>
              <a:t>Art/Music Essay</a:t>
            </a:r>
          </a:p>
          <a:p>
            <a:r>
              <a:rPr lang="en-US" sz="1100" dirty="0" smtClean="0">
                <a:latin typeface="Adobe Caslon Pro"/>
                <a:cs typeface="Adobe Caslon Pro"/>
              </a:rPr>
              <a:t> </a:t>
            </a:r>
            <a:endParaRPr lang="en-US" sz="1100" dirty="0" smtClean="0">
              <a:latin typeface="Adobe Caslon Pro"/>
              <a:cs typeface="Adobe Caslon Pro"/>
            </a:endParaRPr>
          </a:p>
          <a:p>
            <a:endParaRPr lang="en-US" sz="1100" dirty="0" smtClean="0">
              <a:latin typeface="Adobe Caslon Pro"/>
              <a:cs typeface="Adobe Caslon Pro"/>
            </a:endParaRPr>
          </a:p>
        </p:txBody>
      </p:sp>
      <p:sp>
        <p:nvSpPr>
          <p:cNvPr id="7" name="Rectangle 6"/>
          <p:cNvSpPr/>
          <p:nvPr/>
        </p:nvSpPr>
        <p:spPr>
          <a:xfrm>
            <a:off x="358326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Detail of exhibition</a:t>
            </a:r>
            <a:endParaRPr lang="en-US" sz="900" i="1" dirty="0">
              <a:solidFill>
                <a:srgbClr val="FFFFFF"/>
              </a:solidFill>
              <a:latin typeface="Adobe Caslon Pro"/>
              <a:cs typeface="Adobe Caslon Pro"/>
            </a:endParaRPr>
          </a:p>
        </p:txBody>
      </p:sp>
      <p:pic>
        <p:nvPicPr>
          <p:cNvPr id="5" name="Picture 4" descr="duchy7.jpg"/>
          <p:cNvPicPr>
            <a:picLocks noChangeAspect="1"/>
          </p:cNvPicPr>
          <p:nvPr/>
        </p:nvPicPr>
        <p:blipFill>
          <a:blip r:embed="rId4"/>
          <a:stretch>
            <a:fillRect/>
          </a:stretch>
        </p:blipFill>
        <p:spPr>
          <a:xfrm>
            <a:off x="3727782" y="1803038"/>
            <a:ext cx="4506571" cy="338072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439533" y="1476008"/>
            <a:ext cx="2892386" cy="261610"/>
          </a:xfrm>
          <a:prstGeom prst="rect">
            <a:avLst/>
          </a:prstGeom>
        </p:spPr>
        <p:txBody>
          <a:bodyPr wrap="square">
            <a:spAutoFit/>
          </a:bodyPr>
          <a:lstStyle/>
          <a:p>
            <a:r>
              <a:rPr lang="en-US" sz="1100" dirty="0" smtClean="0">
                <a:latin typeface="Adobe Caslon Pro"/>
                <a:cs typeface="Adobe Caslon Pro"/>
              </a:rPr>
              <a:t> </a:t>
            </a:r>
            <a:endParaRPr lang="en-US" sz="1100" dirty="0" smtClean="0">
              <a:latin typeface="Adobe Caslon Pro"/>
              <a:cs typeface="Adobe Caslon Pro"/>
            </a:endParaRPr>
          </a:p>
          <a:p>
            <a:endParaRPr lang="en-US" sz="1100" dirty="0" smtClean="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Performance at The Poetry Club as part of show, 6 April 2013</a:t>
            </a:r>
            <a:endParaRPr lang="en-US" sz="900" i="1" dirty="0">
              <a:solidFill>
                <a:srgbClr val="FFFFFF"/>
              </a:solidFill>
              <a:latin typeface="Adobe Caslon Pro"/>
              <a:cs typeface="Adobe Caslon Pro"/>
            </a:endParaRPr>
          </a:p>
        </p:txBody>
      </p:sp>
      <p:pic>
        <p:nvPicPr>
          <p:cNvPr id="8" name="Picture 7" descr="P1010197vGweb.jpg"/>
          <p:cNvPicPr>
            <a:picLocks noChangeAspect="1"/>
          </p:cNvPicPr>
          <p:nvPr/>
        </p:nvPicPr>
        <p:blipFill>
          <a:blip r:embed="rId3"/>
          <a:stretch>
            <a:fillRect/>
          </a:stretch>
        </p:blipFill>
        <p:spPr>
          <a:xfrm>
            <a:off x="3583268" y="1453120"/>
            <a:ext cx="5560731" cy="3716311"/>
          </a:xfrm>
          <a:prstGeom prst="rect">
            <a:avLst/>
          </a:prstGeom>
        </p:spPr>
      </p:pic>
      <p:sp>
        <p:nvSpPr>
          <p:cNvPr id="9" name="TextBox 8"/>
          <p:cNvSpPr txBox="1"/>
          <p:nvPr/>
        </p:nvSpPr>
        <p:spPr>
          <a:xfrm>
            <a:off x="905434" y="1737618"/>
            <a:ext cx="184666" cy="369332"/>
          </a:xfrm>
          <a:prstGeom prst="rect">
            <a:avLst/>
          </a:prstGeom>
          <a:noFill/>
        </p:spPr>
        <p:txBody>
          <a:bodyPr wrap="none" rtlCol="0">
            <a:spAutoFit/>
          </a:bodyPr>
          <a:lstStyle/>
          <a:p>
            <a:endParaRPr lang="en-US" dirty="0"/>
          </a:p>
        </p:txBody>
      </p:sp>
      <p:sp>
        <p:nvSpPr>
          <p:cNvPr id="10" name="TextBox 9"/>
          <p:cNvSpPr txBox="1"/>
          <p:nvPr/>
        </p:nvSpPr>
        <p:spPr>
          <a:xfrm>
            <a:off x="587944" y="1737618"/>
            <a:ext cx="2743975" cy="2292935"/>
          </a:xfrm>
          <a:prstGeom prst="rect">
            <a:avLst/>
          </a:prstGeom>
          <a:noFill/>
        </p:spPr>
        <p:txBody>
          <a:bodyPr wrap="square" rtlCol="0">
            <a:spAutoFit/>
          </a:bodyPr>
          <a:lstStyle/>
          <a:p>
            <a:r>
              <a:rPr lang="en-US" sz="1100" dirty="0" smtClean="0"/>
              <a:t>As a direct result of this exhibition I was invited to make a commission for the Edinburgh International Art festival 2013. This will be a major public commission where my  works will be shown on Billboards, </a:t>
            </a:r>
            <a:r>
              <a:rPr lang="en-US" sz="1100" dirty="0" err="1" smtClean="0"/>
              <a:t>posters,postcards</a:t>
            </a:r>
            <a:r>
              <a:rPr lang="en-US" sz="1100" dirty="0" smtClean="0"/>
              <a:t>, signs,  bags, </a:t>
            </a:r>
            <a:r>
              <a:rPr lang="en-US" sz="1100" dirty="0" err="1" smtClean="0"/>
              <a:t>beermats</a:t>
            </a:r>
            <a:r>
              <a:rPr lang="en-US" sz="1100" dirty="0" smtClean="0"/>
              <a:t>, banners, badges and well as a limited edition vinyl record (in red vinyl)</a:t>
            </a:r>
          </a:p>
          <a:p>
            <a:r>
              <a:rPr lang="en-US" sz="1100" dirty="0" smtClean="0"/>
              <a:t>The project will generate over 43000 discrete art works.</a:t>
            </a:r>
          </a:p>
          <a:p>
            <a:endParaRPr lang="en-US" sz="1100" dirty="0" smtClean="0"/>
          </a:p>
          <a:p>
            <a:r>
              <a:rPr lang="en-US" sz="1100" dirty="0" smtClean="0"/>
              <a:t>http://</a:t>
            </a:r>
            <a:r>
              <a:rPr lang="en-US" sz="1100" dirty="0" err="1" smtClean="0"/>
              <a:t>www.edinburghartfestival.com</a:t>
            </a:r>
            <a:r>
              <a:rPr lang="en-US" sz="1100" dirty="0" smtClean="0"/>
              <a:t>/commissions </a:t>
            </a:r>
            <a:endParaRPr lang="en-US" sz="11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143</TotalTime>
  <Words>1997</Words>
  <Application>Microsoft Macintosh PowerPoint</Application>
  <PresentationFormat>On-screen Show (4:3)</PresentationFormat>
  <Paragraphs>56</Paragraphs>
  <Slides>16</Slides>
  <Notes>0</Notes>
  <HiddenSlides>0</HiddenSlides>
  <MMClips>0</MMClips>
  <ScaleCrop>false</ScaleCrop>
  <HeadingPairs>
    <vt:vector size="4" baseType="variant">
      <vt:variant>
        <vt:lpstr>Design Template</vt:lpstr>
      </vt:variant>
      <vt:variant>
        <vt:i4>1</vt:i4>
      </vt:variant>
      <vt:variant>
        <vt:lpstr>Slide Titles</vt:lpstr>
      </vt:variant>
      <vt:variant>
        <vt:i4>16</vt:i4>
      </vt:variant>
    </vt:vector>
  </HeadingPairs>
  <TitlesOfParts>
    <vt:vector size="1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Manager/>
  <Company>GSA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Iain Reid</dc:creator>
  <cp:keywords/>
  <dc:description/>
  <cp:lastModifiedBy>Ross Sinclair</cp:lastModifiedBy>
  <cp:revision>34</cp:revision>
  <dcterms:created xsi:type="dcterms:W3CDTF">2013-07-19T15:38:43Z</dcterms:created>
  <dcterms:modified xsi:type="dcterms:W3CDTF">2013-07-19T17:29:23Z</dcterms:modified>
  <cp:category/>
</cp:coreProperties>
</file>