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82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2" r:id="rId9"/>
    <p:sldId id="261" r:id="rId10"/>
    <p:sldId id="264" r:id="rId11"/>
    <p:sldId id="265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GB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GB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GB" smtClean="0"/>
              <a:t>Click to edit Master text styles</a:t>
            </a:r>
          </a:p>
          <a:p>
            <a:pPr lvl="1" eaLnBrk="1" latinLnBrk="0" hangingPunct="1"/>
            <a:r>
              <a:rPr kumimoji="0" lang="en-GB" smtClean="0"/>
              <a:t>Second level</a:t>
            </a:r>
          </a:p>
          <a:p>
            <a:pPr lvl="2" eaLnBrk="1" latinLnBrk="0" hangingPunct="1"/>
            <a:r>
              <a:rPr kumimoji="0" lang="en-GB" smtClean="0"/>
              <a:t>Third level</a:t>
            </a:r>
          </a:p>
          <a:p>
            <a:pPr lvl="3" eaLnBrk="1" latinLnBrk="0" hangingPunct="1"/>
            <a:r>
              <a:rPr kumimoji="0" lang="en-GB" smtClean="0"/>
              <a:t>Fourth level</a:t>
            </a:r>
          </a:p>
          <a:p>
            <a:pPr lvl="4" eaLnBrk="1" latinLnBrk="0" hangingPunct="1"/>
            <a:r>
              <a:rPr kumimoji="0" lang="en-GB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4/8/13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halkduster"/>
                <a:cs typeface="Chalkduster"/>
              </a:rPr>
              <a:t>PRACTICE-LED </a:t>
            </a:r>
            <a:r>
              <a:rPr lang="en-US" dirty="0" smtClean="0">
                <a:solidFill>
                  <a:schemeClr val="tx1"/>
                </a:solidFill>
                <a:latin typeface="Chalkduster"/>
                <a:cs typeface="Chalkduster"/>
              </a:rPr>
              <a:t>PHD’S</a:t>
            </a:r>
            <a:endParaRPr lang="en-US" dirty="0">
              <a:solidFill>
                <a:schemeClr val="tx1"/>
              </a:solidFill>
              <a:latin typeface="Chalkduster"/>
              <a:cs typeface="Chalkduster"/>
            </a:endParaRPr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340" y="274638"/>
            <a:ext cx="7720459" cy="1143000"/>
          </a:xfrm>
        </p:spPr>
        <p:txBody>
          <a:bodyPr/>
          <a:lstStyle/>
          <a:p>
            <a:pPr algn="l"/>
            <a:r>
              <a:rPr lang="en-US" dirty="0" smtClean="0">
                <a:latin typeface="Chalkduster"/>
                <a:cs typeface="Chalkduster"/>
              </a:rPr>
              <a:t>WHAT IT IS NOT</a:t>
            </a:r>
            <a:endParaRPr lang="en-US" dirty="0">
              <a:latin typeface="Chalkduster"/>
              <a:cs typeface="Chalkdus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1096"/>
            <a:ext cx="8229600" cy="470916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Chalkduster"/>
                <a:cs typeface="Chalkduster"/>
              </a:rPr>
              <a:t>	EXTENDED </a:t>
            </a:r>
            <a:r>
              <a:rPr lang="en-US" dirty="0" smtClean="0">
                <a:latin typeface="Chalkduster"/>
                <a:cs typeface="Chalkduster"/>
              </a:rPr>
              <a:t>PRACTICE</a:t>
            </a:r>
          </a:p>
          <a:p>
            <a:pPr>
              <a:buNone/>
            </a:pPr>
            <a:endParaRPr lang="en-US" dirty="0" smtClean="0">
              <a:latin typeface="Chalkduster"/>
              <a:cs typeface="Chalkduster"/>
            </a:endParaRPr>
          </a:p>
          <a:p>
            <a:pPr>
              <a:buNone/>
            </a:pPr>
            <a:r>
              <a:rPr lang="en-US" dirty="0" smtClean="0">
                <a:latin typeface="Chalkduster"/>
                <a:cs typeface="Chalkduster"/>
              </a:rPr>
              <a:t>  Students from art and design make assumptions regarding relevance of research methods and qualitative and quantitative practice.</a:t>
            </a:r>
          </a:p>
          <a:p>
            <a:endParaRPr lang="en-US" dirty="0"/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560" y="274638"/>
            <a:ext cx="7665240" cy="1143000"/>
          </a:xfrm>
        </p:spPr>
        <p:txBody>
          <a:bodyPr/>
          <a:lstStyle/>
          <a:p>
            <a:pPr algn="l"/>
            <a:r>
              <a:rPr lang="en-US" dirty="0" smtClean="0">
                <a:latin typeface="Chalkduster"/>
                <a:cs typeface="Chalkduster"/>
              </a:rPr>
              <a:t>WHAT IT </a:t>
            </a:r>
            <a:r>
              <a:rPr lang="en-US" dirty="0" smtClean="0">
                <a:latin typeface="Chalkduster"/>
                <a:cs typeface="Chalkduster"/>
              </a:rPr>
              <a:t>IS</a:t>
            </a:r>
            <a:endParaRPr lang="en-US" dirty="0">
              <a:latin typeface="Chalkduster"/>
              <a:cs typeface="Chalkdus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>
                <a:latin typeface="Chalkduster"/>
                <a:cs typeface="Chalkduster"/>
              </a:rPr>
              <a:t>RESEARCH</a:t>
            </a:r>
          </a:p>
          <a:p>
            <a:pPr lvl="1"/>
            <a:r>
              <a:rPr lang="en-US" dirty="0" smtClean="0">
                <a:latin typeface="Chalkduster"/>
                <a:cs typeface="Chalkduster"/>
              </a:rPr>
              <a:t>CONTEXTUALISED PRACTICE</a:t>
            </a:r>
          </a:p>
          <a:p>
            <a:pPr lvl="1"/>
            <a:r>
              <a:rPr lang="en-US" dirty="0" smtClean="0">
                <a:latin typeface="Chalkduster"/>
                <a:cs typeface="Chalkduster"/>
              </a:rPr>
              <a:t>A DEFENCE OF A PREPOSITION</a:t>
            </a:r>
          </a:p>
          <a:p>
            <a:pPr lvl="1"/>
            <a:r>
              <a:rPr lang="en-US" dirty="0" smtClean="0">
                <a:latin typeface="Chalkduster"/>
                <a:cs typeface="Chalkduster"/>
              </a:rPr>
              <a:t>A QUESTION/s</a:t>
            </a:r>
          </a:p>
          <a:p>
            <a:pPr lvl="1"/>
            <a:r>
              <a:rPr lang="en-US" dirty="0" smtClean="0">
                <a:latin typeface="Chalkduster"/>
                <a:cs typeface="Chalkduster"/>
              </a:rPr>
              <a:t>A PROOF AS A BODY OF EVIDENCE </a:t>
            </a:r>
          </a:p>
          <a:p>
            <a:pPr lvl="1"/>
            <a:r>
              <a:rPr lang="en-US" dirty="0" smtClean="0">
                <a:latin typeface="Chalkduster"/>
                <a:cs typeface="Chalkduster"/>
              </a:rPr>
              <a:t>An EVIDENCED RESEARCH JOURNEY</a:t>
            </a:r>
          </a:p>
          <a:p>
            <a:pPr lvl="1"/>
            <a:r>
              <a:rPr lang="en-US" dirty="0" smtClean="0">
                <a:latin typeface="Chalkduster"/>
                <a:cs typeface="Chalkduster"/>
              </a:rPr>
              <a:t>RESEARCH also FOR RESEARCHERS</a:t>
            </a:r>
          </a:p>
          <a:p>
            <a:pPr lvl="1"/>
            <a:r>
              <a:rPr lang="en-US" dirty="0" smtClean="0">
                <a:latin typeface="Chalkduster"/>
                <a:cs typeface="Chalkduster"/>
              </a:rPr>
              <a:t>A CONTRIBUTION TO KNOWLEDGE</a:t>
            </a:r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36" y="274638"/>
            <a:ext cx="7734264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halkduster"/>
                <a:cs typeface="Chalkduster"/>
              </a:rPr>
              <a:t>FORMING A METHODOLOGY</a:t>
            </a:r>
            <a:endParaRPr lang="en-US" dirty="0">
              <a:latin typeface="Chalkduster"/>
              <a:cs typeface="Chalkdus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36" y="1600200"/>
            <a:ext cx="7734264" cy="470916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Chalkduster"/>
                <a:cs typeface="Chalkduster"/>
              </a:rPr>
              <a:t>WHAT, WHY and </a:t>
            </a:r>
            <a:r>
              <a:rPr lang="en-US" dirty="0" smtClean="0">
                <a:latin typeface="Chalkduster"/>
                <a:cs typeface="Chalkduster"/>
              </a:rPr>
              <a:t>HOW?</a:t>
            </a:r>
          </a:p>
          <a:p>
            <a:pPr lvl="1"/>
            <a:r>
              <a:rPr lang="en-US" sz="1200" dirty="0" smtClean="0">
                <a:latin typeface="Chalkduster"/>
                <a:cs typeface="Chalkduster"/>
              </a:rPr>
              <a:t>DEFINE SCOPE CONTEXT SIGNIFICANCE AND PROCEES/ METHOD</a:t>
            </a:r>
          </a:p>
          <a:p>
            <a:pPr lvl="1"/>
            <a:endParaRPr lang="en-US" sz="1000" dirty="0" smtClean="0">
              <a:latin typeface="Chalkduster"/>
              <a:cs typeface="Chalkduster"/>
            </a:endParaRPr>
          </a:p>
          <a:p>
            <a:pPr lvl="1">
              <a:buNone/>
            </a:pPr>
            <a:endParaRPr lang="en-US" sz="1000" dirty="0" smtClean="0">
              <a:latin typeface="Chalkduster"/>
              <a:cs typeface="Chalkduster"/>
            </a:endParaRPr>
          </a:p>
          <a:p>
            <a:pPr>
              <a:buNone/>
            </a:pPr>
            <a:r>
              <a:rPr lang="en-US" dirty="0" smtClean="0">
                <a:latin typeface="Chalkduster"/>
                <a:cs typeface="Chalkduster"/>
              </a:rPr>
              <a:t>WHO CARES?</a:t>
            </a:r>
          </a:p>
          <a:p>
            <a:pPr lvl="1"/>
            <a:r>
              <a:rPr lang="en-US" sz="1200" dirty="0" smtClean="0">
                <a:latin typeface="Chalkduster"/>
                <a:cs typeface="Chalkduster"/>
              </a:rPr>
              <a:t>Audience CONSUMER END </a:t>
            </a:r>
            <a:r>
              <a:rPr lang="en-US" sz="1200" dirty="0" smtClean="0">
                <a:latin typeface="Chalkduster"/>
                <a:cs typeface="Chalkduster"/>
              </a:rPr>
              <a:t>USERS</a:t>
            </a:r>
          </a:p>
          <a:p>
            <a:pPr lvl="1"/>
            <a:endParaRPr lang="en-US" sz="1200" dirty="0" smtClean="0">
              <a:latin typeface="Chalkduster"/>
              <a:cs typeface="Chalkduster"/>
            </a:endParaRPr>
          </a:p>
          <a:p>
            <a:pPr lvl="1">
              <a:buNone/>
            </a:pPr>
            <a:endParaRPr lang="en-US" sz="1200" dirty="0" smtClean="0">
              <a:latin typeface="Chalkduster"/>
              <a:cs typeface="Chalkduster"/>
            </a:endParaRPr>
          </a:p>
          <a:p>
            <a:pPr>
              <a:buNone/>
            </a:pPr>
            <a:r>
              <a:rPr lang="en-US" dirty="0" smtClean="0">
                <a:latin typeface="Chalkduster"/>
                <a:cs typeface="Chalkduster"/>
              </a:rPr>
              <a:t>SO </a:t>
            </a:r>
            <a:r>
              <a:rPr lang="en-US" dirty="0" smtClean="0">
                <a:latin typeface="Chalkduster"/>
                <a:cs typeface="Chalkduster"/>
              </a:rPr>
              <a:t>WHAT? </a:t>
            </a:r>
            <a:endParaRPr lang="en-US" dirty="0" smtClean="0">
              <a:latin typeface="Chalkduster"/>
              <a:cs typeface="Chalkduster"/>
            </a:endParaRPr>
          </a:p>
          <a:p>
            <a:pPr lvl="1"/>
            <a:r>
              <a:rPr lang="en-US" sz="1000" dirty="0">
                <a:latin typeface="Chalkduster"/>
                <a:cs typeface="Chalkduster"/>
              </a:rPr>
              <a:t>CONTRIBUTION</a:t>
            </a:r>
          </a:p>
          <a:p>
            <a:endParaRPr lang="en-US" dirty="0">
              <a:latin typeface="Chalkduster"/>
              <a:cs typeface="Chalkduster"/>
            </a:endParaRPr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340" y="274638"/>
            <a:ext cx="7720459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halkduster"/>
                <a:cs typeface="Chalkduster"/>
              </a:rPr>
              <a:t>AN ESSENTIAL BEGINNING </a:t>
            </a:r>
            <a:endParaRPr lang="en-US" dirty="0">
              <a:latin typeface="Chalkduster"/>
              <a:cs typeface="Chalkdus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lvl="2"/>
            <a:r>
              <a:rPr lang="en-US" sz="2800" dirty="0" smtClean="0">
                <a:latin typeface="Chalkduster"/>
                <a:cs typeface="Chalkduster"/>
              </a:rPr>
              <a:t>PRE </a:t>
            </a:r>
            <a:r>
              <a:rPr lang="en-US" sz="2800" dirty="0" smtClean="0">
                <a:latin typeface="Chalkduster"/>
                <a:cs typeface="Chalkduster"/>
              </a:rPr>
              <a:t>TRANSFER </a:t>
            </a:r>
            <a:r>
              <a:rPr lang="en-US" sz="2800" dirty="0" smtClean="0">
                <a:latin typeface="Chalkduster"/>
                <a:cs typeface="Chalkduster"/>
              </a:rPr>
              <a:t>M.Phil / PHD </a:t>
            </a:r>
          </a:p>
          <a:p>
            <a:pPr lvl="3">
              <a:buNone/>
            </a:pPr>
            <a:r>
              <a:rPr lang="en-US" sz="1400" dirty="0" smtClean="0">
                <a:latin typeface="Chalkduster"/>
                <a:cs typeface="Chalkduster"/>
              </a:rPr>
              <a:t>   THIS MUST BE ACHIEVED …</a:t>
            </a:r>
          </a:p>
          <a:p>
            <a:pPr lvl="2"/>
            <a:endParaRPr lang="en-US" sz="1400" dirty="0" smtClean="0">
              <a:latin typeface="Chalkduster"/>
              <a:cs typeface="Chalkduster"/>
            </a:endParaRPr>
          </a:p>
          <a:p>
            <a:pPr lvl="2"/>
            <a:r>
              <a:rPr lang="en-US" sz="2800" dirty="0" smtClean="0">
                <a:latin typeface="Chalkduster"/>
                <a:cs typeface="Chalkduster"/>
              </a:rPr>
              <a:t>Establish the following</a:t>
            </a:r>
          </a:p>
          <a:p>
            <a:pPr lvl="3"/>
            <a:r>
              <a:rPr lang="en-US" sz="1400" dirty="0" smtClean="0">
                <a:latin typeface="Chalkduster"/>
                <a:cs typeface="Chalkduster"/>
              </a:rPr>
              <a:t>WORKING TITLE</a:t>
            </a:r>
          </a:p>
          <a:p>
            <a:pPr lvl="3"/>
            <a:r>
              <a:rPr lang="en-US" sz="1400" dirty="0" smtClean="0">
                <a:latin typeface="Chalkduster"/>
                <a:cs typeface="Chalkduster"/>
              </a:rPr>
              <a:t>RESEARCH QUESTION/S</a:t>
            </a:r>
          </a:p>
          <a:p>
            <a:pPr lvl="3"/>
            <a:r>
              <a:rPr lang="en-US" sz="1400" dirty="0" smtClean="0">
                <a:latin typeface="Chalkduster"/>
                <a:cs typeface="Chalkduster"/>
              </a:rPr>
              <a:t>METHODOLOGY</a:t>
            </a:r>
          </a:p>
          <a:p>
            <a:pPr lvl="3"/>
            <a:r>
              <a:rPr lang="en-US" sz="1400" dirty="0" smtClean="0">
                <a:latin typeface="Chalkduster"/>
                <a:cs typeface="Chalkduster"/>
              </a:rPr>
              <a:t>EPISTEMOLOGY VISUAL TEXTUAL </a:t>
            </a:r>
          </a:p>
          <a:p>
            <a:endParaRPr lang="en-US" sz="2000" dirty="0" smtClean="0">
              <a:latin typeface="Chalkduster"/>
              <a:cs typeface="Chalkduster"/>
            </a:endParaRPr>
          </a:p>
          <a:p>
            <a:pPr>
              <a:buNone/>
            </a:pPr>
            <a:endParaRPr lang="en-US" sz="2000" dirty="0" smtClean="0">
              <a:latin typeface="Chalkduster"/>
              <a:cs typeface="Chalkduster"/>
            </a:endParaRPr>
          </a:p>
          <a:p>
            <a:pPr>
              <a:buNone/>
            </a:pPr>
            <a:endParaRPr lang="en-US" sz="2000" dirty="0">
              <a:latin typeface="Chalkduster"/>
              <a:cs typeface="Chalkduster"/>
            </a:endParaRPr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03" y="2098470"/>
            <a:ext cx="8229600" cy="173664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halkduster"/>
                <a:cs typeface="Chalkduster"/>
              </a:rPr>
              <a:t>HOW DOES THE PRACTICE BASED METHODOLOGY DIFFER ?</a:t>
            </a:r>
            <a:endParaRPr lang="en-US" dirty="0">
              <a:latin typeface="Chalkduster"/>
              <a:cs typeface="Chalkduster"/>
            </a:endParaRPr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Chalkduster"/>
                <a:cs typeface="Chalkduster"/>
              </a:rPr>
              <a:t>EMPHASIS ON A VISUAL CONTEXT</a:t>
            </a:r>
            <a:endParaRPr lang="en-US" sz="3200" dirty="0">
              <a:latin typeface="Chalkduster"/>
              <a:cs typeface="Chalkdust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6667" y="2472267"/>
            <a:ext cx="7416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halkduster"/>
                <a:cs typeface="Chalkduster"/>
              </a:rPr>
              <a:t>SET  QUESTIONS TO BE ANSWERED THROUGH THE PRACTICE</a:t>
            </a:r>
          </a:p>
          <a:p>
            <a:endParaRPr lang="en-US" dirty="0" smtClean="0">
              <a:latin typeface="Chalkduster"/>
              <a:cs typeface="Chalkduster"/>
            </a:endParaRPr>
          </a:p>
          <a:p>
            <a:r>
              <a:rPr lang="en-US" dirty="0" smtClean="0">
                <a:latin typeface="Chalkduster"/>
                <a:cs typeface="Chalkduster"/>
              </a:rPr>
              <a:t>LIMIT SCOPE OF SECONDARY SOURCES  TO RETAIN FOCUS ON PRACTICE</a:t>
            </a:r>
          </a:p>
          <a:p>
            <a:endParaRPr lang="en-US" dirty="0" smtClean="0">
              <a:latin typeface="Chalkduster"/>
              <a:cs typeface="Chalkduster"/>
            </a:endParaRPr>
          </a:p>
          <a:p>
            <a:r>
              <a:rPr lang="en-US" dirty="0" smtClean="0">
                <a:latin typeface="Chalkduster"/>
                <a:cs typeface="Chalkduster"/>
              </a:rPr>
              <a:t>ACTION RESEARCH GROUNDED THEORY PHENOMENOLOGY AND MIXED METHODOLOGY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latin typeface="Chalkduster"/>
                <a:cs typeface="Chalkduster"/>
              </a:rPr>
              <a:t>WHAT SHOULD WE BE LOOKING </a:t>
            </a:r>
            <a:r>
              <a:rPr lang="en-US" sz="3000" dirty="0" smtClean="0">
                <a:latin typeface="Chalkduster"/>
                <a:cs typeface="Chalkduster"/>
              </a:rPr>
              <a:t>FOR? </a:t>
            </a:r>
            <a:endParaRPr lang="en-US" sz="3000" dirty="0">
              <a:latin typeface="Chalkduster"/>
              <a:cs typeface="Chalkdus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Chalkduster"/>
                <a:cs typeface="Chalkduster"/>
              </a:rPr>
              <a:t>TITLE</a:t>
            </a:r>
          </a:p>
          <a:p>
            <a:pPr lvl="1">
              <a:buNone/>
            </a:pPr>
            <a:r>
              <a:rPr lang="en-US" dirty="0" smtClean="0">
                <a:latin typeface="Chalkduster"/>
                <a:cs typeface="Chalkduster"/>
              </a:rPr>
              <a:t>Leads to questions and contribution</a:t>
            </a:r>
          </a:p>
          <a:p>
            <a:endParaRPr lang="en-US" dirty="0" smtClean="0">
              <a:latin typeface="Chalkduster"/>
              <a:cs typeface="Chalkduster"/>
            </a:endParaRPr>
          </a:p>
          <a:p>
            <a:r>
              <a:rPr lang="en-US" dirty="0" smtClean="0">
                <a:latin typeface="Chalkduster"/>
                <a:cs typeface="Chalkduster"/>
              </a:rPr>
              <a:t>QUESTIONS</a:t>
            </a:r>
          </a:p>
          <a:p>
            <a:pPr lvl="1">
              <a:buNone/>
            </a:pPr>
            <a:r>
              <a:rPr lang="en-US" dirty="0" smtClean="0">
                <a:latin typeface="Chalkduster"/>
                <a:cs typeface="Chalkduster"/>
              </a:rPr>
              <a:t>Contains the scope and Viva </a:t>
            </a:r>
            <a:r>
              <a:rPr lang="en-US" dirty="0" smtClean="0">
                <a:latin typeface="Chalkduster"/>
                <a:cs typeface="Chalkduster"/>
              </a:rPr>
              <a:t>questions, possible examiners</a:t>
            </a:r>
            <a:endParaRPr lang="en-US" dirty="0" smtClean="0">
              <a:latin typeface="Chalkduster"/>
              <a:cs typeface="Chalkduster"/>
            </a:endParaRPr>
          </a:p>
          <a:p>
            <a:endParaRPr lang="en-US" dirty="0" smtClean="0">
              <a:latin typeface="Chalkduster"/>
              <a:cs typeface="Chalkduster"/>
            </a:endParaRPr>
          </a:p>
          <a:p>
            <a:r>
              <a:rPr lang="en-US" dirty="0" smtClean="0">
                <a:latin typeface="Chalkduster"/>
                <a:cs typeface="Chalkduster"/>
              </a:rPr>
              <a:t>EPISTEMOLOGY</a:t>
            </a:r>
            <a:endParaRPr lang="en-US" dirty="0" smtClean="0">
              <a:latin typeface="Chalkduster"/>
              <a:cs typeface="Chalkduster"/>
            </a:endParaRPr>
          </a:p>
          <a:p>
            <a:pPr lvl="1">
              <a:buNone/>
            </a:pPr>
            <a:r>
              <a:rPr lang="en-US" dirty="0" smtClean="0">
                <a:latin typeface="Chalkduster"/>
                <a:cs typeface="Chalkduster"/>
              </a:rPr>
              <a:t>Leads </a:t>
            </a:r>
            <a:r>
              <a:rPr lang="en-US" dirty="0" smtClean="0">
                <a:latin typeface="Chalkduster"/>
                <a:cs typeface="Chalkduster"/>
              </a:rPr>
              <a:t>to appropriate scope and focus in textual and visual </a:t>
            </a:r>
            <a:r>
              <a:rPr lang="en-US" dirty="0" smtClean="0">
                <a:latin typeface="Chalkduster"/>
                <a:cs typeface="Chalkduster"/>
              </a:rPr>
              <a:t>contexts</a:t>
            </a:r>
          </a:p>
          <a:p>
            <a:pPr lvl="1">
              <a:buNone/>
            </a:pPr>
            <a:endParaRPr lang="en-US" dirty="0" smtClean="0">
              <a:latin typeface="Chalkduster"/>
              <a:cs typeface="Chalkduster"/>
            </a:endParaRPr>
          </a:p>
          <a:p>
            <a:pPr>
              <a:buNone/>
            </a:pPr>
            <a:r>
              <a:rPr lang="en-US" sz="2323" dirty="0" smtClean="0">
                <a:latin typeface="Chalkduster"/>
                <a:cs typeface="Chalkduster"/>
              </a:rPr>
              <a:t>	Consolidation </a:t>
            </a:r>
            <a:r>
              <a:rPr lang="en-US" sz="2323" dirty="0" smtClean="0">
                <a:latin typeface="Chalkduster"/>
                <a:cs typeface="Chalkduster"/>
              </a:rPr>
              <a:t>of prior knowledge in relation to established fields of inquiry (</a:t>
            </a:r>
            <a:r>
              <a:rPr lang="en-US" sz="2323" dirty="0" err="1" smtClean="0">
                <a:latin typeface="Chalkduster"/>
                <a:cs typeface="Chalkduster"/>
              </a:rPr>
              <a:t>i.e</a:t>
            </a:r>
            <a:r>
              <a:rPr lang="en-US" sz="2323" dirty="0" smtClean="0">
                <a:latin typeface="Chalkduster"/>
                <a:cs typeface="Chalkduster"/>
              </a:rPr>
              <a:t> </a:t>
            </a:r>
            <a:r>
              <a:rPr lang="en-US" sz="2323" dirty="0" smtClean="0">
                <a:latin typeface="Chalkduster"/>
                <a:cs typeface="Chalkduster"/>
              </a:rPr>
              <a:t>Philosophy) providing additional </a:t>
            </a:r>
            <a:r>
              <a:rPr lang="en-US" sz="2323" dirty="0" err="1" smtClean="0">
                <a:latin typeface="Chalkduster"/>
                <a:cs typeface="Chalkduster"/>
              </a:rPr>
              <a:t>rigour</a:t>
            </a:r>
            <a:r>
              <a:rPr lang="en-US" sz="2323" dirty="0" smtClean="0">
                <a:latin typeface="Chalkduster"/>
                <a:cs typeface="Chalkduster"/>
              </a:rPr>
              <a:t> </a:t>
            </a:r>
            <a:r>
              <a:rPr lang="en-US" sz="2323" dirty="0" smtClean="0">
                <a:latin typeface="Chalkduster"/>
                <a:cs typeface="Chalkduster"/>
              </a:rPr>
              <a:t>for </a:t>
            </a:r>
            <a:r>
              <a:rPr lang="en-US" sz="2323" dirty="0" smtClean="0">
                <a:latin typeface="Chalkduster"/>
                <a:cs typeface="Chalkduster"/>
              </a:rPr>
              <a:t>practice</a:t>
            </a:r>
            <a:r>
              <a:rPr lang="en-US" sz="2323" dirty="0" smtClean="0">
                <a:latin typeface="Chalkduster"/>
                <a:cs typeface="Chalkduster"/>
              </a:rPr>
              <a:t>-</a:t>
            </a:r>
            <a:endParaRPr lang="en-US" sz="2323" dirty="0" smtClean="0">
              <a:latin typeface="Chalkduster"/>
              <a:cs typeface="Chalkduster"/>
            </a:endParaRPr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halkduster"/>
                <a:cs typeface="Chalkduster"/>
              </a:rPr>
              <a:t>DEMANDS INCREASED FREQUENCY OF SUPERVISION IN VISUAL CONTEXT</a:t>
            </a:r>
            <a:endParaRPr lang="en-US" dirty="0">
              <a:latin typeface="Chalkduster"/>
              <a:cs typeface="Chalkdus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3770"/>
            <a:ext cx="8229600" cy="3787924"/>
          </a:xfrm>
        </p:spPr>
        <p:txBody>
          <a:bodyPr/>
          <a:lstStyle/>
          <a:p>
            <a:r>
              <a:rPr lang="en-US" sz="2400" dirty="0" smtClean="0">
                <a:latin typeface="Chalkduster"/>
                <a:cs typeface="Chalkduster"/>
              </a:rPr>
              <a:t>SEQUENCE</a:t>
            </a:r>
          </a:p>
          <a:p>
            <a:pPr>
              <a:buNone/>
            </a:pPr>
            <a:endParaRPr lang="en-US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Chalkduster"/>
              <a:cs typeface="Chalkduster"/>
            </a:endParaRPr>
          </a:p>
          <a:p>
            <a:r>
              <a:rPr lang="en-US" sz="2400" dirty="0" smtClean="0">
                <a:latin typeface="Chalkduster"/>
                <a:cs typeface="Chalkduster"/>
              </a:rPr>
              <a:t>EPISTEMOLOGY (VISUAL TEXTUAL )</a:t>
            </a:r>
          </a:p>
          <a:p>
            <a:r>
              <a:rPr lang="en-US" sz="2400" dirty="0" smtClean="0">
                <a:latin typeface="Chalkduster"/>
                <a:cs typeface="Chalkduster"/>
              </a:rPr>
              <a:t>METHODOLOGY</a:t>
            </a:r>
          </a:p>
          <a:p>
            <a:r>
              <a:rPr lang="en-US" sz="2400" dirty="0" smtClean="0">
                <a:latin typeface="Chalkduster"/>
                <a:cs typeface="Chalkduster"/>
              </a:rPr>
              <a:t>CONTIBUTION </a:t>
            </a:r>
          </a:p>
          <a:p>
            <a:r>
              <a:rPr lang="en-US" sz="2400" dirty="0" smtClean="0">
                <a:latin typeface="Chalkduster"/>
                <a:cs typeface="Chalkduster"/>
              </a:rPr>
              <a:t>RESEARCH QUESTIONS</a:t>
            </a:r>
          </a:p>
          <a:p>
            <a:r>
              <a:rPr lang="en-US" sz="2400" dirty="0" smtClean="0">
                <a:latin typeface="Chalkduster"/>
                <a:cs typeface="Chalkduster"/>
              </a:rPr>
              <a:t>TITLE</a:t>
            </a:r>
          </a:p>
          <a:p>
            <a:endParaRPr lang="en-US" dirty="0">
              <a:latin typeface="Chalkduster"/>
              <a:cs typeface="Chalkduster"/>
            </a:endParaRPr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halkduster"/>
                <a:cs typeface="Chalkduster"/>
              </a:rPr>
              <a:t>EXAMPLES OF DOCTORAL </a:t>
            </a:r>
            <a:r>
              <a:rPr lang="en-US" dirty="0" smtClean="0">
                <a:latin typeface="Chalkduster"/>
                <a:cs typeface="Chalkduster"/>
              </a:rPr>
              <a:t>QUESTIONS and  </a:t>
            </a:r>
            <a:endParaRPr lang="en-US" dirty="0">
              <a:latin typeface="Chalkduster"/>
              <a:cs typeface="Chalkdus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Chalkduster"/>
              <a:cs typeface="Chalkduster"/>
            </a:endParaRPr>
          </a:p>
          <a:p>
            <a:endParaRPr lang="en-US" dirty="0" smtClean="0">
              <a:latin typeface="Chalkduster"/>
              <a:cs typeface="Chalkduster"/>
            </a:endParaRPr>
          </a:p>
          <a:p>
            <a:pPr>
              <a:buNone/>
            </a:pPr>
            <a:r>
              <a:rPr lang="en-US" dirty="0" smtClean="0">
                <a:latin typeface="Chalkduster"/>
                <a:cs typeface="Chalkduster"/>
              </a:rPr>
              <a:t>		</a:t>
            </a:r>
            <a:endParaRPr lang="en-US" dirty="0" smtClean="0">
              <a:latin typeface="Chalkduster"/>
              <a:cs typeface="Chalkduster"/>
            </a:endParaRPr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800" y="0"/>
            <a:ext cx="10261600" cy="6667500"/>
          </a:xfrm>
          <a:prstGeom prst="rect">
            <a:avLst/>
          </a:prstGeom>
        </p:spPr>
      </p:pic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120" y="568911"/>
            <a:ext cx="8050137" cy="1143000"/>
          </a:xfrm>
        </p:spPr>
        <p:txBody>
          <a:bodyPr/>
          <a:lstStyle/>
          <a:p>
            <a:pPr algn="l"/>
            <a:r>
              <a:rPr lang="en-US" dirty="0" smtClean="0">
                <a:latin typeface="Chalkduster"/>
                <a:cs typeface="Chalkduster"/>
              </a:rPr>
              <a:t>THANKS </a:t>
            </a:r>
            <a:endParaRPr lang="en-US" dirty="0">
              <a:latin typeface="Chalkduster"/>
              <a:cs typeface="Chalkdus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658" y="1955793"/>
            <a:ext cx="6074617" cy="27381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9600" dirty="0" err="1" smtClean="0">
                <a:latin typeface="Chalkduster"/>
                <a:cs typeface="Chalkduster"/>
              </a:rPr>
              <a:t>Dankie</a:t>
            </a:r>
            <a:endParaRPr lang="en-US" sz="9600" dirty="0">
              <a:solidFill>
                <a:srgbClr val="FF6600"/>
              </a:solidFill>
              <a:latin typeface="Chalkduster"/>
              <a:cs typeface="Chalkduster"/>
            </a:endParaRPr>
          </a:p>
        </p:txBody>
      </p:sp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>
            <mp:cube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Choice>
    <mc:Fallback>
      <mc:AlternateContent>
        <mc:Choice Requires="mp">
          <p:transition>
            <p:cover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>
            <p:cover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ヒラギノ丸ゴ Pro W4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ＭＳ 明朝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Apex.thmx</Template>
  <TotalTime>10981</TotalTime>
  <Words>243</Words>
  <Application>Microsoft Macintosh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Apex</vt:lpstr>
      <vt:lpstr>PRACTICE-LED PHD’S</vt:lpstr>
      <vt:lpstr>WHAT IT IS NOT</vt:lpstr>
      <vt:lpstr>WHAT IT IS</vt:lpstr>
      <vt:lpstr>FORMING A METHODOLOGY</vt:lpstr>
      <vt:lpstr>AN ESSENTIAL BEGINNING </vt:lpstr>
      <vt:lpstr>HOW DOES THE PRACTICE BASED METHODOLOGY DIFFER ?</vt:lpstr>
      <vt:lpstr>EMPHASIS ON A VISUAL CONTEXT</vt:lpstr>
      <vt:lpstr>WHAT SHOULD WE BE LOOKING FOR? </vt:lpstr>
      <vt:lpstr>DEMANDS INCREASED FREQUENCY OF SUPERVISION IN VISUAL CONTEXT</vt:lpstr>
      <vt:lpstr>EXAMPLES OF DOCTORAL QUESTIONS and  </vt:lpstr>
      <vt:lpstr>Slide 11</vt:lpstr>
      <vt:lpstr>THANKS </vt:lpstr>
    </vt:vector>
  </TitlesOfParts>
  <Company>The Glasgow School of Art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LEAD PHD’S</dc:title>
  <dc:creator>Steve</dc:creator>
  <cp:lastModifiedBy>Steve</cp:lastModifiedBy>
  <cp:revision>6</cp:revision>
  <dcterms:created xsi:type="dcterms:W3CDTF">2013-04-08T14:18:15Z</dcterms:created>
  <dcterms:modified xsi:type="dcterms:W3CDTF">2013-04-12T17:49:12Z</dcterms:modified>
</cp:coreProperties>
</file>