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Override PartName="/ppt/slides/slide11.xml" ContentType="application/vnd.openxmlformats-officedocument.presentationml.slide+xml"/>
  <Default Extension="xml" ContentType="application/xml"/>
  <Override PartName="/ppt/slides/slide9.xml" ContentType="application/vnd.openxmlformats-officedocument.presentationml.slide+xml"/>
  <Default Extension="jpeg" ContentType="image/jpeg"/>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slides/slide18.xml" ContentType="application/vnd.openxmlformats-officedocument.presentationml.slide+xml"/>
  <Override PartName="/ppt/slides/slide23.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ppt/slides/slide16.xml" ContentType="application/vnd.openxmlformats-officedocument.presentationml.slide+xml"/>
  <Override PartName="/ppt/slides/slide21.xml" ContentType="application/vnd.openxmlformats-officedocument.presentationml.slid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ppt/slides/slide14.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Override PartName="/ppt/slides/slide10.xml" ContentType="application/vnd.openxmlformats-officedocument.presentationml.slide+xml"/>
  <Override PartName="/ppt/viewProps.xml" ContentType="application/vnd.openxmlformats-officedocument.presentationml.viewProps+xml"/>
  <Override PartName="/ppt/slides/slide8.xml" ContentType="application/vnd.openxmlformats-officedocument.presentationml.slide+xml"/>
  <Override PartName="/ppt/presentation.xml" ContentType="application/vnd.openxmlformats-officedocument.presentationml.presentation.main+xml"/>
  <Override PartName="/ppt/slides/slide19.xml" ContentType="application/vnd.openxmlformats-officedocument.presentationml.slide+xml"/>
  <Override PartName="/ppt/slides/slide24.xml" ContentType="application/vnd.openxmlformats-officedocument.presentationml.slide+xml"/>
  <Override PartName="/ppt/slideLayouts/slideLayout9.xml" ContentType="application/vnd.openxmlformats-officedocument.presentationml.slideLayout+xml"/>
  <Override PartName="/ppt/slideLayouts/slideLayout7.xml" ContentType="application/vnd.openxmlformats-officedocument.presentationml.slideLayout+xml"/>
  <Override PartName="/ppt/slides/slide6.xml" ContentType="application/vnd.openxmlformats-officedocument.presentationml.slide+xml"/>
  <Override PartName="/ppt/slides/slide17.xml" ContentType="application/vnd.openxmlformats-officedocument.presentationml.slide+xml"/>
  <Override PartName="/ppt/slides/slide22.xml" ContentType="application/vnd.openxmlformats-officedocument.presentationml.slide+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slides/slide15.xml" ContentType="application/vnd.openxmlformats-officedocument.presentationml.slide+xml"/>
  <Override PartName="/ppt/theme/theme1.xml" ContentType="application/vnd.openxmlformats-officedocument.theme+xml"/>
  <Override PartName="/ppt/presProps.xml" ContentType="application/vnd.openxmlformats-officedocument.presentationml.presProps+xml"/>
  <Override PartName="/ppt/slides/slide20.xml" ContentType="application/vnd.openxmlformats-officedocument.presentationml.slide+xml"/>
  <Override PartName="/ppt/slideLayouts/slideLayout3.xml" ContentType="application/vnd.openxmlformats-officedocument.presentationml.slideLayout+xml"/>
  <Override PartName="/ppt/slides/slide2.xml" ContentType="application/vnd.openxmlformats-officedocument.presentationml.slide+xml"/>
  <Override PartName="/ppt/slides/slide13.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sldIdLst>
    <p:sldId id="256" r:id="rId2"/>
    <p:sldId id="257" r:id="rId3"/>
    <p:sldId id="276" r:id="rId4"/>
    <p:sldId id="258" r:id="rId5"/>
    <p:sldId id="259" r:id="rId6"/>
    <p:sldId id="260" r:id="rId7"/>
    <p:sldId id="262" r:id="rId8"/>
    <p:sldId id="261" r:id="rId9"/>
    <p:sldId id="263" r:id="rId10"/>
    <p:sldId id="273" r:id="rId11"/>
    <p:sldId id="268" r:id="rId12"/>
    <p:sldId id="274" r:id="rId13"/>
    <p:sldId id="265" r:id="rId14"/>
    <p:sldId id="266" r:id="rId15"/>
    <p:sldId id="267" r:id="rId16"/>
    <p:sldId id="269" r:id="rId17"/>
    <p:sldId id="270" r:id="rId18"/>
    <p:sldId id="271" r:id="rId19"/>
    <p:sldId id="272" r:id="rId20"/>
    <p:sldId id="277" r:id="rId21"/>
    <p:sldId id="278" r:id="rId22"/>
    <p:sldId id="279" r:id="rId23"/>
    <p:sldId id="281" r:id="rId24"/>
    <p:sldId id="280" r:id="rId2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20"/>
    <p:restoredTop sz="94660"/>
  </p:normalViewPr>
  <p:slideViewPr>
    <p:cSldViewPr snapToGrid="0" snapToObjects="1">
      <p:cViewPr varScale="1">
        <p:scale>
          <a:sx n="106" d="100"/>
          <a:sy n="106" d="100"/>
        </p:scale>
        <p:origin x="-960"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printerSettings" Target="printerSettings/printerSettings1.bin"/><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7EFA68D1-D3BE-4444-9CA3-80B091A2F2A4}" type="datetimeFigureOut">
              <a:rPr lang="en-US" smtClean="0"/>
              <a:pPr/>
              <a:t>4/9/13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7FB79C-7899-314D-8ADC-F577A69D1BA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7EFA68D1-D3BE-4444-9CA3-80B091A2F2A4}" type="datetimeFigureOut">
              <a:rPr lang="en-US" smtClean="0"/>
              <a:pPr/>
              <a:t>4/9/13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7FB79C-7899-314D-8ADC-F577A69D1BA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7EFA68D1-D3BE-4444-9CA3-80B091A2F2A4}" type="datetimeFigureOut">
              <a:rPr lang="en-US" smtClean="0"/>
              <a:pPr/>
              <a:t>4/9/13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7FB79C-7899-314D-8ADC-F577A69D1BA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7EFA68D1-D3BE-4444-9CA3-80B091A2F2A4}" type="datetimeFigureOut">
              <a:rPr lang="en-US" smtClean="0"/>
              <a:pPr/>
              <a:t>4/9/13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7FB79C-7899-314D-8ADC-F577A69D1BA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7EFA68D1-D3BE-4444-9CA3-80B091A2F2A4}" type="datetimeFigureOut">
              <a:rPr lang="en-US" smtClean="0"/>
              <a:pPr/>
              <a:t>4/9/13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D7FB79C-7899-314D-8ADC-F577A69D1BA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7EFA68D1-D3BE-4444-9CA3-80B091A2F2A4}" type="datetimeFigureOut">
              <a:rPr lang="en-US" smtClean="0"/>
              <a:pPr/>
              <a:t>4/9/13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7FB79C-7899-314D-8ADC-F577A69D1BA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FA68D1-D3BE-4444-9CA3-80B091A2F2A4}" type="datetimeFigureOut">
              <a:rPr lang="en-US" smtClean="0"/>
              <a:pPr/>
              <a:t>4/9/13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D7FB79C-7899-314D-8ADC-F577A69D1BA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7EFA68D1-D3BE-4444-9CA3-80B091A2F2A4}" type="datetimeFigureOut">
              <a:rPr lang="en-US" smtClean="0"/>
              <a:pPr/>
              <a:t>4/9/13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7FB79C-7899-314D-8ADC-F577A69D1BA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7EFA68D1-D3BE-4444-9CA3-80B091A2F2A4}" type="datetimeFigureOut">
              <a:rPr lang="en-US" smtClean="0"/>
              <a:pPr/>
              <a:t>4/9/13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7FB79C-7899-314D-8ADC-F577A69D1BA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7EFA68D1-D3BE-4444-9CA3-80B091A2F2A4}" type="datetimeFigureOut">
              <a:rPr lang="en-US" smtClean="0"/>
              <a:pPr/>
              <a:t>4/9/13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7FB79C-7899-314D-8ADC-F577A69D1BA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7EFA68D1-D3BE-4444-9CA3-80B091A2F2A4}" type="datetimeFigureOut">
              <a:rPr lang="en-US" smtClean="0"/>
              <a:pPr/>
              <a:t>4/9/13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7FB79C-7899-314D-8ADC-F577A69D1BA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FA68D1-D3BE-4444-9CA3-80B091A2F2A4}" type="datetimeFigureOut">
              <a:rPr lang="en-US" smtClean="0"/>
              <a:pPr/>
              <a:t>4/9/13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7FB79C-7899-314D-8ADC-F577A69D1BA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REF PORTFOLIO</a:t>
            </a:r>
            <a:endParaRPr lang="en-US" dirty="0"/>
          </a:p>
        </p:txBody>
      </p:sp>
      <p:sp>
        <p:nvSpPr>
          <p:cNvPr id="3" name="Subtitle 2"/>
          <p:cNvSpPr>
            <a:spLocks noGrp="1"/>
          </p:cNvSpPr>
          <p:nvPr>
            <p:ph type="subTitle" idx="1"/>
          </p:nvPr>
        </p:nvSpPr>
        <p:spPr/>
        <p:txBody>
          <a:bodyPr/>
          <a:lstStyle/>
          <a:p>
            <a:r>
              <a:rPr lang="en-US" dirty="0" smtClean="0"/>
              <a:t>Helen Marriott</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a:buNone/>
            </a:pPr>
            <a:r>
              <a:rPr lang="en-US" dirty="0" smtClean="0"/>
              <a:t>    As </a:t>
            </a:r>
            <a:r>
              <a:rPr lang="en-US" dirty="0"/>
              <a:t>a </a:t>
            </a:r>
            <a:r>
              <a:rPr lang="en-US" dirty="0" smtClean="0"/>
              <a:t>designer maker </a:t>
            </a:r>
            <a:r>
              <a:rPr lang="en-US" dirty="0"/>
              <a:t>a deep understanding of </a:t>
            </a:r>
            <a:r>
              <a:rPr lang="en-US" dirty="0" smtClean="0"/>
              <a:t>my chosen materials, techniques and engagement with new technologies is </a:t>
            </a:r>
            <a:r>
              <a:rPr lang="en-US" dirty="0"/>
              <a:t>essential in the development of</a:t>
            </a:r>
            <a:r>
              <a:rPr lang="en-US" dirty="0" smtClean="0"/>
              <a:t>  </a:t>
            </a:r>
            <a:r>
              <a:rPr lang="en-US" dirty="0"/>
              <a:t>ideas and working</a:t>
            </a:r>
            <a:r>
              <a:rPr lang="en-US" dirty="0" smtClean="0"/>
              <a:t> practice </a:t>
            </a:r>
            <a:r>
              <a:rPr lang="en-GB" dirty="0" smtClean="0"/>
              <a:t> </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651666"/>
          </a:xfrm>
        </p:spPr>
        <p:txBody>
          <a:bodyPr>
            <a:normAutofit/>
          </a:bodyPr>
          <a:lstStyle/>
          <a:p>
            <a:r>
              <a:rPr lang="en-US" dirty="0" smtClean="0"/>
              <a:t>sequence of designing &amp; making </a:t>
            </a:r>
            <a:br>
              <a:rPr lang="en-US" dirty="0" smtClean="0"/>
            </a:br>
            <a:r>
              <a:rPr lang="en-US" dirty="0" smtClean="0"/>
              <a:t>three artifacts</a:t>
            </a:r>
            <a:endParaRPr lang="en-US" dirty="0"/>
          </a:p>
        </p:txBody>
      </p:sp>
      <p:sp>
        <p:nvSpPr>
          <p:cNvPr id="3" name="Content Placeholder 2"/>
          <p:cNvSpPr>
            <a:spLocks noGrp="1"/>
          </p:cNvSpPr>
          <p:nvPr>
            <p:ph idx="1"/>
          </p:nvPr>
        </p:nvSpPr>
        <p:spPr/>
        <p:txBody>
          <a:bodyPr>
            <a:normAutofit fontScale="85000" lnSpcReduction="10000"/>
          </a:bodyPr>
          <a:lstStyle/>
          <a:p>
            <a:pPr>
              <a:buNone/>
            </a:pPr>
            <a:endParaRPr lang="en-US" dirty="0" smtClean="0"/>
          </a:p>
          <a:p>
            <a:pPr>
              <a:buNone/>
            </a:pPr>
            <a:r>
              <a:rPr lang="en-US" dirty="0" smtClean="0"/>
              <a:t>    A </a:t>
            </a:r>
            <a:r>
              <a:rPr lang="en-US" dirty="0"/>
              <a:t>bumper crop of acorns on my oak tree in 2008</a:t>
            </a:r>
            <a:r>
              <a:rPr lang="en-US" dirty="0" smtClean="0"/>
              <a:t> provided me with a new source material for my work. </a:t>
            </a:r>
            <a:r>
              <a:rPr lang="en-US" dirty="0"/>
              <a:t>I was</a:t>
            </a:r>
            <a:r>
              <a:rPr lang="en-US" dirty="0" smtClean="0"/>
              <a:t> fascinated by the acorns, collected them </a:t>
            </a:r>
            <a:r>
              <a:rPr lang="en-US" dirty="0"/>
              <a:t>at all stages of</a:t>
            </a:r>
            <a:r>
              <a:rPr lang="en-US" dirty="0" smtClean="0"/>
              <a:t> growth </a:t>
            </a:r>
            <a:r>
              <a:rPr lang="en-US" dirty="0"/>
              <a:t>and </a:t>
            </a:r>
            <a:r>
              <a:rPr lang="en-US" dirty="0" smtClean="0"/>
              <a:t>cast </a:t>
            </a:r>
            <a:r>
              <a:rPr lang="en-US" dirty="0"/>
              <a:t>them in silver.</a:t>
            </a:r>
            <a:r>
              <a:rPr lang="en-US" dirty="0" smtClean="0"/>
              <a:t> </a:t>
            </a:r>
          </a:p>
          <a:p>
            <a:pPr>
              <a:buNone/>
            </a:pPr>
            <a:r>
              <a:rPr lang="en-US" dirty="0" smtClean="0"/>
              <a:t>    I was also inspired by the designer craftsmen I work alongside who employ cutting edge technology; computer aided design, laser cutting, rapid prototyping and casting. I wanted to incorporate some of these techniques alongside the traditional skills that were so  familiar to me. </a:t>
            </a:r>
            <a:endParaRPr lang="en-GB" dirty="0" smtClean="0"/>
          </a:p>
          <a:p>
            <a:pPr>
              <a:buNone/>
            </a:pP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70000" lnSpcReduction="20000"/>
          </a:bodyPr>
          <a:lstStyle/>
          <a:p>
            <a:pPr>
              <a:buNone/>
            </a:pPr>
            <a:r>
              <a:rPr lang="en-US" dirty="0" smtClean="0"/>
              <a:t>      In </a:t>
            </a:r>
            <a:r>
              <a:rPr lang="en-US" dirty="0"/>
              <a:t>2009 I was invited to participate in an exhibition with the Contemporary British Silversmiths titled </a:t>
            </a:r>
            <a:r>
              <a:rPr lang="en-US" dirty="0" err="1"/>
              <a:t>SidexSide</a:t>
            </a:r>
            <a:r>
              <a:rPr lang="en-US" dirty="0"/>
              <a:t> Edge-Edge the silver for which was sponsored by a Finnish bullion company. It provided a collaboration with our Finnish counterparts to be held in </a:t>
            </a:r>
            <a:r>
              <a:rPr lang="en-US" dirty="0" err="1"/>
              <a:t>Hame</a:t>
            </a:r>
            <a:r>
              <a:rPr lang="en-US" dirty="0"/>
              <a:t> Castle Finland.</a:t>
            </a:r>
            <a:r>
              <a:rPr lang="en-US" dirty="0" smtClean="0"/>
              <a:t> </a:t>
            </a:r>
          </a:p>
          <a:p>
            <a:pPr>
              <a:buNone/>
            </a:pPr>
            <a:r>
              <a:rPr lang="en-US" dirty="0" smtClean="0"/>
              <a:t>     When </a:t>
            </a:r>
            <a:r>
              <a:rPr lang="en-US" dirty="0"/>
              <a:t>considering this project I was keen to include the produce from my oak tree in developing a new direction for my work.</a:t>
            </a:r>
            <a:endParaRPr lang="en-GB" dirty="0" smtClean="0"/>
          </a:p>
          <a:p>
            <a:pPr>
              <a:buNone/>
            </a:pPr>
            <a:r>
              <a:rPr lang="en-US" dirty="0" smtClean="0"/>
              <a:t>     The silver acorns were fascinating but limited, the leaves had more potential. It </a:t>
            </a:r>
            <a:r>
              <a:rPr lang="en-US" dirty="0"/>
              <a:t>was interesting that after the leaves fell from the tree they did not curl like </a:t>
            </a:r>
            <a:r>
              <a:rPr lang="en-US" dirty="0" smtClean="0"/>
              <a:t>most other </a:t>
            </a:r>
            <a:r>
              <a:rPr lang="en-US" dirty="0"/>
              <a:t>leaves but remained flat, I </a:t>
            </a:r>
            <a:r>
              <a:rPr lang="en-US" dirty="0" smtClean="0"/>
              <a:t>gathered a selection </a:t>
            </a:r>
            <a:r>
              <a:rPr lang="en-US" dirty="0"/>
              <a:t>and drew them. I used the shapes to create an outline which I developed to fit together and by placing them side </a:t>
            </a:r>
            <a:r>
              <a:rPr lang="en-US" dirty="0" err="1"/>
              <a:t>x</a:t>
            </a:r>
            <a:r>
              <a:rPr lang="en-US" dirty="0"/>
              <a:t> side and edge to edge ideas for bowls emerged. </a:t>
            </a:r>
            <a:endParaRPr lang="en-GB" dirty="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t>
            </a:r>
            <a:r>
              <a:rPr lang="en-US" dirty="0" smtClean="0"/>
              <a:t>ide </a:t>
            </a:r>
            <a:r>
              <a:rPr lang="en-US" dirty="0" err="1" smtClean="0"/>
              <a:t>x</a:t>
            </a:r>
            <a:r>
              <a:rPr lang="en-US" dirty="0" smtClean="0"/>
              <a:t> side</a:t>
            </a:r>
            <a:endParaRPr lang="en-US" dirty="0"/>
          </a:p>
        </p:txBody>
      </p:sp>
      <p:pic>
        <p:nvPicPr>
          <p:cNvPr id="4" name="Content Placeholder 3" descr="DSCN1965.JPG"/>
          <p:cNvPicPr>
            <a:picLocks noGrp="1" noChangeAspect="1"/>
          </p:cNvPicPr>
          <p:nvPr>
            <p:ph idx="1"/>
          </p:nvPr>
        </p:nvPicPr>
        <p:blipFill>
          <a:blip r:embed="rId2"/>
          <a:srcRect l="-18187" r="-18187"/>
          <a:stretch>
            <a:fillRect/>
          </a:stretch>
        </p:blipFill>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dirty="0" smtClean="0"/>
              <a:t>    Placing the leaves together </a:t>
            </a:r>
            <a:r>
              <a:rPr lang="en-US" dirty="0"/>
              <a:t>in different ways produced a number of outcomes, the resulting design was in part dictated by the amount of silver the bullion dealer was </a:t>
            </a:r>
            <a:r>
              <a:rPr lang="en-US" dirty="0" smtClean="0"/>
              <a:t>providing.</a:t>
            </a:r>
            <a:endParaRPr lang="en-GB" dirty="0" smtClean="0"/>
          </a:p>
          <a:p>
            <a:pPr>
              <a:buNone/>
            </a:pPr>
            <a:r>
              <a:rPr lang="en-GB" dirty="0" smtClean="0"/>
              <a:t>    </a:t>
            </a:r>
            <a:r>
              <a:rPr lang="en-US" dirty="0" smtClean="0"/>
              <a:t>The </a:t>
            </a:r>
            <a:r>
              <a:rPr lang="en-US" dirty="0"/>
              <a:t>bread basket evolved and was made by </a:t>
            </a:r>
            <a:r>
              <a:rPr lang="en-US" dirty="0" smtClean="0"/>
              <a:t>casting in silver </a:t>
            </a:r>
            <a:r>
              <a:rPr lang="en-US" dirty="0"/>
              <a:t>separate units and soldering them together. This is the most exciting part of designing, making it work</a:t>
            </a:r>
            <a:r>
              <a:rPr lang="en-US" dirty="0" smtClean="0"/>
              <a:t>.</a:t>
            </a:r>
            <a:endParaRPr lang="en-GB" dirty="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Development sample</a:t>
            </a:r>
            <a:endParaRPr lang="en-US" dirty="0"/>
          </a:p>
        </p:txBody>
      </p:sp>
      <p:pic>
        <p:nvPicPr>
          <p:cNvPr id="4" name="Content Placeholder 3" descr="DSCN1971.JPG"/>
          <p:cNvPicPr>
            <a:picLocks noGrp="1" noChangeAspect="1"/>
          </p:cNvPicPr>
          <p:nvPr>
            <p:ph idx="1"/>
          </p:nvPr>
        </p:nvPicPr>
        <p:blipFill>
          <a:blip r:embed="rId2"/>
          <a:srcRect l="-18187" r="-18187"/>
          <a:stretch>
            <a:fillRect/>
          </a:stretch>
        </p:blipFill>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t>
            </a:r>
            <a:r>
              <a:rPr lang="en-US" dirty="0" smtClean="0"/>
              <a:t>read basket</a:t>
            </a:r>
            <a:endParaRPr lang="en-US" dirty="0"/>
          </a:p>
        </p:txBody>
      </p:sp>
      <p:pic>
        <p:nvPicPr>
          <p:cNvPr id="4" name="Content Placeholder 3" descr="DSCN1967.JPG"/>
          <p:cNvPicPr>
            <a:picLocks noGrp="1" noChangeAspect="1"/>
          </p:cNvPicPr>
          <p:nvPr>
            <p:ph idx="1"/>
          </p:nvPr>
        </p:nvPicPr>
        <p:blipFill>
          <a:blip r:embed="rId2"/>
          <a:srcRect l="-18187" r="-18187"/>
          <a:stretch>
            <a:fillRect/>
          </a:stretch>
        </p:blipFill>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pPr>
              <a:buNone/>
            </a:pPr>
            <a:endParaRPr lang="en-GB" dirty="0" smtClean="0"/>
          </a:p>
          <a:p>
            <a:pPr>
              <a:buNone/>
            </a:pPr>
            <a:r>
              <a:rPr lang="en-US" dirty="0" smtClean="0"/>
              <a:t>    The </a:t>
            </a:r>
            <a:r>
              <a:rPr lang="en-US" dirty="0"/>
              <a:t>exhibition was opened in Finland and then taken to Royal Cornwall Museum September 2010 and The Capstone, Liverpool Hope University May 2011 a catalogue accompanied it.</a:t>
            </a:r>
            <a:endParaRPr lang="en-GB" dirty="0" smtClean="0"/>
          </a:p>
          <a:p>
            <a:pPr>
              <a:buNone/>
            </a:pPr>
            <a:r>
              <a:rPr lang="en-US" dirty="0" smtClean="0"/>
              <a:t>    The </a:t>
            </a:r>
            <a:r>
              <a:rPr lang="en-US" dirty="0"/>
              <a:t>development of the technique used changed the direction of my work from mainly </a:t>
            </a:r>
            <a:r>
              <a:rPr lang="en-US" dirty="0" smtClean="0"/>
              <a:t>flat </a:t>
            </a:r>
            <a:r>
              <a:rPr lang="en-US" dirty="0"/>
              <a:t>and hollow ware using traditional techniques to</a:t>
            </a:r>
            <a:r>
              <a:rPr lang="en-US" dirty="0" smtClean="0"/>
              <a:t> </a:t>
            </a:r>
            <a:r>
              <a:rPr lang="en-US" dirty="0" smtClean="0"/>
              <a:t>three dimensional</a:t>
            </a:r>
            <a:r>
              <a:rPr lang="en-US" dirty="0" smtClean="0"/>
              <a:t> </a:t>
            </a:r>
            <a:r>
              <a:rPr lang="en-US" dirty="0"/>
              <a:t>objects made from identical elements joined together, I was increasingly interested in the different forms I could achieve.</a:t>
            </a:r>
            <a:endParaRPr lang="en-GB" dirty="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pPr>
              <a:buNone/>
            </a:pPr>
            <a:r>
              <a:rPr lang="en-US" dirty="0" smtClean="0"/>
              <a:t>    An </a:t>
            </a:r>
            <a:r>
              <a:rPr lang="en-US" dirty="0"/>
              <a:t>approach from a client wishing to commission large brassware for a </a:t>
            </a:r>
            <a:r>
              <a:rPr lang="en-US" dirty="0" smtClean="0"/>
              <a:t>church in memory of a member </a:t>
            </a:r>
            <a:r>
              <a:rPr lang="en-US" dirty="0"/>
              <a:t>allowed me to take this idea into a </a:t>
            </a:r>
            <a:r>
              <a:rPr lang="en-US" dirty="0" smtClean="0"/>
              <a:t>scale </a:t>
            </a:r>
            <a:r>
              <a:rPr lang="en-US" dirty="0" smtClean="0"/>
              <a:t>that</a:t>
            </a:r>
            <a:r>
              <a:rPr lang="en-US" dirty="0" smtClean="0"/>
              <a:t> </a:t>
            </a:r>
            <a:r>
              <a:rPr lang="en-US" dirty="0"/>
              <a:t>I had never previously worked. I developed designs </a:t>
            </a:r>
            <a:r>
              <a:rPr lang="en-US" dirty="0" smtClean="0"/>
              <a:t>for a  </a:t>
            </a:r>
            <a:r>
              <a:rPr lang="en-US" dirty="0"/>
              <a:t>floor standing flower</a:t>
            </a:r>
            <a:r>
              <a:rPr lang="en-US" dirty="0" smtClean="0"/>
              <a:t> </a:t>
            </a:r>
            <a:r>
              <a:rPr lang="en-US" dirty="0" smtClean="0"/>
              <a:t>pedestal</a:t>
            </a:r>
            <a:r>
              <a:rPr lang="en-US" dirty="0" smtClean="0"/>
              <a:t> </a:t>
            </a:r>
            <a:r>
              <a:rPr lang="en-US" dirty="0"/>
              <a:t>and </a:t>
            </a:r>
            <a:r>
              <a:rPr lang="en-US" dirty="0" smtClean="0"/>
              <a:t>candlestick both nearly one </a:t>
            </a:r>
            <a:r>
              <a:rPr lang="en-US" dirty="0" err="1" smtClean="0"/>
              <a:t>metre</a:t>
            </a:r>
            <a:r>
              <a:rPr lang="en-US" dirty="0" smtClean="0"/>
              <a:t> high </a:t>
            </a:r>
            <a:endParaRPr lang="en-GB" dirty="0" smtClean="0"/>
          </a:p>
          <a:p>
            <a:pPr>
              <a:buNone/>
            </a:pPr>
            <a:r>
              <a:rPr lang="en-US" dirty="0" smtClean="0"/>
              <a:t>    The </a:t>
            </a:r>
            <a:r>
              <a:rPr lang="en-US" dirty="0"/>
              <a:t>scale required of this </a:t>
            </a:r>
            <a:r>
              <a:rPr lang="en-US" dirty="0" smtClean="0"/>
              <a:t>commission, </a:t>
            </a:r>
            <a:r>
              <a:rPr lang="en-US" dirty="0"/>
              <a:t>constraints</a:t>
            </a:r>
            <a:r>
              <a:rPr lang="en-US" dirty="0" smtClean="0"/>
              <a:t> </a:t>
            </a:r>
            <a:r>
              <a:rPr lang="en-US" dirty="0" smtClean="0"/>
              <a:t>in</a:t>
            </a:r>
            <a:r>
              <a:rPr lang="en-US" dirty="0" smtClean="0"/>
              <a:t> </a:t>
            </a:r>
            <a:r>
              <a:rPr lang="en-US" dirty="0"/>
              <a:t>my workshop and transportation of the work made the technique I had developed ideal. Instead of joining repeat outlines side </a:t>
            </a:r>
            <a:r>
              <a:rPr lang="en-US" dirty="0" err="1"/>
              <a:t>x</a:t>
            </a:r>
            <a:r>
              <a:rPr lang="en-US" dirty="0"/>
              <a:t> side I looked at them radiating out from a central ring, creating a circular form. </a:t>
            </a: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DSCN0347_01.JPG"/>
          <p:cNvPicPr>
            <a:picLocks noGrp="1" noChangeAspect="1"/>
          </p:cNvPicPr>
          <p:nvPr>
            <p:ph idx="1"/>
          </p:nvPr>
        </p:nvPicPr>
        <p:blipFill>
          <a:blip r:embed="rId2"/>
          <a:srcRect l="-18187" r="-18187"/>
          <a:stretch>
            <a:fillRect/>
          </a:stretch>
        </p:blipFill>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pPr>
              <a:buNone/>
            </a:pPr>
            <a:r>
              <a:rPr lang="en-US" dirty="0" smtClean="0"/>
              <a:t>    The </a:t>
            </a:r>
            <a:r>
              <a:rPr lang="en-US" dirty="0"/>
              <a:t>design of these outline shapes came from delphinium flowers which </a:t>
            </a:r>
            <a:r>
              <a:rPr lang="en-US" dirty="0" smtClean="0"/>
              <a:t>I </a:t>
            </a:r>
            <a:r>
              <a:rPr lang="en-US" dirty="0"/>
              <a:t>drew extensively as they were relevant to the </a:t>
            </a:r>
            <a:r>
              <a:rPr lang="en-US" dirty="0" smtClean="0"/>
              <a:t>client.</a:t>
            </a:r>
          </a:p>
          <a:p>
            <a:pPr>
              <a:buNone/>
            </a:pPr>
            <a:r>
              <a:rPr lang="en-US" dirty="0"/>
              <a:t> </a:t>
            </a:r>
            <a:r>
              <a:rPr lang="en-US" dirty="0" smtClean="0"/>
              <a:t>   The traditional method used to produce multiples of an element is to make the object in metal, make a rubber mold, inject hot wax into it thus generating identical waxes for casting. This was the method I had used to produce the leaves for the bread basket. When </a:t>
            </a:r>
            <a:r>
              <a:rPr lang="en-US" dirty="0"/>
              <a:t>considering the </a:t>
            </a:r>
            <a:r>
              <a:rPr lang="en-US" dirty="0" smtClean="0"/>
              <a:t>manufacture </a:t>
            </a:r>
            <a:r>
              <a:rPr lang="en-US" dirty="0"/>
              <a:t>of </a:t>
            </a:r>
            <a:r>
              <a:rPr lang="en-US" dirty="0" smtClean="0"/>
              <a:t>the delphinium outlines which were too large to produce using a rubber mold I decided to scan </a:t>
            </a:r>
            <a:r>
              <a:rPr lang="en-US" smtClean="0"/>
              <a:t>the drawing </a:t>
            </a:r>
            <a:r>
              <a:rPr lang="en-US" dirty="0" smtClean="0"/>
              <a:t>on to </a:t>
            </a:r>
            <a:r>
              <a:rPr lang="en-US" smtClean="0"/>
              <a:t>a computer and </a:t>
            </a:r>
            <a:r>
              <a:rPr lang="en-US" dirty="0" smtClean="0"/>
              <a:t>laser cut </a:t>
            </a:r>
            <a:r>
              <a:rPr lang="en-US" smtClean="0"/>
              <a:t>the shapes </a:t>
            </a:r>
            <a:r>
              <a:rPr lang="en-US" dirty="0" smtClean="0"/>
              <a:t>in acrylic. The acrylic shapes were then mounted in the traditional way onto a wax </a:t>
            </a:r>
            <a:r>
              <a:rPr lang="en-US" dirty="0" err="1" smtClean="0"/>
              <a:t>sprue</a:t>
            </a:r>
            <a:r>
              <a:rPr lang="en-US" dirty="0" smtClean="0"/>
              <a:t>, invested in plaster and cast </a:t>
            </a:r>
            <a:r>
              <a:rPr lang="en-US" dirty="0"/>
              <a:t>in bronze. </a:t>
            </a:r>
            <a:endParaRPr lang="en-GB" dirty="0" smtClean="0"/>
          </a:p>
          <a:p>
            <a:pPr>
              <a:buNone/>
            </a:pP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t>
            </a:r>
            <a:r>
              <a:rPr lang="en-US" dirty="0" smtClean="0"/>
              <a:t>rocess</a:t>
            </a:r>
            <a:endParaRPr lang="en-US" dirty="0"/>
          </a:p>
        </p:txBody>
      </p:sp>
      <p:pic>
        <p:nvPicPr>
          <p:cNvPr id="4" name="Content Placeholder 3" descr="DSCN0330.JPG"/>
          <p:cNvPicPr>
            <a:picLocks noGrp="1" noChangeAspect="1"/>
          </p:cNvPicPr>
          <p:nvPr>
            <p:ph idx="1"/>
          </p:nvPr>
        </p:nvPicPr>
        <p:blipFill>
          <a:blip r:embed="rId2"/>
          <a:srcRect l="-71221" r="-71221"/>
          <a:stretch>
            <a:fillRect/>
          </a:stretch>
        </p:blipFill>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t>
            </a:r>
            <a:r>
              <a:rPr lang="en-US" dirty="0" smtClean="0"/>
              <a:t>astings</a:t>
            </a:r>
            <a:endParaRPr lang="en-US" dirty="0"/>
          </a:p>
        </p:txBody>
      </p:sp>
      <p:pic>
        <p:nvPicPr>
          <p:cNvPr id="4" name="Content Placeholder 3" descr="DSCN0332.JPG"/>
          <p:cNvPicPr>
            <a:picLocks noGrp="1" noChangeAspect="1"/>
          </p:cNvPicPr>
          <p:nvPr>
            <p:ph idx="1"/>
          </p:nvPr>
        </p:nvPicPr>
        <p:blipFill>
          <a:blip r:embed="rId2"/>
          <a:srcRect l="-18187" r="-18187"/>
          <a:stretch>
            <a:fillRect/>
          </a:stretch>
        </p:blipFill>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smtClean="0"/>
              <a:t>    When </a:t>
            </a:r>
            <a:r>
              <a:rPr lang="en-US" dirty="0"/>
              <a:t>soldered together </a:t>
            </a:r>
            <a:r>
              <a:rPr lang="en-US" dirty="0" smtClean="0"/>
              <a:t>the three dimensional </a:t>
            </a:r>
            <a:r>
              <a:rPr lang="en-US" dirty="0"/>
              <a:t>shapes created were more interesting than I had imagined, I was really excited by the </a:t>
            </a:r>
            <a:r>
              <a:rPr lang="en-US" dirty="0" smtClean="0"/>
              <a:t>outcome. These forms introduced a </a:t>
            </a:r>
            <a:r>
              <a:rPr lang="en-US" dirty="0"/>
              <a:t>delicacy </a:t>
            </a:r>
            <a:r>
              <a:rPr lang="en-US" dirty="0" smtClean="0"/>
              <a:t>to </a:t>
            </a:r>
            <a:r>
              <a:rPr lang="en-US" dirty="0"/>
              <a:t>very large brass objects</a:t>
            </a:r>
            <a:r>
              <a:rPr lang="en-US" dirty="0" smtClean="0"/>
              <a:t>.</a:t>
            </a:r>
            <a:endParaRPr lang="en-GB" dirty="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descr="DSCN0348_01.JPG"/>
          <p:cNvPicPr>
            <a:picLocks noGrp="1" noChangeAspect="1"/>
          </p:cNvPicPr>
          <p:nvPr>
            <p:ph idx="1"/>
          </p:nvPr>
        </p:nvPicPr>
        <p:blipFill>
          <a:blip r:embed="rId2"/>
          <a:srcRect l="-18187" r="-18187"/>
          <a:stretch>
            <a:fillRect/>
          </a:stretch>
        </p:blipFill>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t>
            </a:r>
            <a:r>
              <a:rPr lang="en-US" dirty="0" smtClean="0"/>
              <a:t>rass </a:t>
            </a:r>
            <a:r>
              <a:rPr lang="en-US" dirty="0" smtClean="0"/>
              <a:t>flower pedestal</a:t>
            </a:r>
            <a:endParaRPr lang="en-US" dirty="0"/>
          </a:p>
        </p:txBody>
      </p:sp>
      <p:pic>
        <p:nvPicPr>
          <p:cNvPr id="4" name="Content Placeholder 3" descr="DSCN0502.JPG"/>
          <p:cNvPicPr>
            <a:picLocks noGrp="1" noChangeAspect="1"/>
          </p:cNvPicPr>
          <p:nvPr>
            <p:ph idx="1"/>
          </p:nvPr>
        </p:nvPicPr>
        <p:blipFill>
          <a:blip r:embed="rId2"/>
          <a:srcRect l="-71221" r="-71221"/>
          <a:stretch>
            <a:fillRect/>
          </a:stretch>
        </p:blipFill>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pPr>
              <a:buNone/>
            </a:pPr>
            <a:r>
              <a:rPr lang="en-US" dirty="0" smtClean="0"/>
              <a:t>    The </a:t>
            </a:r>
            <a:r>
              <a:rPr lang="en-US" dirty="0"/>
              <a:t>structure created</a:t>
            </a:r>
            <a:r>
              <a:rPr lang="en-US" dirty="0" smtClean="0"/>
              <a:t> as a component in </a:t>
            </a:r>
            <a:r>
              <a:rPr lang="en-US" dirty="0"/>
              <a:t>the brassware was demanding to be </a:t>
            </a:r>
            <a:r>
              <a:rPr lang="en-US" dirty="0" smtClean="0"/>
              <a:t>developed into a complete piece of work. The </a:t>
            </a:r>
            <a:r>
              <a:rPr lang="en-US" dirty="0"/>
              <a:t>opportunity came with another CBS exhibition, Fit for Purpose a collection of work forming part of the </a:t>
            </a:r>
            <a:r>
              <a:rPr lang="en-US" dirty="0" err="1"/>
              <a:t>V&amp;A’s</a:t>
            </a:r>
            <a:r>
              <a:rPr lang="en-US" dirty="0"/>
              <a:t> Britain Design Season complementing its major spring exhibition British Design 1948-2012:  </a:t>
            </a:r>
            <a:endParaRPr lang="en-GB" dirty="0" smtClean="0"/>
          </a:p>
          <a:p>
            <a:pPr>
              <a:buNone/>
            </a:pPr>
            <a:r>
              <a:rPr lang="en-US" dirty="0" smtClean="0"/>
              <a:t>    The </a:t>
            </a:r>
            <a:r>
              <a:rPr lang="en-US" dirty="0"/>
              <a:t>Candlesticks I produced</a:t>
            </a:r>
            <a:r>
              <a:rPr lang="en-US" dirty="0" smtClean="0"/>
              <a:t> described their purpose </a:t>
            </a:r>
            <a:r>
              <a:rPr lang="en-US" dirty="0"/>
              <a:t>both practically and conceptually through the medium of </a:t>
            </a:r>
            <a:r>
              <a:rPr lang="en-US" dirty="0" smtClean="0"/>
              <a:t>silver. The leaf form I developed for the design created a three dimensional shape when repeated and included the means by which the candle was held. The silver elements were produced by the same method as the brass shapes in the previous commission and then simply soldered to two rings, the stems of the leaves grip the candle.  </a:t>
            </a:r>
            <a:endParaRPr lang="en-GB" dirty="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t>
            </a:r>
            <a:r>
              <a:rPr lang="en-US" dirty="0" smtClean="0"/>
              <a:t>it for purpose</a:t>
            </a:r>
            <a:endParaRPr lang="en-US" dirty="0"/>
          </a:p>
        </p:txBody>
      </p:sp>
      <p:pic>
        <p:nvPicPr>
          <p:cNvPr id="4" name="Content Placeholder 3" descr="Candlesticks.jpg"/>
          <p:cNvPicPr>
            <a:picLocks noGrp="1" noChangeAspect="1"/>
          </p:cNvPicPr>
          <p:nvPr>
            <p:ph idx="1"/>
          </p:nvPr>
        </p:nvPicPr>
        <p:blipFill>
          <a:blip r:embed="rId2"/>
          <a:srcRect l="-76470" r="-76470"/>
          <a:stretch>
            <a:fillRect/>
          </a:stretch>
        </p:blipFill>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85000" lnSpcReduction="10000"/>
          </a:bodyPr>
          <a:lstStyle/>
          <a:p>
            <a:pPr>
              <a:buNone/>
            </a:pPr>
            <a:r>
              <a:rPr lang="en-US" dirty="0" smtClean="0"/>
              <a:t>     The development of the three outcomes described demonstrates how a change in working practice as technology offers new possibilities has produced work that would otherwise have been impossible using traditional methods alone. The most interesting work being produced by contemporary silversmiths is when they experiment technically whilst retaining a strong approach to </a:t>
            </a:r>
            <a:r>
              <a:rPr lang="en-US" dirty="0" smtClean="0"/>
              <a:t>design. The following silversmiths; Lucian Taylor, Pete </a:t>
            </a:r>
            <a:r>
              <a:rPr lang="en-US" dirty="0" err="1" smtClean="0"/>
              <a:t>Musson</a:t>
            </a:r>
            <a:r>
              <a:rPr lang="en-US" dirty="0" smtClean="0"/>
              <a:t> and Chris Knight I consider to be top of their field, they are all producing work of a very high quality using new technology to drive creativity.</a:t>
            </a:r>
            <a:r>
              <a:rPr lang="en-US" dirty="0" smtClean="0"/>
              <a:t> </a:t>
            </a:r>
          </a:p>
          <a:p>
            <a:pPr>
              <a:buNone/>
            </a:pP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t>l</a:t>
            </a:r>
            <a:r>
              <a:rPr lang="en-US" dirty="0" err="1" smtClean="0"/>
              <a:t>ucian</a:t>
            </a:r>
            <a:r>
              <a:rPr lang="en-US" dirty="0" smtClean="0"/>
              <a:t> </a:t>
            </a:r>
            <a:r>
              <a:rPr lang="en-US" smtClean="0"/>
              <a:t>taylor</a:t>
            </a:r>
            <a:endParaRPr lang="en-US" dirty="0"/>
          </a:p>
        </p:txBody>
      </p:sp>
      <p:pic>
        <p:nvPicPr>
          <p:cNvPr id="4" name="Content Placeholder 3" descr="14.670eec304e3f74c08f0875bd5806399c.jpg"/>
          <p:cNvPicPr>
            <a:picLocks noGrp="1" noChangeAspect="1"/>
          </p:cNvPicPr>
          <p:nvPr>
            <p:ph idx="1"/>
          </p:nvPr>
        </p:nvPicPr>
        <p:blipFill>
          <a:blip r:embed="rId2"/>
          <a:srcRect l="-66033" r="-66033"/>
          <a:stretch>
            <a:fillRect/>
          </a:stretch>
        </p:blipFill>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descr="14.da50f0055014f7470ae883ae492dfdb9.jpg"/>
          <p:cNvPicPr>
            <a:picLocks noGrp="1" noChangeAspect="1"/>
          </p:cNvPicPr>
          <p:nvPr>
            <p:ph idx="1"/>
          </p:nvPr>
        </p:nvPicPr>
        <p:blipFill>
          <a:blip r:embed="rId2"/>
          <a:srcRect l="-16163" r="-16163"/>
          <a:stretch>
            <a:fillRect/>
          </a:stretch>
        </p:blipFill>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a:t>
            </a:r>
            <a:r>
              <a:rPr lang="en-US" dirty="0" err="1" smtClean="0"/>
              <a:t>ete</a:t>
            </a:r>
            <a:r>
              <a:rPr lang="en-US" dirty="0" smtClean="0"/>
              <a:t> </a:t>
            </a:r>
            <a:r>
              <a:rPr lang="en-US" dirty="0" err="1" smtClean="0"/>
              <a:t>musson</a:t>
            </a:r>
            <a:endParaRPr lang="en-US" dirty="0"/>
          </a:p>
        </p:txBody>
      </p:sp>
      <p:pic>
        <p:nvPicPr>
          <p:cNvPr id="4" name="Content Placeholder 3" descr="th.57.1bce873002ff74244f7035590c04bc2a.jpg"/>
          <p:cNvPicPr>
            <a:picLocks noGrp="1" noChangeAspect="1"/>
          </p:cNvPicPr>
          <p:nvPr>
            <p:ph idx="1"/>
          </p:nvPr>
        </p:nvPicPr>
        <p:blipFill>
          <a:blip r:embed="rId2"/>
          <a:srcRect l="-40915" r="-40915"/>
          <a:stretch>
            <a:fillRect/>
          </a:stretch>
        </p:blipFill>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a:t>
            </a:r>
            <a:r>
              <a:rPr lang="en-US" dirty="0" err="1" smtClean="0"/>
              <a:t>hris</a:t>
            </a:r>
            <a:r>
              <a:rPr lang="en-US" dirty="0" smtClean="0"/>
              <a:t> knight</a:t>
            </a:r>
            <a:endParaRPr lang="en-US" dirty="0"/>
          </a:p>
        </p:txBody>
      </p:sp>
      <p:pic>
        <p:nvPicPr>
          <p:cNvPr id="4" name="Content Placeholder 3" descr="48.a925248357efa46d643bce2f12a1f4d1.jpg"/>
          <p:cNvPicPr>
            <a:picLocks noGrp="1" noChangeAspect="1"/>
          </p:cNvPicPr>
          <p:nvPr>
            <p:ph idx="1"/>
          </p:nvPr>
        </p:nvPicPr>
        <p:blipFill>
          <a:blip r:embed="rId2"/>
          <a:srcRect l="-40915" r="-40915"/>
          <a:stretch>
            <a:fillRect/>
          </a:stretch>
        </p:blip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472</TotalTime>
  <Words>943</Words>
  <Application>Microsoft Macintosh PowerPoint</Application>
  <PresentationFormat>On-screen Show (4:3)</PresentationFormat>
  <Paragraphs>33</Paragraphs>
  <Slides>24</Slides>
  <Notes>0</Notes>
  <HiddenSlides>0</HiddenSlides>
  <MMClips>0</MMClips>
  <ScaleCrop>false</ScaleCrop>
  <HeadingPairs>
    <vt:vector size="4" baseType="variant">
      <vt:variant>
        <vt:lpstr>Design Template</vt:lpstr>
      </vt:variant>
      <vt:variant>
        <vt:i4>1</vt:i4>
      </vt:variant>
      <vt:variant>
        <vt:lpstr>Slide Titles</vt:lpstr>
      </vt:variant>
      <vt:variant>
        <vt:i4>24</vt:i4>
      </vt:variant>
    </vt:vector>
  </HeadingPairs>
  <TitlesOfParts>
    <vt:vector size="25" baseType="lpstr">
      <vt:lpstr>Office Theme</vt:lpstr>
      <vt:lpstr>REF PORTFOLIO</vt:lpstr>
      <vt:lpstr>Slide 2</vt:lpstr>
      <vt:lpstr>sequence of designing &amp; making  three artifacts</vt:lpstr>
      <vt:lpstr>Slide 4</vt:lpstr>
      <vt:lpstr>side x side</vt:lpstr>
      <vt:lpstr>Slide 6</vt:lpstr>
      <vt:lpstr>Development sample</vt:lpstr>
      <vt:lpstr>bread basket</vt:lpstr>
      <vt:lpstr>Slide 9</vt:lpstr>
      <vt:lpstr>Slide 10</vt:lpstr>
      <vt:lpstr>Slide 11</vt:lpstr>
      <vt:lpstr>Slide 12</vt:lpstr>
      <vt:lpstr>process</vt:lpstr>
      <vt:lpstr>castings</vt:lpstr>
      <vt:lpstr>Slide 15</vt:lpstr>
      <vt:lpstr>Slide 16</vt:lpstr>
      <vt:lpstr>brass flower pedestal</vt:lpstr>
      <vt:lpstr>Slide 18</vt:lpstr>
      <vt:lpstr>fit for purpose</vt:lpstr>
      <vt:lpstr>Slide 20</vt:lpstr>
      <vt:lpstr>lucian taylor</vt:lpstr>
      <vt:lpstr>Slide 22</vt:lpstr>
      <vt:lpstr>pete musson</vt:lpstr>
      <vt:lpstr>chris knight</vt:lpstr>
    </vt:vector>
  </TitlesOfParts>
  <Company>GSA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REF SUBMISSION</dc:title>
  <dc:creator>Helen, Marriott</dc:creator>
  <cp:lastModifiedBy>Helen, Marriott</cp:lastModifiedBy>
  <cp:revision>11</cp:revision>
  <dcterms:created xsi:type="dcterms:W3CDTF">2013-04-09T14:38:07Z</dcterms:created>
  <dcterms:modified xsi:type="dcterms:W3CDTF">2013-04-09T15:06:21Z</dcterms:modified>
</cp:coreProperties>
</file>