
<file path=[Content_Types].xml><?xml version="1.0" encoding="utf-8"?>
<Types xmlns="http://schemas.openxmlformats.org/package/2006/content-types">
  <Override PartName="/ppt/slides/slide3.xml" ContentType="application/vnd.openxmlformats-officedocument.presentationml.slide+xml"/>
  <Default Extension="emf" ContentType="image/x-emf"/>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60" r:id="rId4"/>
    <p:sldId id="261" r:id="rId5"/>
    <p:sldId id="263"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D2D04"/>
    <a:srgbClr val="042444"/>
    <a:srgbClr val="5C8900"/>
    <a:srgbClr val="89C404"/>
    <a:srgbClr val="C70000"/>
    <a:srgbClr val="51E82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90" d="100"/>
          <a:sy n="90" d="100"/>
        </p:scale>
        <p:origin x="64" y="8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10D0D10-A960-584F-A752-0EF314A0C6B1}" type="datetimeFigureOut">
              <a:rPr lang="en-US" smtClean="0"/>
              <a:pPr/>
              <a:t>11/19/13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10D0D10-A960-584F-A752-0EF314A0C6B1}" type="datetimeFigureOut">
              <a:rPr lang="en-US" smtClean="0"/>
              <a:pPr/>
              <a:t>11/19/13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810D0D10-A960-584F-A752-0EF314A0C6B1}" type="datetimeFigureOut">
              <a:rPr lang="en-US" smtClean="0"/>
              <a:pPr/>
              <a:t>11/19/13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10D0D10-A960-584F-A752-0EF314A0C6B1}" type="datetimeFigureOut">
              <a:rPr lang="en-US" smtClean="0"/>
              <a:pPr/>
              <a:t>11/19/13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D0D10-A960-584F-A752-0EF314A0C6B1}" type="datetimeFigureOut">
              <a:rPr lang="en-US" smtClean="0"/>
              <a:pPr/>
              <a:t>11/19/13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11/19/13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11/19/13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11/19/13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D0D10-A960-584F-A752-0EF314A0C6B1}" type="datetimeFigureOut">
              <a:rPr lang="en-US" smtClean="0"/>
              <a:pPr/>
              <a:t>11/19/13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D4605-0BF7-7B48-ACEE-B0265D5D91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7" name="Rectangle 6"/>
          <p:cNvSpPr/>
          <p:nvPr/>
        </p:nvSpPr>
        <p:spPr>
          <a:xfrm>
            <a:off x="715628" y="2228671"/>
            <a:ext cx="3176162" cy="2739211"/>
          </a:xfrm>
          <a:prstGeom prst="rect">
            <a:avLst/>
          </a:prstGeom>
        </p:spPr>
        <p:txBody>
          <a:bodyPr wrap="square">
            <a:spAutoFit/>
          </a:bodyPr>
          <a:lstStyle/>
          <a:p>
            <a:r>
              <a:rPr lang="en-US" sz="2400" b="1" dirty="0" smtClean="0">
                <a:solidFill>
                  <a:srgbClr val="89C404"/>
                </a:solidFill>
                <a:latin typeface="Hypatia Sans Pro"/>
                <a:cs typeface="Hypatia Sans Pro"/>
              </a:rPr>
              <a:t>Churches in the </a:t>
            </a:r>
            <a:r>
              <a:rPr lang="en-US" sz="2400" b="1" dirty="0" smtClean="0">
                <a:solidFill>
                  <a:srgbClr val="89C404"/>
                </a:solidFill>
                <a:latin typeface="Hypatia Sans Pro"/>
                <a:cs typeface="Hypatia Sans Pro"/>
              </a:rPr>
              <a:t>Modern World: Roman Catholic Church Architecture in Britain, 1955 to 1975</a:t>
            </a:r>
          </a:p>
          <a:p>
            <a:endParaRPr lang="en-US" sz="2800" b="1" dirty="0">
              <a:solidFill>
                <a:srgbClr val="89C404"/>
              </a:solidFill>
              <a:latin typeface="Hypatia Sans Pro"/>
              <a:cs typeface="Hypatia Sans Pro"/>
            </a:endParaRPr>
          </a:p>
        </p:txBody>
      </p:sp>
      <p:sp>
        <p:nvSpPr>
          <p:cNvPr id="8" name="Rectangle 7"/>
          <p:cNvSpPr/>
          <p:nvPr/>
        </p:nvSpPr>
        <p:spPr>
          <a:xfrm>
            <a:off x="715628" y="5247890"/>
            <a:ext cx="3176162" cy="646331"/>
          </a:xfrm>
          <a:prstGeom prst="rect">
            <a:avLst/>
          </a:prstGeom>
        </p:spPr>
        <p:txBody>
          <a:bodyPr wrap="square">
            <a:spAutoFit/>
          </a:bodyPr>
          <a:lstStyle/>
          <a:p>
            <a:r>
              <a:rPr lang="en-US" sz="1200" b="1" dirty="0" smtClean="0">
                <a:solidFill>
                  <a:srgbClr val="89C404"/>
                </a:solidFill>
                <a:latin typeface="Hypatia Sans Pro"/>
                <a:cs typeface="Hypatia Sans Pro"/>
              </a:rPr>
              <a:t>A touring exhibition on modern Catholic Church Architecture based on research from an AHRC-funded research project</a:t>
            </a:r>
            <a:endParaRPr lang="en-US" sz="1200" b="1" dirty="0">
              <a:solidFill>
                <a:srgbClr val="89C404"/>
              </a:solidFill>
              <a:latin typeface="Hypatia Sans Pro"/>
              <a:cs typeface="Hypatia Sans Pro"/>
            </a:endParaRPr>
          </a:p>
        </p:txBody>
      </p:sp>
      <p:sp>
        <p:nvSpPr>
          <p:cNvPr id="9" name="Rectangle 8"/>
          <p:cNvSpPr/>
          <p:nvPr/>
        </p:nvSpPr>
        <p:spPr>
          <a:xfrm>
            <a:off x="715628" y="6287942"/>
            <a:ext cx="2939150" cy="276999"/>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a:t>
            </a:r>
            <a:r>
              <a:rPr lang="en-US" sz="1200" dirty="0" smtClean="0">
                <a:solidFill>
                  <a:schemeClr val="tx1">
                    <a:lumMod val="75000"/>
                    <a:lumOff val="25000"/>
                  </a:schemeClr>
                </a:solidFill>
                <a:latin typeface="Adobe Caslon Pro Bold"/>
                <a:cs typeface="Adobe Caslon Pro Bold"/>
              </a:rPr>
              <a:t> </a:t>
            </a:r>
            <a:r>
              <a:rPr lang="en-US" sz="1200" dirty="0" smtClean="0">
                <a:solidFill>
                  <a:schemeClr val="tx1">
                    <a:lumMod val="75000"/>
                    <a:lumOff val="25000"/>
                  </a:schemeClr>
                </a:solidFill>
                <a:latin typeface="Adobe Caslon Pro Bold"/>
                <a:cs typeface="Adobe Caslon Pro Bold"/>
              </a:rPr>
              <a:t>Dr A. </a:t>
            </a:r>
            <a:r>
              <a:rPr lang="en-US" sz="1200" dirty="0" err="1" smtClean="0">
                <a:solidFill>
                  <a:schemeClr val="tx1">
                    <a:lumMod val="75000"/>
                    <a:lumOff val="25000"/>
                  </a:schemeClr>
                </a:solidFill>
                <a:latin typeface="Adobe Caslon Pro Bold"/>
                <a:cs typeface="Adobe Caslon Pro Bold"/>
              </a:rPr>
              <a:t>Gillick</a:t>
            </a:r>
            <a:endParaRPr lang="en-US" sz="1200" dirty="0" smtClean="0">
              <a:solidFill>
                <a:schemeClr val="tx1">
                  <a:lumMod val="75000"/>
                  <a:lumOff val="25000"/>
                </a:schemeClr>
              </a:solidFill>
              <a:latin typeface="Adobe Caslon Pro Bold"/>
              <a:cs typeface="Adobe Caslon Pro Bold"/>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01445" y="2129894"/>
            <a:ext cx="4600221" cy="433627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527800"/>
          </a:xfrm>
          <a:prstGeom prst="rect">
            <a:avLst/>
          </a:prstGeom>
        </p:spPr>
      </p:pic>
      <p:sp>
        <p:nvSpPr>
          <p:cNvPr id="7" name="Rectangle 6"/>
          <p:cNvSpPr/>
          <p:nvPr/>
        </p:nvSpPr>
        <p:spPr>
          <a:xfrm>
            <a:off x="439533" y="1656326"/>
            <a:ext cx="2892386" cy="4662815"/>
          </a:xfrm>
          <a:prstGeom prst="rect">
            <a:avLst/>
          </a:prstGeom>
        </p:spPr>
        <p:txBody>
          <a:bodyPr wrap="square">
            <a:spAutoFit/>
          </a:bodyPr>
          <a:lstStyle/>
          <a:p>
            <a:r>
              <a:rPr lang="en-GB" sz="1100" dirty="0" smtClean="0">
                <a:latin typeface="Adobe Caslon Pro"/>
                <a:cs typeface="Adobe Caslon Pro"/>
              </a:rPr>
              <a:t>The exhibition presented nine significant case study buildings using new archival research, new and archive photography, new drawings, original architects’ sketches and quotations, alongside important quotations from documents of the period, including the Second Vatican Council. The case studies were selected to illustrate three key themes in the research: Tradition and Modernity; Devotion and Liturgy; Church and City. The exhibition was designed by Collective Architecture to be freestanding for placement in non-traditional venues such as churches. It was shown at seven venues ranging from major cathedrals of the period to the Lighthouse centre for Architecture and Design in Glasgow</a:t>
            </a:r>
            <a:r>
              <a:rPr lang="en-GB" sz="1100" dirty="0" smtClean="0">
                <a:latin typeface="Adobe Caslon Pro"/>
                <a:cs typeface="Adobe Caslon Pro"/>
              </a:rPr>
              <a:t>.</a:t>
            </a:r>
          </a:p>
          <a:p>
            <a:endParaRPr lang="en-GB" sz="1100" dirty="0" smtClean="0">
              <a:latin typeface="Adobe Caslon Pro"/>
              <a:cs typeface="Adobe Caslon Pro"/>
            </a:endParaRPr>
          </a:p>
          <a:p>
            <a:r>
              <a:rPr lang="en-GB" sz="1100" dirty="0" smtClean="0">
                <a:latin typeface="Adobe Caslon Pro"/>
                <a:cs typeface="Adobe Caslon Pro"/>
              </a:rPr>
              <a:t>Dr </a:t>
            </a:r>
            <a:r>
              <a:rPr lang="en-GB" sz="1100" dirty="0" err="1" smtClean="0">
                <a:latin typeface="Adobe Caslon Pro"/>
                <a:cs typeface="Adobe Caslon Pro"/>
              </a:rPr>
              <a:t>Gillick</a:t>
            </a:r>
            <a:r>
              <a:rPr lang="en-GB" sz="1100" dirty="0" smtClean="0">
                <a:latin typeface="Adobe Caslon Pro"/>
                <a:cs typeface="Adobe Caslon Pro"/>
              </a:rPr>
              <a:t> was the co-curator of the exhibition. His </a:t>
            </a:r>
            <a:r>
              <a:rPr lang="en-GB" sz="1100" dirty="0" smtClean="0">
                <a:latin typeface="Adobe Caslon Pro"/>
                <a:cs typeface="Adobe Caslon Pro"/>
              </a:rPr>
              <a:t>contribution</a:t>
            </a:r>
            <a:r>
              <a:rPr lang="en-GB" sz="1100" dirty="0" smtClean="0">
                <a:latin typeface="Adobe Caslon Pro"/>
                <a:cs typeface="Adobe Caslon Pro"/>
              </a:rPr>
              <a:t> included </a:t>
            </a:r>
            <a:r>
              <a:rPr lang="en-GB" sz="1100" dirty="0" smtClean="0">
                <a:latin typeface="Adobe Caslon Pro"/>
                <a:cs typeface="Adobe Caslon Pro"/>
              </a:rPr>
              <a:t>primary research in archives and architectural practices, discovering significant new material on the subject, plan drawings and photographs, collaboration in exhibition design, and organising venues for the exhibition. </a:t>
            </a:r>
            <a:endParaRPr lang="en-GB" sz="1100" dirty="0">
              <a:latin typeface="Adobe Caslon Pro"/>
              <a:cs typeface="Adobe Caslon Pro"/>
            </a:endParaRPr>
          </a:p>
        </p:txBody>
      </p:sp>
      <p:sp>
        <p:nvSpPr>
          <p:cNvPr id="8" name="Rectangle 7"/>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View of exhibition</a:t>
            </a:r>
            <a:endParaRPr lang="en-US" sz="900" i="1" dirty="0">
              <a:solidFill>
                <a:srgbClr val="FFFFFF"/>
              </a:solidFill>
              <a:latin typeface="Adobe Caslon Pro"/>
              <a:cs typeface="Adobe Caslon Pro"/>
            </a:endParaRPr>
          </a:p>
        </p:txBody>
      </p:sp>
      <p:sp>
        <p:nvSpPr>
          <p:cNvPr id="5" name="TextBox 4"/>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Churches in the Modern World: Catholic Church Architecture 1955 - 1975 </a:t>
            </a:r>
            <a:endParaRPr lang="en-US" sz="1000" dirty="0">
              <a:latin typeface="Adobe Caslon Pro Bold Italic"/>
              <a:cs typeface="Adobe Caslon Pro Bold Italic"/>
            </a:endParaRPr>
          </a:p>
        </p:txBody>
      </p:sp>
      <p:sp>
        <p:nvSpPr>
          <p:cNvPr id="9" name="TextBox 8"/>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10" name="TextBox 9"/>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Dr Robert Proctor and Dr Ambrose </a:t>
            </a:r>
            <a:r>
              <a:rPr lang="en-US" sz="1000" dirty="0" err="1" smtClean="0">
                <a:latin typeface="Adobe Caslon Pro Bold Italic"/>
                <a:cs typeface="Adobe Caslon Pro Bold Italic"/>
              </a:rPr>
              <a:t>Gillick</a:t>
            </a:r>
            <a:endParaRPr lang="en-US" sz="1000" dirty="0">
              <a:latin typeface="Adobe Caslon Pro Bold Italic"/>
              <a:cs typeface="Adobe Caslon Pro Bold Italic"/>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499555" y="3627763"/>
            <a:ext cx="5559779" cy="193853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88066"/>
          </a:xfrm>
          <a:prstGeom prst="rect">
            <a:avLst/>
          </a:prstGeom>
        </p:spPr>
      </p:pic>
      <p:sp>
        <p:nvSpPr>
          <p:cNvPr id="6" name="Rectangle 5"/>
          <p:cNvSpPr/>
          <p:nvPr/>
        </p:nvSpPr>
        <p:spPr>
          <a:xfrm>
            <a:off x="439533" y="1874732"/>
            <a:ext cx="2892386" cy="4324261"/>
          </a:xfrm>
          <a:prstGeom prst="rect">
            <a:avLst/>
          </a:prstGeom>
        </p:spPr>
        <p:txBody>
          <a:bodyPr wrap="square">
            <a:spAutoFit/>
          </a:bodyPr>
          <a:lstStyle/>
          <a:p>
            <a:r>
              <a:rPr lang="en-US" sz="1100" dirty="0" smtClean="0">
                <a:latin typeface="Adobe Caslon Pro"/>
                <a:cs typeface="Adobe Caslon Pro"/>
              </a:rPr>
              <a:t>A </a:t>
            </a:r>
            <a:r>
              <a:rPr lang="en-US" sz="1100" dirty="0" smtClean="0">
                <a:latin typeface="Adobe Caslon Pro"/>
                <a:cs typeface="Adobe Caslon Pro"/>
              </a:rPr>
              <a:t>typical Roman Catholic parish church built in Britain in the mid-1970s looked radically different from any church buildings which had been built twenty years earlier. The two decades between 1955 and 1975 witnessed substantial changes within the Roman Catholic Church in the fields of theology and liturgy, with decisive effects on church architecture. It was also a period of transition in architecture more generally, from traditional and historical styles to modern design, a shift which profoundly affected the appearances of church buildings, even those by architecture firms which continued to operate throughout the period. This was also a period of massive urban transformations, as housing estates and New Towns were built to accommodate people moved out of city </a:t>
            </a:r>
            <a:r>
              <a:rPr lang="en-US" sz="1100" dirty="0" err="1" smtClean="0">
                <a:latin typeface="Adobe Caslon Pro"/>
                <a:cs typeface="Adobe Caslon Pro"/>
              </a:rPr>
              <a:t>centres</a:t>
            </a:r>
            <a:r>
              <a:rPr lang="en-US" sz="1100" dirty="0" smtClean="0">
                <a:latin typeface="Adobe Caslon Pro"/>
                <a:cs typeface="Adobe Caslon Pro"/>
              </a:rPr>
              <a:t> and into new communities. To follow these population movements the Roman Catholic Church undertook a vast building campaign of new churches, often seen as hubs of community and expressions of identity.</a:t>
            </a: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3413849" y="1874732"/>
            <a:ext cx="2892386" cy="2970043"/>
          </a:xfrm>
          <a:prstGeom prst="rect">
            <a:avLst/>
          </a:prstGeom>
        </p:spPr>
        <p:txBody>
          <a:bodyPr wrap="square">
            <a:spAutoFit/>
          </a:bodyPr>
          <a:lstStyle/>
          <a:p>
            <a:r>
              <a:rPr lang="en-US" sz="1100" dirty="0" smtClean="0">
                <a:latin typeface="Adobe Caslon Pro"/>
                <a:cs typeface="Adobe Caslon Pro"/>
              </a:rPr>
              <a:t>This project </a:t>
            </a:r>
            <a:r>
              <a:rPr lang="en-US" sz="1100" dirty="0" smtClean="0">
                <a:latin typeface="Adobe Caslon Pro"/>
                <a:cs typeface="Adobe Caslon Pro"/>
              </a:rPr>
              <a:t>aimed </a:t>
            </a:r>
            <a:r>
              <a:rPr lang="en-US" sz="1100" dirty="0" smtClean="0">
                <a:latin typeface="Adobe Caslon Pro"/>
                <a:cs typeface="Adobe Caslon Pro"/>
              </a:rPr>
              <a:t>to examine all these factors by looking in detail at a selection of the many churches of the period. Of the hundreds built, few were published in any significant way at the time, and even fewer have been published since, so there is a current lack of available knowledge of this body of architecture. Many churches are architecturally innovative and historically interesting, but in danger of being demolished or altered as ideas about church architecture and the liturgy change again. This project will therefore raise awareness of this rich architectural and religious heritage, while </a:t>
            </a:r>
            <a:r>
              <a:rPr lang="en-US" sz="1100" dirty="0" err="1" smtClean="0">
                <a:latin typeface="Adobe Caslon Pro"/>
                <a:cs typeface="Adobe Caslon Pro"/>
              </a:rPr>
              <a:t>analysing</a:t>
            </a:r>
            <a:r>
              <a:rPr lang="en-US" sz="1100" dirty="0" smtClean="0">
                <a:latin typeface="Adobe Caslon Pro"/>
                <a:cs typeface="Adobe Caslon Pro"/>
              </a:rPr>
              <a:t> and interpreting the buildings according to their historical</a:t>
            </a:r>
            <a:endParaRPr lang="en-US" sz="1100" dirty="0">
              <a:latin typeface="Adobe Caslon Pro"/>
              <a:cs typeface="Adobe Caslon Pro"/>
            </a:endParaRPr>
          </a:p>
        </p:txBody>
      </p:sp>
      <p:sp>
        <p:nvSpPr>
          <p:cNvPr id="8" name="Rectangle 7"/>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exhibition in location in Liverpool Cathedral</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64559" y="1832399"/>
            <a:ext cx="2679441" cy="330903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5024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r>
              <a:rPr lang="en-US" sz="1100" dirty="0" smtClean="0">
                <a:latin typeface="Adobe Caslon Pro"/>
                <a:cs typeface="Adobe Caslon Pro"/>
              </a:rPr>
              <a:t>The research </a:t>
            </a:r>
            <a:r>
              <a:rPr lang="en-US" sz="1100" dirty="0" smtClean="0">
                <a:latin typeface="Adobe Caslon Pro"/>
                <a:cs typeface="Adobe Caslon Pro"/>
              </a:rPr>
              <a:t>involved </a:t>
            </a:r>
            <a:r>
              <a:rPr lang="en-US" sz="1100" dirty="0" smtClean="0">
                <a:latin typeface="Adobe Caslon Pro"/>
                <a:cs typeface="Adobe Caslon Pro"/>
              </a:rPr>
              <a:t>surveys of selected case study buildings, predominantly in the </a:t>
            </a:r>
            <a:r>
              <a:rPr lang="en-US" sz="1100" dirty="0" err="1" smtClean="0">
                <a:latin typeface="Adobe Caslon Pro"/>
                <a:cs typeface="Adobe Caslon Pro"/>
              </a:rPr>
              <a:t>centres</a:t>
            </a:r>
            <a:r>
              <a:rPr lang="en-US" sz="1100" dirty="0" smtClean="0">
                <a:latin typeface="Adobe Caslon Pro"/>
                <a:cs typeface="Adobe Caslon Pro"/>
              </a:rPr>
              <a:t> and suburbs of major cities in England, Scotland and Wales. Historical investigation using periodicals and archives aims to discover more about the architectural, institutional and social frameworks within which churches were produced.</a:t>
            </a:r>
            <a:r>
              <a:rPr lang="en-US" sz="1100" dirty="0" smtClean="0">
                <a:latin typeface="Adobe Caslon Pro"/>
                <a:cs typeface="Adobe Caslon Pro"/>
              </a:rPr>
              <a:t> </a:t>
            </a:r>
          </a:p>
          <a:p>
            <a:endParaRPr lang="en-US" sz="1100" dirty="0" smtClean="0">
              <a:latin typeface="Adobe Caslon Pro"/>
              <a:cs typeface="Adobe Caslon Pro"/>
            </a:endParaRPr>
          </a:p>
          <a:p>
            <a:r>
              <a:rPr lang="en-US" sz="1100" dirty="0" smtClean="0">
                <a:latin typeface="Adobe Caslon Pro"/>
                <a:cs typeface="Adobe Caslon Pro"/>
              </a:rPr>
              <a:t>Dr Ambrose created survey </a:t>
            </a:r>
            <a:r>
              <a:rPr lang="en-US" sz="1100" dirty="0" smtClean="0">
                <a:latin typeface="Adobe Caslon Pro"/>
                <a:cs typeface="Adobe Caslon Pro"/>
              </a:rPr>
              <a:t>drawings of some of the most significant buildings for publication, and collecting other illustrative material.</a:t>
            </a:r>
            <a:r>
              <a:rPr lang="en-US" sz="1100" dirty="0" smtClean="0">
                <a:latin typeface="Adobe Caslon Pro"/>
                <a:cs typeface="Adobe Caslon Pro"/>
              </a:rPr>
              <a:t> </a:t>
            </a:r>
          </a:p>
          <a:p>
            <a:endParaRPr lang="en-US" sz="1100" dirty="0" smtClean="0">
              <a:latin typeface="Adobe Caslon Pro"/>
              <a:cs typeface="Adobe Caslon Pro"/>
            </a:endParaRPr>
          </a:p>
          <a:p>
            <a:r>
              <a:rPr lang="en-US" sz="1100" dirty="0" smtClean="0">
                <a:latin typeface="Adobe Caslon Pro"/>
                <a:cs typeface="Adobe Caslon Pro"/>
              </a:rPr>
              <a:t>The principal investigator is writing a book which deals with the subject thematically, drawing on a wide range of buildings, but studying the smaller number of selected case studies in greater depth.</a:t>
            </a:r>
          </a:p>
          <a:p>
            <a:endParaRPr lang="en-US" sz="1100" dirty="0" smtClean="0">
              <a:latin typeface="Adobe Caslon Pro"/>
              <a:cs typeface="Adobe Caslon Pro"/>
            </a:endParaRPr>
          </a:p>
          <a:p>
            <a:r>
              <a:rPr lang="en-US" sz="1100" dirty="0" smtClean="0">
                <a:latin typeface="Adobe Caslon Pro"/>
                <a:cs typeface="Adobe Caslon Pro"/>
              </a:rPr>
              <a:t>The images formed the basis of the exhibition, which was intended to take the research to various communities in architecture </a:t>
            </a:r>
            <a:r>
              <a:rPr lang="en-US" sz="1100" dirty="0" smtClean="0">
                <a:latin typeface="Adobe Caslon Pro"/>
                <a:cs typeface="Adobe Caslon Pro"/>
              </a:rPr>
              <a:t>and the Church who share an interest in this history. </a:t>
            </a:r>
            <a:endParaRPr lang="en-US" sz="1100" dirty="0">
              <a:latin typeface="Adobe Caslon Pro"/>
              <a:cs typeface="Adobe Caslon Pro"/>
            </a:endParaRPr>
          </a:p>
        </p:txBody>
      </p:sp>
      <p:sp>
        <p:nvSpPr>
          <p:cNvPr id="6" name="Rectangle 5"/>
          <p:cNvSpPr/>
          <p:nvPr/>
        </p:nvSpPr>
        <p:spPr>
          <a:xfrm>
            <a:off x="3471033" y="1874732"/>
            <a:ext cx="2892386" cy="3477875"/>
          </a:xfrm>
          <a:prstGeom prst="rect">
            <a:avLst/>
          </a:prstGeom>
        </p:spPr>
        <p:txBody>
          <a:bodyPr wrap="square">
            <a:spAutoFit/>
          </a:bodyPr>
          <a:lstStyle/>
          <a:p>
            <a:r>
              <a:rPr lang="en-US" sz="1100" dirty="0" smtClean="0">
                <a:latin typeface="Adobe Caslon Pro"/>
                <a:cs typeface="Adobe Caslon Pro"/>
              </a:rPr>
              <a:t>The exhibition presented nine significant case study buildings using new and archive photography, new drawings, original architects’ sketches and quotations, alongside important quotations from documents of the period, including the Second Vatican Council. The case studies were selected to illustrate three key themes in the research: Tradition + Modernity; Devotion + Liturgy; Church + City. At the Lighthouse in Glasgow, projection facilities were used to show additional Scottish churches that echoed these themes. The exhibition was designed by Collective Architecture in Glasgow, whose simple and effective designed used cardboard modules and paper inspired by modernist architecture, religious icons and midcentury graphic design. </a:t>
            </a: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6478215"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2" y="1691289"/>
            <a:ext cx="5628245" cy="4493538"/>
          </a:xfrm>
          <a:prstGeom prst="rect">
            <a:avLst/>
          </a:prstGeom>
        </p:spPr>
        <p:txBody>
          <a:bodyPr wrap="square">
            <a:spAutoFit/>
          </a:bodyPr>
          <a:lstStyle/>
          <a:p>
            <a:r>
              <a:rPr lang="en-US" sz="1100" dirty="0" smtClean="0">
                <a:latin typeface="Adobe Caslon Pro"/>
                <a:cs typeface="Adobe Caslon Pro"/>
              </a:rPr>
              <a:t>It </a:t>
            </a:r>
            <a:r>
              <a:rPr lang="en-US" sz="1100" dirty="0" smtClean="0">
                <a:latin typeface="Adobe Caslon Pro"/>
                <a:cs typeface="Adobe Caslon Pro"/>
              </a:rPr>
              <a:t>was shown at The Lighthouse, Glasgow, 5 September to 16 October 2012; Liverpool Metropolitan Cathedral, 7 September to 7 October 2012; St Chad’s Roman Catholic Cathedral, Birmingham, 9 October to 5 November 2012; St Mary’s Roman Catholic Cathedral, Edinburgh, 22 October to late November 2012; Leeds Trinity University College, 5 November to 9 December 2012; St Augustine’s Church, Grosvenor Square, Manchester, 10 December 2012 to 7 January 2013; St Luke’s Church, </a:t>
            </a:r>
            <a:r>
              <a:rPr lang="en-US" sz="1100" dirty="0" err="1" smtClean="0">
                <a:latin typeface="Adobe Caslon Pro"/>
                <a:cs typeface="Adobe Caslon Pro"/>
              </a:rPr>
              <a:t>Pinner</a:t>
            </a:r>
            <a:r>
              <a:rPr lang="en-US" sz="1100" dirty="0" smtClean="0">
                <a:latin typeface="Adobe Caslon Pro"/>
                <a:cs typeface="Adobe Caslon Pro"/>
              </a:rPr>
              <a:t>, 3 to 29 April 2013.</a:t>
            </a:r>
            <a:r>
              <a:rPr lang="en-US" sz="1100" dirty="0" smtClean="0">
                <a:latin typeface="Adobe Caslon Pro"/>
                <a:cs typeface="Adobe Caslon Pro"/>
              </a:rPr>
              <a:t> </a:t>
            </a:r>
            <a:r>
              <a:rPr lang="en-US" sz="1100" dirty="0" err="1" smtClean="0">
                <a:latin typeface="Adobe Caslon Pro"/>
                <a:cs typeface="Adobe Caslon Pro"/>
              </a:rPr>
              <a:t>Morevoer</a:t>
            </a:r>
            <a:r>
              <a:rPr lang="en-US" sz="1100" dirty="0" smtClean="0">
                <a:latin typeface="Adobe Caslon Pro"/>
                <a:cs typeface="Adobe Caslon Pro"/>
              </a:rPr>
              <a:t>, where possible, the exhibition was timed to coincide with events such as the Liverpool Biennale and open-door </a:t>
            </a:r>
            <a:r>
              <a:rPr lang="en-US" sz="1100" dirty="0" err="1" smtClean="0">
                <a:latin typeface="Adobe Caslon Pro"/>
                <a:cs typeface="Adobe Caslon Pro"/>
              </a:rPr>
              <a:t>events.This</a:t>
            </a:r>
            <a:r>
              <a:rPr lang="en-US" sz="1100" dirty="0" smtClean="0">
                <a:latin typeface="Adobe Caslon Pro"/>
                <a:cs typeface="Adobe Caslon Pro"/>
              </a:rPr>
              <a:t> </a:t>
            </a:r>
            <a:r>
              <a:rPr lang="en-US" sz="1100" dirty="0" smtClean="0">
                <a:latin typeface="Adobe Caslon Pro"/>
                <a:cs typeface="Adobe Caslon Pro"/>
              </a:rPr>
              <a:t>meant that the exhibition had a broad reach, with an estimated audience of over 15,000 people.</a:t>
            </a:r>
          </a:p>
          <a:p>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Proctor and </a:t>
            </a:r>
            <a:r>
              <a:rPr lang="en-US" sz="1100" dirty="0" err="1" smtClean="0">
                <a:latin typeface="Adobe Caslon Pro"/>
                <a:cs typeface="Adobe Caslon Pro"/>
              </a:rPr>
              <a:t>Gillick</a:t>
            </a:r>
            <a:r>
              <a:rPr lang="en-US" sz="1100" dirty="0" smtClean="0">
                <a:latin typeface="Adobe Caslon Pro"/>
                <a:cs typeface="Adobe Caslon Pro"/>
              </a:rPr>
              <a:t> presented the following paper relating to the exhibition and this research: </a:t>
            </a:r>
          </a:p>
          <a:p>
            <a:r>
              <a:rPr lang="en-US" sz="1100" dirty="0" smtClean="0">
                <a:latin typeface="Adobe Caslon Pro"/>
                <a:cs typeface="Adobe Caslon Pro"/>
              </a:rPr>
              <a:t>‘Form and Reform: Roman Catholic church architecture in Britain and the Liturgical Movement before Vatican II’ at European Architectural History Network International Meeting, Brussels, 1 June 2012 | This paper was given at the European Architectural History Network (EAHN) second International Meeting conference at Brussels, 31 May to 2 June </a:t>
            </a:r>
            <a:r>
              <a:rPr lang="en-US" sz="1100" dirty="0" smtClean="0">
                <a:latin typeface="Adobe Caslon Pro"/>
                <a:cs typeface="Adobe Caslon Pro"/>
              </a:rPr>
              <a:t>2012</a:t>
            </a:r>
          </a:p>
          <a:p>
            <a:r>
              <a:rPr lang="en-US" sz="1100" dirty="0" smtClean="0">
                <a:latin typeface="Adobe Caslon Pro"/>
                <a:cs typeface="Adobe Caslon Pro"/>
              </a:rPr>
              <a:t>.</a:t>
            </a:r>
          </a:p>
          <a:p>
            <a:r>
              <a:rPr lang="en-US" sz="1100" dirty="0" smtClean="0">
                <a:latin typeface="Adobe Caslon Pro"/>
                <a:cs typeface="Adobe Caslon Pro"/>
              </a:rPr>
              <a:t>The project was featured in the following research report:</a:t>
            </a:r>
          </a:p>
          <a:p>
            <a:r>
              <a:rPr lang="en-US" sz="1100" dirty="0" smtClean="0">
                <a:latin typeface="Adobe Caslon Pro"/>
                <a:cs typeface="Adobe Caslon Pro"/>
              </a:rPr>
              <a:t>‘Research Report: Roman Catholic Church Architecture in Britain, 1955 to 1975′, in Art and Christianity, no. 72 (winter 2012), pp. 16-17 | A news article describing the project was written for this journal received by members of Art &amp; Christianity Enquiry</a:t>
            </a:r>
            <a:r>
              <a:rPr lang="en-US" sz="1100" dirty="0" smtClean="0">
                <a:latin typeface="Adobe Caslon Pro"/>
                <a:cs typeface="Adobe Caslon Pro"/>
              </a:rPr>
              <a:t>.</a:t>
            </a:r>
          </a:p>
          <a:p>
            <a:endParaRPr lang="en-US" sz="1100" dirty="0" smtClean="0">
              <a:latin typeface="Adobe Caslon Pro"/>
              <a:cs typeface="Adobe Caslon Pro"/>
            </a:endParaRPr>
          </a:p>
          <a:p>
            <a:r>
              <a:rPr lang="en-US" sz="1100" dirty="0" smtClean="0">
                <a:latin typeface="Adobe Caslon Pro"/>
                <a:cs typeface="Adobe Caslon Pro"/>
              </a:rPr>
              <a:t>Ambrose </a:t>
            </a:r>
            <a:r>
              <a:rPr lang="en-US" sz="1100" dirty="0" err="1" smtClean="0">
                <a:latin typeface="Adobe Caslon Pro"/>
                <a:cs typeface="Adobe Caslon Pro"/>
              </a:rPr>
              <a:t>Gillick</a:t>
            </a:r>
            <a:r>
              <a:rPr lang="en-US" sz="1100" dirty="0" smtClean="0">
                <a:latin typeface="Adobe Caslon Pro"/>
                <a:cs typeface="Adobe Caslon Pro"/>
              </a:rPr>
              <a:t> also wrote an article for the Catholic Times:</a:t>
            </a:r>
          </a:p>
          <a:p>
            <a:r>
              <a:rPr lang="en-US" sz="1100" dirty="0" smtClean="0">
                <a:latin typeface="Adobe Caslon Pro"/>
                <a:cs typeface="Adobe Caslon Pro"/>
              </a:rPr>
              <a:t>‘Why We Should Prize Our “Ugly” Churches’, in Catholic Herald, 20 January 2012, </a:t>
            </a:r>
            <a:r>
              <a:rPr lang="en-US" sz="1100" dirty="0" err="1" smtClean="0">
                <a:latin typeface="Adobe Caslon Pro"/>
                <a:cs typeface="Adobe Caslon Pro"/>
              </a:rPr>
              <a:t>p</a:t>
            </a:r>
            <a:r>
              <a:rPr lang="en-US" sz="1100" dirty="0" smtClean="0">
                <a:latin typeface="Adobe Caslon Pro"/>
                <a:cs typeface="Adobe Caslon Pro"/>
              </a:rPr>
              <a:t>. 7</a:t>
            </a:r>
            <a:endParaRPr lang="en-US" sz="1100" dirty="0">
              <a:latin typeface="Adobe Caslon Pro"/>
              <a:cs typeface="Adobe Caslon Pro"/>
            </a:endParaRPr>
          </a:p>
        </p:txBody>
      </p:sp>
      <p:sp>
        <p:nvSpPr>
          <p:cNvPr id="7" name="Rectangle 6"/>
          <p:cNvSpPr/>
          <p:nvPr/>
        </p:nvSpPr>
        <p:spPr>
          <a:xfrm>
            <a:off x="6459005" y="5184409"/>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exhibition in Birmingham and a close-up of the exhibition design</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59006" y="1818288"/>
            <a:ext cx="2684994" cy="162482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59006" y="3443110"/>
            <a:ext cx="2684994" cy="174129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298</TotalTime>
  <Words>1108</Words>
  <Application>Microsoft Macintosh PowerPoint</Application>
  <PresentationFormat>On-screen Show (4:3)</PresentationFormat>
  <Paragraphs>34</Paragraphs>
  <Slides>5</Slides>
  <Notes>0</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Julie Ramage</cp:lastModifiedBy>
  <cp:revision>10</cp:revision>
  <dcterms:created xsi:type="dcterms:W3CDTF">2013-11-19T09:51:11Z</dcterms:created>
  <dcterms:modified xsi:type="dcterms:W3CDTF">2013-11-19T11:03:29Z</dcterms:modified>
</cp:coreProperties>
</file>