
<file path=[Content_Types].xml><?xml version="1.0" encoding="utf-8"?>
<Types xmlns="http://schemas.openxmlformats.org/package/2006/content-types">
  <Override PartName="/ppt/notesSlides/notesSlide29.xml" ContentType="application/vnd.openxmlformats-officedocument.presentationml.notesSlide+xml"/>
  <Override PartName="/ppt/notesSlides/notesSlide10.xml" ContentType="application/vnd.openxmlformats-officedocument.presentationml.notes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20.xml" ContentType="application/vnd.openxmlformats-officedocument.presentationml.slide+xml"/>
  <Override PartName="/ppt/slides/slide15.xml" ContentType="application/vnd.openxmlformats-officedocument.presentationml.slide+xml"/>
  <Override PartName="/ppt/notesSlides/notesSlide24.xml" ContentType="application/vnd.openxmlformats-officedocument.presentationml.notesSlide+xml"/>
  <Override PartName="/ppt/notesSlides/notesSlide19.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0.xml" ContentType="application/vnd.openxmlformats-officedocument.presentationml.slide+xml"/>
  <Override PartName="/ppt/notesSlides/notesSlide14.xml" ContentType="application/vnd.openxmlformats-officedocument.presentationml.notesSlide+xml"/>
  <Override PartName="/ppt/slides/slide27.xml" ContentType="application/vnd.openxmlformats-officedocument.presentationml.slide+xml"/>
  <Override PartName="/ppt/theme/theme1.xml" ContentType="application/vnd.openxmlformats-officedocument.theme+xml"/>
  <Default Extension="rels" ContentType="application/vnd.openxmlformats-package.relationships+xml"/>
  <Override PartName="/ppt/slides/slide7.xml" ContentType="application/vnd.openxmlformats-officedocument.presentationml.slide+xml"/>
  <Override PartName="/ppt/slideLayouts/slideLayout7.xml" ContentType="application/vnd.openxmlformats-officedocument.presentationml.slideLayout+xml"/>
  <Override PartName="/ppt/slides/slide22.xml" ContentType="application/vnd.openxmlformats-officedocument.presentationml.slide+xml"/>
  <Override PartName="/ppt/notesSlides/notesSlide8.xml" ContentType="application/vnd.openxmlformats-officedocument.presentationml.notesSlide+xml"/>
  <Override PartName="/ppt/notesSlides/notesSlide31.xml" ContentType="application/vnd.openxmlformats-officedocument.presentationml.notesSlide+xml"/>
  <Override PartName="/ppt/slides/slide17.xml" ContentType="application/vnd.openxmlformats-officedocument.presentationml.slide+xml"/>
  <Override PartName="/ppt/notesSlides/notesSlide26.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notesSlides/notesSlide6.xml" ContentType="application/vnd.openxmlformats-officedocument.presentationml.notesSlide+xml"/>
  <Default Extension="jpeg" ContentType="image/jpeg"/>
  <Override PartName="/ppt/slides/slide12.xml" ContentType="application/vnd.openxmlformats-officedocument.presentationml.slide+xml"/>
  <Override PartName="/ppt/notesSlides/notesSlide21.xml" ContentType="application/vnd.openxmlformats-officedocument.presentationml.notesSlide+xml"/>
  <Override PartName="/ppt/slides/slide31.xml" ContentType="application/vnd.openxmlformats-officedocument.presentationml.slide+xml"/>
  <Override PartName="/ppt/notesSlides/notesSlide16.xml" ContentType="application/vnd.openxmlformats-officedocument.presentationml.notesSlide+xml"/>
  <Override PartName="/ppt/slides/slide29.xml" ContentType="application/vnd.openxmlformats-officedocument.presentationml.slide+xml"/>
  <Override PartName="/ppt/notesSlides/notesSlide1.xml" ContentType="application/vnd.openxmlformats-officedocument.presentationml.notesSlide+xml"/>
  <Override PartName="/ppt/theme/theme3.xml" ContentType="application/vnd.openxmlformats-officedocument.theme+xml"/>
  <Override PartName="/ppt/notesSlides/notesSlide11.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24.xml" ContentType="application/vnd.openxmlformats-officedocument.presentationml.slide+xml"/>
  <Override PartName="/ppt/slideLayouts/slideLayout11.xml" ContentType="application/vnd.openxmlformats-officedocument.presentationml.slideLayout+xml"/>
  <Override PartName="/ppt/slides/slide19.xml" ContentType="application/vnd.openxmlformats-officedocument.presentationml.slide+xml"/>
  <Override PartName="/ppt/notesSlides/notesSlide28.xml" ContentType="application/vnd.openxmlformats-officedocument.presentationml.notesSlide+xml"/>
  <Override PartName="/ppt/slides/slide4.xml" ContentType="application/vnd.openxmlformats-officedocument.presentationml.slide+xml"/>
  <Override PartName="/ppt/slideLayouts/slideLayout4.xml" ContentType="application/vnd.openxmlformats-officedocument.presentationml.slideLayout+xml"/>
  <Default Extension="xml" ContentType="application/xml"/>
  <Default Extension="emf" ContentType="image/x-emf"/>
  <Override PartName="/ppt/slides/slide14.xml" ContentType="application/vnd.openxmlformats-officedocument.presentationml.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ppt/notesSlides/notesSlide3.xml" ContentType="application/vnd.openxmlformats-officedocument.presentationml.notesSlide+xml"/>
  <Override PartName="/ppt/notesSlides/notesSlide13.xml" ContentType="application/vnd.openxmlformats-officedocument.presentationml.notes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slides/slide6.xml" ContentType="application/vnd.openxmlformats-officedocument.presentationml.slide+xml"/>
  <Override PartName="/ppt/slideLayouts/slideLayout6.xml" ContentType="application/vnd.openxmlformats-officedocument.presentationml.slideLayout+xml"/>
  <Override PartName="/ppt/slides/slide21.xml" ContentType="application/vnd.openxmlformats-officedocument.presentationml.slide+xml"/>
  <Override PartName="/ppt/notesSlides/notesSlide30.xml" ContentType="application/vnd.openxmlformats-officedocument.presentationml.notesSlide+xml"/>
  <Override PartName="/ppt/slides/slide16.xml" ContentType="application/vnd.openxmlformats-officedocument.presentationml.slide+xml"/>
  <Override PartName="/ppt/notesSlides/notesSlide25.xml" ContentType="application/vnd.openxmlformats-officedocument.presentationml.notesSlide+xml"/>
  <Override PartName="/ppt/slides/slide1.xml" ContentType="application/vnd.openxmlformats-officedocument.presentationml.slide+xml"/>
  <Override PartName="/ppt/slideLayouts/slideLayout1.xml" ContentType="application/vnd.openxmlformats-officedocument.presentationml.slideLayout+xml"/>
  <Override PartName="/ppt/notesSlides/notesSlide5.xml" ContentType="application/vnd.openxmlformats-officedocument.presentationml.notesSlide+xml"/>
  <Default Extension="bin" ContentType="application/vnd.openxmlformats-officedocument.presentationml.printerSettings"/>
  <Override PartName="/ppt/slides/slide11.xml" ContentType="application/vnd.openxmlformats-officedocument.presentationml.slide+xml"/>
  <Override PartName="/ppt/notesSlides/notesSlide20.xml" ContentType="application/vnd.openxmlformats-officedocument.presentationml.notesSlide+xml"/>
  <Override PartName="/ppt/slides/slide30.xml" ContentType="application/vnd.openxmlformats-officedocument.presentationml.slide+xml"/>
  <Override PartName="/ppt/notesSlides/notesSlide15.xml" ContentType="application/vnd.openxmlformats-officedocument.presentationml.notesSlide+xml"/>
  <Override PartName="/ppt/slides/slide28.xml" ContentType="application/vnd.openxmlformats-officedocument.presentationml.slid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slides/slide8.xml" ContentType="application/vnd.openxmlformats-officedocument.presentationml.slide+xml"/>
  <Override PartName="/ppt/slideLayouts/slideLayout8.xml" ContentType="application/vnd.openxmlformats-officedocument.presentationml.slideLayout+xml"/>
  <Override PartName="/ppt/slides/slide23.xml" ContentType="application/vnd.openxmlformats-officedocument.presentationml.slide+xml"/>
  <Override PartName="/ppt/notesSlides/notesSlide9.xml" ContentType="application/vnd.openxmlformats-officedocument.presentationml.notesSlide+xml"/>
  <Override PartName="/ppt/notesSlides/notesSlide32.xml" ContentType="application/vnd.openxmlformats-officedocument.presentationml.notesSlide+xml"/>
  <Override PartName="/ppt/slideLayouts/slideLayout10.xml" ContentType="application/vnd.openxmlformats-officedocument.presentationml.slideLayout+xml"/>
  <Override PartName="/ppt/slides/slide18.xml" ContentType="application/vnd.openxmlformats-officedocument.presentationml.slide+xml"/>
  <Override PartName="/ppt/notesSlides/notesSlide27.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slides/slide13.xml" ContentType="application/vnd.openxmlformats-officedocument.presentationml.slide+xml"/>
  <Override PartName="/ppt/notesSlides/notesSlide22.xml" ContentType="application/vnd.openxmlformats-officedocument.presentationml.notesSlide+xml"/>
  <Override PartName="/ppt/slides/slide32.xml" ContentType="application/vnd.openxmlformats-officedocument.presentationml.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docProps/app.xml" ContentType="application/vnd.openxmlformats-officedocument.extended-properties+xml"/>
  <Override PartName="/ppt/notesSlides/notesSlide12.xml" ContentType="application/vnd.openxmlformats-officedocument.presentationml.notesSlide+xml"/>
  <Override PartName="/ppt/slides/slide25.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4"/>
  </p:notesMasterIdLst>
  <p:handoutMasterIdLst>
    <p:handoutMasterId r:id="rId35"/>
  </p:handoutMasterIdLst>
  <p:sldIdLst>
    <p:sldId id="256" r:id="rId2"/>
    <p:sldId id="258" r:id="rId3"/>
    <p:sldId id="285" r:id="rId4"/>
    <p:sldId id="304" r:id="rId5"/>
    <p:sldId id="282" r:id="rId6"/>
    <p:sldId id="262" r:id="rId7"/>
    <p:sldId id="295" r:id="rId8"/>
    <p:sldId id="303" r:id="rId9"/>
    <p:sldId id="289" r:id="rId10"/>
    <p:sldId id="288" r:id="rId11"/>
    <p:sldId id="298" r:id="rId12"/>
    <p:sldId id="305" r:id="rId13"/>
    <p:sldId id="294" r:id="rId14"/>
    <p:sldId id="296" r:id="rId15"/>
    <p:sldId id="299" r:id="rId16"/>
    <p:sldId id="300" r:id="rId17"/>
    <p:sldId id="301" r:id="rId18"/>
    <p:sldId id="302" r:id="rId19"/>
    <p:sldId id="267" r:id="rId20"/>
    <p:sldId id="266" r:id="rId21"/>
    <p:sldId id="268" r:id="rId22"/>
    <p:sldId id="269" r:id="rId23"/>
    <p:sldId id="270" r:id="rId24"/>
    <p:sldId id="271" r:id="rId25"/>
    <p:sldId id="272" r:id="rId26"/>
    <p:sldId id="273" r:id="rId27"/>
    <p:sldId id="274" r:id="rId28"/>
    <p:sldId id="275" r:id="rId29"/>
    <p:sldId id="276" r:id="rId30"/>
    <p:sldId id="277" r:id="rId31"/>
    <p:sldId id="278" r:id="rId32"/>
    <p:sldId id="261" r:id="rId33"/>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1pPr>
    <a:lvl2pPr marL="4572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2pPr>
    <a:lvl3pPr marL="9144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3pPr>
    <a:lvl4pPr marL="13716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4pPr>
    <a:lvl5pPr marL="18288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5pPr>
    <a:lvl6pPr marL="22860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6pPr>
    <a:lvl7pPr marL="27432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7pPr>
    <a:lvl8pPr marL="32004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8pPr>
    <a:lvl9pPr marL="36576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100" d="100"/>
          <a:sy n="100" d="100"/>
        </p:scale>
        <p:origin x="-168" y="512"/>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38" Type="http://schemas.openxmlformats.org/officeDocument/2006/relationships/viewProps" Target="viewProps.xml"/><Relationship Id="rId3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 Type="http://schemas.openxmlformats.org/officeDocument/2006/relationships/slideMaster" Target="slideMasters/slideMaster1.xml"/><Relationship Id="rId19" Type="http://schemas.openxmlformats.org/officeDocument/2006/relationships/slide" Target="slides/slide18.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8" Type="http://schemas.openxmlformats.org/officeDocument/2006/relationships/slide" Target="slides/slide17.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37"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70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fld id="{ABCB0F28-8036-4F66-9E64-43577CD2D105}" type="datetime1">
              <a:rPr lang="en-US"/>
              <a:pPr>
                <a:defRPr/>
              </a:pPr>
              <a:t>9/23/13</a:t>
            </a:fld>
            <a:endParaRPr lang="en-US"/>
          </a:p>
        </p:txBody>
      </p:sp>
      <p:sp>
        <p:nvSpPr>
          <p:cNvPr id="870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70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01C2AC01-6A49-4771-95A8-B3E5FE4FB70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2530"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2531"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fld id="{70E9A4B4-A6CC-465F-80B2-50598E4E9154}" type="datetime1">
              <a:rPr lang="en-US"/>
              <a:pPr>
                <a:defRPr/>
              </a:pPr>
              <a:t>9/23/13</a:t>
            </a:fld>
            <a:endParaRPr lang="en-US"/>
          </a:p>
        </p:txBody>
      </p:sp>
      <p:sp>
        <p:nvSpPr>
          <p:cNvPr id="13316" name="Placeholder 1028"/>
          <p:cNvSpPr>
            <a:spLocks noGrp="1"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2535"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AD5863B1-318A-4E99-A1F3-36428316B3E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ＭＳ Ｐゴシック" pitchFamily="-60" charset="-128"/>
      </a:defRPr>
    </a:lvl1pPr>
    <a:lvl2pPr marL="4572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2pPr>
    <a:lvl3pPr marL="9144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3pPr>
    <a:lvl4pPr marL="13716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4pPr>
    <a:lvl5pPr marL="1828800" algn="l" defTabSz="457200" rtl="0" eaLnBrk="0" fontAlgn="base" hangingPunct="0">
      <a:spcBef>
        <a:spcPct val="30000"/>
      </a:spcBef>
      <a:spcAft>
        <a:spcPct val="0"/>
      </a:spcAft>
      <a:defRPr sz="1200" kern="1200">
        <a:solidFill>
          <a:schemeClr val="tx1"/>
        </a:solidFill>
        <a:latin typeface="Calibri" pitchFamily="-60" charset="0"/>
        <a:ea typeface="ＭＳ Ｐゴシック" pitchFamily="-6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5" name="Placeholder 1026"/>
          <p:cNvSpPr>
            <a:spLocks noGrp="1" noRot="1" noChangeArrowheads="1" noTextEdit="1"/>
          </p:cNvSpPr>
          <p:nvPr>
            <p:ph type="sldImg"/>
          </p:nvPr>
        </p:nvSpPr>
        <p:spPr>
          <a:ln/>
        </p:spPr>
      </p:sp>
      <p:sp>
        <p:nvSpPr>
          <p:cNvPr id="16386" name="Placeholder 1027"/>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3" name="Placeholder 2"/>
          <p:cNvSpPr>
            <a:spLocks noGrp="1" noRot="1" noChangeArrowheads="1" noTextEdit="1"/>
          </p:cNvSpPr>
          <p:nvPr>
            <p:ph type="sldImg"/>
          </p:nvPr>
        </p:nvSpPr>
        <p:spPr>
          <a:ln/>
        </p:spPr>
      </p:sp>
      <p:sp>
        <p:nvSpPr>
          <p:cNvPr id="18434"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1" name="Placeholder 2"/>
          <p:cNvSpPr>
            <a:spLocks noGrp="1" noRot="1" noChangeArrowheads="1" noTextEdit="1"/>
          </p:cNvSpPr>
          <p:nvPr>
            <p:ph type="sldImg"/>
          </p:nvPr>
        </p:nvSpPr>
        <p:spPr>
          <a:solidFill>
            <a:srgbClr val="FFFFFF"/>
          </a:solidFill>
          <a:ln/>
        </p:spPr>
      </p:sp>
      <p:sp>
        <p:nvSpPr>
          <p:cNvPr id="20482"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Placeholder 2"/>
          <p:cNvSpPr>
            <a:spLocks noGrp="1" noRo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7827" name="Placeholder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29" name="Placeholder 2"/>
          <p:cNvSpPr>
            <a:spLocks noGrp="1" noRot="1" noChangeArrowheads="1" noTextEdit="1"/>
          </p:cNvSpPr>
          <p:nvPr>
            <p:ph type="sldImg"/>
          </p:nvPr>
        </p:nvSpPr>
        <p:spPr>
          <a:solidFill>
            <a:srgbClr val="FFFFFF"/>
          </a:solidFill>
          <a:ln/>
        </p:spPr>
      </p:sp>
      <p:sp>
        <p:nvSpPr>
          <p:cNvPr id="22530"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7" name="Placeholder 2"/>
          <p:cNvSpPr>
            <a:spLocks noGrp="1" noRot="1" noChangeArrowheads="1" noTextEdit="1"/>
          </p:cNvSpPr>
          <p:nvPr>
            <p:ph type="sldImg"/>
          </p:nvPr>
        </p:nvSpPr>
        <p:spPr>
          <a:ln/>
        </p:spPr>
      </p:sp>
      <p:sp>
        <p:nvSpPr>
          <p:cNvPr id="2457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1" name="Placeholder 2"/>
          <p:cNvSpPr>
            <a:spLocks noGrp="1" noRot="1" noChangeArrowheads="1" noTextEdit="1"/>
          </p:cNvSpPr>
          <p:nvPr>
            <p:ph type="sldImg"/>
          </p:nvPr>
        </p:nvSpPr>
        <p:spPr>
          <a:solidFill>
            <a:srgbClr val="FFFFFF"/>
          </a:solidFill>
          <a:ln/>
        </p:spPr>
      </p:sp>
      <p:sp>
        <p:nvSpPr>
          <p:cNvPr id="30722"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5" name="Placeholder 1026"/>
          <p:cNvSpPr>
            <a:spLocks noGrp="1" noRot="1" noChangeArrowheads="1" noTextEdit="1"/>
          </p:cNvSpPr>
          <p:nvPr>
            <p:ph type="sldImg"/>
          </p:nvPr>
        </p:nvSpPr>
        <p:spPr>
          <a:solidFill>
            <a:srgbClr val="FFFFFF"/>
          </a:solidFill>
          <a:ln/>
        </p:spPr>
      </p:sp>
      <p:sp>
        <p:nvSpPr>
          <p:cNvPr id="26626" name="Placeholder 1027"/>
          <p:cNvSpPr>
            <a:spLocks noGrp="1" noChangeArrowheads="1"/>
          </p:cNvSpPr>
          <p:nvPr>
            <p:ph type="body" idx="1"/>
          </p:nvPr>
        </p:nvSpPr>
        <p:spPr>
          <a:noFill/>
          <a:ln>
            <a:solidFill>
              <a:srgbClr val="000000"/>
            </a:solid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3" name="Placeholder 2"/>
          <p:cNvSpPr>
            <a:spLocks noGrp="1" noRot="1" noChangeArrowheads="1" noTextEdit="1"/>
          </p:cNvSpPr>
          <p:nvPr>
            <p:ph type="sldImg"/>
          </p:nvPr>
        </p:nvSpPr>
        <p:spPr>
          <a:solidFill>
            <a:srgbClr val="FFFFFF"/>
          </a:solidFill>
          <a:ln/>
        </p:spPr>
      </p:sp>
      <p:sp>
        <p:nvSpPr>
          <p:cNvPr id="28674"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69" name="Placeholder 2"/>
          <p:cNvSpPr>
            <a:spLocks noGrp="1" noRot="1" noChangeArrowheads="1" noTextEdit="1"/>
          </p:cNvSpPr>
          <p:nvPr>
            <p:ph type="sldImg"/>
          </p:nvPr>
        </p:nvSpPr>
        <p:spPr>
          <a:solidFill>
            <a:srgbClr val="FFFFFF"/>
          </a:solidFill>
          <a:ln/>
        </p:spPr>
      </p:sp>
      <p:sp>
        <p:nvSpPr>
          <p:cNvPr id="32770"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7" name="Placeholder 2"/>
          <p:cNvSpPr>
            <a:spLocks noGrp="1" noRot="1" noChangeArrowheads="1" noTextEdit="1"/>
          </p:cNvSpPr>
          <p:nvPr>
            <p:ph type="sldImg"/>
          </p:nvPr>
        </p:nvSpPr>
        <p:spPr>
          <a:solidFill>
            <a:srgbClr val="FFFFFF"/>
          </a:solidFill>
          <a:ln/>
        </p:spPr>
      </p:sp>
      <p:sp>
        <p:nvSpPr>
          <p:cNvPr id="34818"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Placeholder 2"/>
          <p:cNvSpPr>
            <a:spLocks noGrp="1" noRo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9875" name="Placeholder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5" name="Placeholder 2"/>
          <p:cNvSpPr>
            <a:spLocks noGrp="1" noRot="1" noChangeArrowheads="1" noTextEdit="1"/>
          </p:cNvSpPr>
          <p:nvPr>
            <p:ph type="sldImg"/>
          </p:nvPr>
        </p:nvSpPr>
        <p:spPr>
          <a:solidFill>
            <a:srgbClr val="FFFFFF"/>
          </a:solidFill>
          <a:ln/>
        </p:spPr>
      </p:sp>
      <p:sp>
        <p:nvSpPr>
          <p:cNvPr id="36866"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3" name="Placeholder 2"/>
          <p:cNvSpPr>
            <a:spLocks noGrp="1" noRot="1" noChangeArrowheads="1" noTextEdit="1"/>
          </p:cNvSpPr>
          <p:nvPr>
            <p:ph type="sldImg"/>
          </p:nvPr>
        </p:nvSpPr>
        <p:spPr>
          <a:solidFill>
            <a:srgbClr val="FFFFFF"/>
          </a:solidFill>
          <a:ln/>
        </p:spPr>
      </p:sp>
      <p:sp>
        <p:nvSpPr>
          <p:cNvPr id="38914"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1" name="Placeholder 2"/>
          <p:cNvSpPr>
            <a:spLocks noGrp="1" noRot="1" noChangeArrowheads="1" noTextEdit="1"/>
          </p:cNvSpPr>
          <p:nvPr>
            <p:ph type="sldImg"/>
          </p:nvPr>
        </p:nvSpPr>
        <p:spPr>
          <a:solidFill>
            <a:srgbClr val="FFFFFF"/>
          </a:solidFill>
          <a:ln/>
        </p:spPr>
      </p:sp>
      <p:sp>
        <p:nvSpPr>
          <p:cNvPr id="40962" name="Placeholder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09" name="Placeholder 2"/>
          <p:cNvSpPr>
            <a:spLocks noGrp="1" noRot="1" noChangeArrowheads="1" noTextEdit="1"/>
          </p:cNvSpPr>
          <p:nvPr>
            <p:ph type="sldImg"/>
          </p:nvPr>
        </p:nvSpPr>
        <p:spPr>
          <a:ln/>
        </p:spPr>
      </p:sp>
      <p:sp>
        <p:nvSpPr>
          <p:cNvPr id="43010" name="Placeholder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7" name="Placeholder 2"/>
          <p:cNvSpPr>
            <a:spLocks noGrp="1" noRot="1" noChangeArrowheads="1" noTextEdit="1"/>
          </p:cNvSpPr>
          <p:nvPr>
            <p:ph type="sldImg"/>
          </p:nvPr>
        </p:nvSpPr>
        <p:spPr>
          <a:ln/>
        </p:spPr>
      </p:sp>
      <p:sp>
        <p:nvSpPr>
          <p:cNvPr id="45058" name="Placeholder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5" name="Placeholder 1026"/>
          <p:cNvSpPr>
            <a:spLocks noGrp="1" noRot="1" noChangeArrowheads="1" noTextEdit="1"/>
          </p:cNvSpPr>
          <p:nvPr>
            <p:ph type="sldImg"/>
          </p:nvPr>
        </p:nvSpPr>
        <p:spPr>
          <a:solidFill>
            <a:srgbClr val="FFFFFF"/>
          </a:solidFill>
          <a:ln/>
        </p:spPr>
      </p:sp>
      <p:sp>
        <p:nvSpPr>
          <p:cNvPr id="47106" name="Placeholder 1027"/>
          <p:cNvSpPr>
            <a:spLocks noGrp="1" noChangeArrowheads="1"/>
          </p:cNvSpPr>
          <p:nvPr>
            <p:ph type="body" idx="1"/>
          </p:nvPr>
        </p:nvSpPr>
        <p:spPr>
          <a:noFill/>
          <a:ln>
            <a:solidFill>
              <a:srgbClr val="000000"/>
            </a:solid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3" name="Placeholder 2"/>
          <p:cNvSpPr>
            <a:spLocks noGrp="1" noRot="1" noChangeArrowheads="1"/>
          </p:cNvSpPr>
          <p:nvPr>
            <p:ph type="sldImg"/>
          </p:nvPr>
        </p:nvSpPr>
        <p:spPr>
          <a:solidFill>
            <a:srgbClr val="FFFFFF"/>
          </a:solidFill>
          <a:ln/>
        </p:spPr>
      </p:sp>
      <p:sp>
        <p:nvSpPr>
          <p:cNvPr id="49154"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1" name="Placeholder 2"/>
          <p:cNvSpPr>
            <a:spLocks noGrp="1" noRot="1" noChangeArrowheads="1"/>
          </p:cNvSpPr>
          <p:nvPr>
            <p:ph type="sldImg"/>
          </p:nvPr>
        </p:nvSpPr>
        <p:spPr>
          <a:solidFill>
            <a:srgbClr val="FFFFFF"/>
          </a:solidFill>
          <a:ln/>
        </p:spPr>
      </p:sp>
      <p:sp>
        <p:nvSpPr>
          <p:cNvPr id="51202"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49" name="Placeholder 2"/>
          <p:cNvSpPr>
            <a:spLocks noGrp="1" noRot="1" noChangeArrowheads="1"/>
          </p:cNvSpPr>
          <p:nvPr>
            <p:ph type="sldImg"/>
          </p:nvPr>
        </p:nvSpPr>
        <p:spPr>
          <a:solidFill>
            <a:srgbClr val="FFFFFF"/>
          </a:solidFill>
          <a:ln/>
        </p:spPr>
      </p:sp>
      <p:sp>
        <p:nvSpPr>
          <p:cNvPr id="53250"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7" name="Placeholder 2"/>
          <p:cNvSpPr>
            <a:spLocks noGrp="1" noRot="1" noChangeArrowheads="1"/>
          </p:cNvSpPr>
          <p:nvPr>
            <p:ph type="sldImg"/>
          </p:nvPr>
        </p:nvSpPr>
        <p:spPr>
          <a:solidFill>
            <a:srgbClr val="FFFFFF"/>
          </a:solidFill>
          <a:ln/>
        </p:spPr>
      </p:sp>
      <p:sp>
        <p:nvSpPr>
          <p:cNvPr id="55298"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5" name="Placeholder 2"/>
          <p:cNvSpPr>
            <a:spLocks noGrp="1" noRot="1" noChangeArrowheads="1"/>
          </p:cNvSpPr>
          <p:nvPr>
            <p:ph type="sldImg"/>
          </p:nvPr>
        </p:nvSpPr>
        <p:spPr>
          <a:solidFill>
            <a:srgbClr val="FFFFFF"/>
          </a:solidFill>
          <a:ln/>
        </p:spPr>
      </p:sp>
      <p:sp>
        <p:nvSpPr>
          <p:cNvPr id="57346"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3" name="Placeholder 2"/>
          <p:cNvSpPr>
            <a:spLocks noGrp="1" noRot="1" noChangeArrowheads="1"/>
          </p:cNvSpPr>
          <p:nvPr>
            <p:ph type="sldImg"/>
          </p:nvPr>
        </p:nvSpPr>
        <p:spPr>
          <a:solidFill>
            <a:srgbClr val="FFFFFF"/>
          </a:solidFill>
          <a:ln/>
        </p:spPr>
      </p:sp>
      <p:sp>
        <p:nvSpPr>
          <p:cNvPr id="59394"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1" name="Placeholder 2"/>
          <p:cNvSpPr>
            <a:spLocks noGrp="1" noRot="1" noChangeArrowheads="1"/>
          </p:cNvSpPr>
          <p:nvPr>
            <p:ph type="sldImg"/>
          </p:nvPr>
        </p:nvSpPr>
        <p:spPr>
          <a:solidFill>
            <a:srgbClr val="FFFFFF"/>
          </a:solidFill>
          <a:ln/>
        </p:spPr>
      </p:sp>
      <p:sp>
        <p:nvSpPr>
          <p:cNvPr id="61442"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89" name="Placeholder 2"/>
          <p:cNvSpPr>
            <a:spLocks noGrp="1" noRot="1" noChangeArrowheads="1"/>
          </p:cNvSpPr>
          <p:nvPr>
            <p:ph type="sldImg"/>
          </p:nvPr>
        </p:nvSpPr>
        <p:spPr>
          <a:solidFill>
            <a:srgbClr val="FFFFFF"/>
          </a:solidFill>
          <a:ln/>
        </p:spPr>
      </p:sp>
      <p:sp>
        <p:nvSpPr>
          <p:cNvPr id="63490"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7" name="Placeholder 2"/>
          <p:cNvSpPr>
            <a:spLocks noGrp="1" noRot="1" noChangeArrowheads="1"/>
          </p:cNvSpPr>
          <p:nvPr>
            <p:ph type="sldImg"/>
          </p:nvPr>
        </p:nvSpPr>
        <p:spPr>
          <a:solidFill>
            <a:srgbClr val="FFFFFF"/>
          </a:solidFill>
          <a:ln/>
        </p:spPr>
      </p:sp>
      <p:sp>
        <p:nvSpPr>
          <p:cNvPr id="65538"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5" name="Placeholder 2"/>
          <p:cNvSpPr>
            <a:spLocks noGrp="1" noRot="1" noChangeArrowheads="1"/>
          </p:cNvSpPr>
          <p:nvPr>
            <p:ph type="sldImg"/>
          </p:nvPr>
        </p:nvSpPr>
        <p:spPr>
          <a:solidFill>
            <a:srgbClr val="FFFFFF"/>
          </a:solidFill>
          <a:ln/>
        </p:spPr>
      </p:sp>
      <p:sp>
        <p:nvSpPr>
          <p:cNvPr id="67586"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3" name="Placeholder 2"/>
          <p:cNvSpPr>
            <a:spLocks noGrp="1" noRot="1" noChangeArrowheads="1"/>
          </p:cNvSpPr>
          <p:nvPr>
            <p:ph type="sldImg"/>
          </p:nvPr>
        </p:nvSpPr>
        <p:spPr>
          <a:solidFill>
            <a:srgbClr val="FFFFFF"/>
          </a:solidFill>
          <a:ln/>
        </p:spPr>
      </p:sp>
      <p:sp>
        <p:nvSpPr>
          <p:cNvPr id="69634"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1" name="Placeholder 2"/>
          <p:cNvSpPr>
            <a:spLocks noGrp="1" noRot="1" noChangeArrowheads="1"/>
          </p:cNvSpPr>
          <p:nvPr>
            <p:ph type="sldImg"/>
          </p:nvPr>
        </p:nvSpPr>
        <p:spPr>
          <a:solidFill>
            <a:srgbClr val="FFFFFF"/>
          </a:solidFill>
          <a:ln/>
        </p:spPr>
      </p:sp>
      <p:sp>
        <p:nvSpPr>
          <p:cNvPr id="71682"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29" name="Placeholder 2"/>
          <p:cNvSpPr>
            <a:spLocks noGrp="1" noRot="1" noChangeArrowheads="1"/>
          </p:cNvSpPr>
          <p:nvPr>
            <p:ph type="sldImg"/>
          </p:nvPr>
        </p:nvSpPr>
        <p:spPr>
          <a:solidFill>
            <a:srgbClr val="FFFFFF"/>
          </a:solidFill>
          <a:ln/>
        </p:spPr>
      </p:sp>
      <p:sp>
        <p:nvSpPr>
          <p:cNvPr id="73730" name="Placeholder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7" name="Placeholder 2"/>
          <p:cNvSpPr>
            <a:spLocks noGrp="1" noRot="1" noChangeArrowheads="1" noTextEdit="1"/>
          </p:cNvSpPr>
          <p:nvPr>
            <p:ph type="sldImg"/>
          </p:nvPr>
        </p:nvSpPr>
        <p:spPr>
          <a:ln/>
        </p:spPr>
      </p:sp>
      <p:sp>
        <p:nvSpPr>
          <p:cNvPr id="75778" name="Placeholder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FDD1CB5-5179-4569-8352-E520741E825F}"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8025B5-6D0D-45AD-AF0D-9F572D83677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7AB1AC7-D70B-4EC2-A861-471BCBA3C7EA}"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5E2EAC-4844-4B70-B5AE-16282018C8A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02FB569-C197-4603-B19F-F5081F0B6E03}"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D85494-BF9C-44A5-8597-71E49A76C7A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1F3AAC7-E859-4599-8E30-4D710138B51D}" type="datetimeFigureOut">
              <a:rPr lang="en-US"/>
              <a:pPr>
                <a:defRPr/>
              </a:pPr>
              <a:t>9/23/13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5F8042-3B6D-4C4E-8EA0-2354F128F13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E93BEA3-0001-4A5D-AE26-8427EBFA8667}" type="datetimeFigureOut">
              <a:rPr lang="en-US"/>
              <a:pPr>
                <a:defRPr/>
              </a:pPr>
              <a:t>9/23/13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96A433E-8703-4B36-9215-5308E9863F7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5DF6979-250D-4C97-9159-6DAFE3BF5F6D}" type="datetimeFigureOut">
              <a:rPr lang="en-US"/>
              <a:pPr>
                <a:defRPr/>
              </a:pPr>
              <a:t>9/23/13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0130DE3-D5F6-44C2-9F61-7AA7FA222E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3294B6C-6354-4F78-B802-6F2A473E01C1}" type="datetimeFigureOut">
              <a:rPr lang="en-US"/>
              <a:pPr>
                <a:defRPr/>
              </a:pPr>
              <a:t>9/23/13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E73F587-BE87-436D-9433-3299299C6A1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42D5096-C691-40BC-A05C-9606BDE4061F}" type="datetimeFigureOut">
              <a:rPr lang="en-US"/>
              <a:pPr>
                <a:defRPr/>
              </a:pPr>
              <a:t>9/23/13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F0A07E1-E583-4C57-8957-1F2249A4ECA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8A57D0C-95D0-4C26-998A-16B0BD355AB5}" type="datetimeFigureOut">
              <a:rPr lang="en-US"/>
              <a:pPr>
                <a:defRPr/>
              </a:pPr>
              <a:t>9/23/13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0332A4-CFC6-4CC6-836E-0F8BA2BAD25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F1AF45F-2067-4844-A5E6-9EB973DD9FE9}"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CFE34DD-BCF5-4A2F-8817-39C626778C6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3B94533-4F63-4F14-BFA0-CA9DF613E800}" type="datetimeFigureOut">
              <a:rPr lang="en-US"/>
              <a:pPr>
                <a:defRPr/>
              </a:pPr>
              <a:t>9/23/13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0A527E-EBF9-4F15-94C9-D07EBCE04CF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7A59DFEA-2131-48B2-86F1-49AF25C5926F}" type="datetimeFigureOut">
              <a:rPr lang="en-US"/>
              <a:pPr>
                <a:defRPr/>
              </a:pPr>
              <a:t>9/23/13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12A4D91E-D896-4204-940F-C4F78B7DABB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0" charset="-128"/>
          <a:cs typeface="ＭＳ Ｐゴシック" pitchFamily="-60" charset="-128"/>
        </a:defRPr>
      </a:lvl1pPr>
      <a:lvl2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2pPr>
      <a:lvl3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3pPr>
      <a:lvl4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4pPr>
      <a:lvl5pPr algn="ctr" defTabSz="457200" rtl="0" eaLnBrk="0" fontAlgn="base" hangingPunct="0">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5pPr>
      <a:lvl6pPr marL="4572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6pPr>
      <a:lvl7pPr marL="9144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7pPr>
      <a:lvl8pPr marL="13716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8pPr>
      <a:lvl9pPr marL="1828800" algn="ctr" defTabSz="457200" rtl="0" fontAlgn="base">
        <a:spcBef>
          <a:spcPct val="0"/>
        </a:spcBef>
        <a:spcAft>
          <a:spcPct val="0"/>
        </a:spcAft>
        <a:defRPr sz="4400">
          <a:solidFill>
            <a:schemeClr val="tx1"/>
          </a:solidFill>
          <a:latin typeface="Calibri" pitchFamily="-60" charset="0"/>
          <a:ea typeface="ＭＳ Ｐゴシック" pitchFamily="-60" charset="-128"/>
          <a:cs typeface="ＭＳ Ｐゴシック" pitchFamily="-60" charset="-128"/>
        </a:defRPr>
      </a:lvl9pPr>
    </p:titleStyle>
    <p:bodyStyle>
      <a:lvl1pPr marL="342900" indent="-342900" algn="l" defTabSz="457200" rtl="0" eaLnBrk="0" fontAlgn="base" hangingPunct="0">
        <a:spcBef>
          <a:spcPct val="20000"/>
        </a:spcBef>
        <a:spcAft>
          <a:spcPct val="0"/>
        </a:spcAft>
        <a:buFont typeface="Arial" pitchFamily="-60" charset="0"/>
        <a:buChar char="•"/>
        <a:defRPr sz="3200" kern="1200">
          <a:solidFill>
            <a:schemeClr val="tx1"/>
          </a:solidFill>
          <a:latin typeface="+mn-lt"/>
          <a:ea typeface="ＭＳ Ｐゴシック" pitchFamily="-60" charset="-128"/>
          <a:cs typeface="ＭＳ Ｐゴシック" pitchFamily="-60" charset="-128"/>
        </a:defRPr>
      </a:lvl1pPr>
      <a:lvl2pPr marL="742950" indent="-285750" algn="l" defTabSz="457200" rtl="0" eaLnBrk="0" fontAlgn="base" hangingPunct="0">
        <a:spcBef>
          <a:spcPct val="20000"/>
        </a:spcBef>
        <a:spcAft>
          <a:spcPct val="0"/>
        </a:spcAft>
        <a:buFont typeface="Arial" pitchFamily="-60" charset="0"/>
        <a:buChar char="–"/>
        <a:defRPr sz="2800" kern="1200">
          <a:solidFill>
            <a:schemeClr val="tx1"/>
          </a:solidFill>
          <a:latin typeface="+mn-lt"/>
          <a:ea typeface="ＭＳ Ｐゴシック" pitchFamily="-60" charset="-128"/>
          <a:cs typeface="+mn-cs"/>
        </a:defRPr>
      </a:lvl2pPr>
      <a:lvl3pPr marL="1143000" indent="-228600" algn="l" defTabSz="457200" rtl="0" eaLnBrk="0" fontAlgn="base" hangingPunct="0">
        <a:spcBef>
          <a:spcPct val="20000"/>
        </a:spcBef>
        <a:spcAft>
          <a:spcPct val="0"/>
        </a:spcAft>
        <a:buFont typeface="Arial" pitchFamily="-60" charset="0"/>
        <a:buChar char="•"/>
        <a:defRPr sz="2400" kern="1200">
          <a:solidFill>
            <a:schemeClr val="tx1"/>
          </a:solidFill>
          <a:latin typeface="+mn-lt"/>
          <a:ea typeface="ＭＳ Ｐゴシック" pitchFamily="-60" charset="-128"/>
          <a:cs typeface="+mn-cs"/>
        </a:defRPr>
      </a:lvl3pPr>
      <a:lvl4pPr marL="16002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4pPr>
      <a:lvl5pPr marL="2057400" indent="-228600" algn="l" defTabSz="457200" rtl="0" eaLnBrk="0" fontAlgn="base" hangingPunct="0">
        <a:spcBef>
          <a:spcPct val="20000"/>
        </a:spcBef>
        <a:spcAft>
          <a:spcPct val="0"/>
        </a:spcAft>
        <a:buFont typeface="Arial" pitchFamily="-60" charset="0"/>
        <a:buChar char="»"/>
        <a:defRPr sz="2000" kern="1200">
          <a:solidFill>
            <a:schemeClr val="tx1"/>
          </a:solidFill>
          <a:latin typeface="+mn-lt"/>
          <a:ea typeface="ＭＳ Ｐゴシック" pitchFamily="-6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em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emf"/><Relationship Id="rId4" Type="http://schemas.openxmlformats.org/officeDocument/2006/relationships/image" Target="../media/image5.jpeg"/><Relationship Id="rId5"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emf"/><Relationship Id="rId4" Type="http://schemas.openxmlformats.org/officeDocument/2006/relationships/image" Target="../media/image7.jpeg"/><Relationship Id="rId5"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emf"/><Relationship Id="rId4" Type="http://schemas.openxmlformats.org/officeDocument/2006/relationships/image" Target="../media/image9.jpeg"/><Relationship Id="rId5"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1.emf"/><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4.emf"/><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emf"/><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emf"/><Relationship Id="rId4" Type="http://schemas.openxmlformats.org/officeDocument/2006/relationships/image" Target="../media/image16.jpeg"/><Relationship Id="rId5"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emf"/><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emf"/><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4.emf"/><Relationship Id="rId4" Type="http://schemas.openxmlformats.org/officeDocument/2006/relationships/image" Target="../media/image20.jpeg"/><Relationship Id="rId5"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4.emf"/><Relationship Id="rId4" Type="http://schemas.openxmlformats.org/officeDocument/2006/relationships/image" Target="../media/image22.jpeg"/><Relationship Id="rId5" Type="http://schemas.openxmlformats.org/officeDocument/2006/relationships/image" Target="../media/image2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emf"/><Relationship Id="rId4" Type="http://schemas.openxmlformats.org/officeDocument/2006/relationships/image" Target="../media/image24.jpeg"/><Relationship Id="rId5" Type="http://schemas.openxmlformats.org/officeDocument/2006/relationships/image" Target="../media/image2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39.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361" name="Picture 7" descr="S1.pdf"/>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5362" name="Rectangle 4"/>
          <p:cNvSpPr>
            <a:spLocks noChangeArrowheads="1"/>
          </p:cNvSpPr>
          <p:nvPr/>
        </p:nvSpPr>
        <p:spPr bwMode="auto">
          <a:xfrm>
            <a:off x="715963" y="2112963"/>
            <a:ext cx="5521325" cy="2041525"/>
          </a:xfrm>
          <a:prstGeom prst="rect">
            <a:avLst/>
          </a:prstGeom>
          <a:noFill/>
          <a:ln w="9525">
            <a:noFill/>
            <a:miter lim="800000"/>
            <a:headEnd/>
            <a:tailEnd/>
          </a:ln>
        </p:spPr>
        <p:txBody>
          <a:bodyPr>
            <a:prstTxWarp prst="textNoShape">
              <a:avLst/>
            </a:prstTxWarp>
            <a:spAutoFit/>
          </a:bodyPr>
          <a:lstStyle/>
          <a:p>
            <a:r>
              <a:rPr lang="en-US" sz="3200" b="1">
                <a:solidFill>
                  <a:srgbClr val="C40812"/>
                </a:solidFill>
                <a:latin typeface="Hypatia Sans Pro" charset="0"/>
                <a:ea typeface="Hypatia Sans Pro" charset="0"/>
                <a:cs typeface="Hypatia Sans Pro" charset="0"/>
              </a:rPr>
              <a:t>Curious Arts - No. 3 </a:t>
            </a:r>
          </a:p>
          <a:p>
            <a:r>
              <a:rPr lang="en-US" sz="3200" b="1">
                <a:solidFill>
                  <a:srgbClr val="C40812"/>
                </a:solidFill>
                <a:latin typeface="Hypatia Sans Pro" charset="0"/>
                <a:ea typeface="Hypatia Sans Pro" charset="0"/>
                <a:cs typeface="Hypatia Sans Pro" charset="0"/>
              </a:rPr>
              <a:t>Site-specific installation at Hospitalfield House, Abroath (2010 to date)</a:t>
            </a:r>
          </a:p>
        </p:txBody>
      </p:sp>
      <p:sp>
        <p:nvSpPr>
          <p:cNvPr id="15363" name="Rectangle 5"/>
          <p:cNvSpPr>
            <a:spLocks noChangeArrowheads="1"/>
          </p:cNvSpPr>
          <p:nvPr/>
        </p:nvSpPr>
        <p:spPr bwMode="auto">
          <a:xfrm>
            <a:off x="715963" y="4421188"/>
            <a:ext cx="3176587" cy="1552575"/>
          </a:xfrm>
          <a:prstGeom prst="rect">
            <a:avLst/>
          </a:prstGeom>
          <a:noFill/>
          <a:ln w="9525">
            <a:noFill/>
            <a:miter lim="800000"/>
            <a:headEnd/>
            <a:tailEnd/>
          </a:ln>
        </p:spPr>
        <p:txBody>
          <a:bodyPr>
            <a:prstTxWarp prst="textNoShape">
              <a:avLst/>
            </a:prstTxWarp>
            <a:spAutoFit/>
          </a:bodyPr>
          <a:lstStyle/>
          <a:p>
            <a:r>
              <a:rPr lang="en-US" sz="1200" i="1">
                <a:solidFill>
                  <a:srgbClr val="C40812"/>
                </a:solidFill>
                <a:latin typeface="Adobe Caslon Pro Bold Italic" pitchFamily="-60" charset="0"/>
                <a:ea typeface="Adobe Caslon Pro SmBd" pitchFamily="-60" charset="0"/>
                <a:cs typeface="Adobe Caslon Pro SmBd" pitchFamily="-60" charset="0"/>
              </a:rPr>
              <a:t>Semi-permanent commission for the Library of Hospitalfield House produced in collaboration with Jim Harold. </a:t>
            </a:r>
            <a:r>
              <a:rPr lang="en-GB" sz="1200" i="1">
                <a:solidFill>
                  <a:srgbClr val="C40812"/>
                </a:solidFill>
                <a:latin typeface="Adobe Caslon Pro Bold Italic" pitchFamily="-60" charset="0"/>
              </a:rPr>
              <a:t>This historic library forms the focus for research and apprehension of the world through the artists' complex interpretation of the relationship between rational bodies of knowledge and the poetic space of imagining.</a:t>
            </a:r>
            <a:endParaRPr lang="en-GB" sz="1200" i="1">
              <a:solidFill>
                <a:schemeClr val="accent2"/>
              </a:solidFill>
              <a:latin typeface="Adobe Caslon Pro" pitchFamily="-60" charset="0"/>
            </a:endParaRPr>
          </a:p>
          <a:p>
            <a:r>
              <a:rPr lang="en-US" sz="1200" i="1">
                <a:solidFill>
                  <a:schemeClr val="accent2"/>
                </a:solidFill>
                <a:latin typeface="Adobe Caslon Pro" pitchFamily="-60" charset="0"/>
                <a:ea typeface="Adobe Caslon Pro SmBd" pitchFamily="-60" charset="0"/>
                <a:cs typeface="Adobe Caslon Pro SmBd" pitchFamily="-60" charset="0"/>
              </a:rPr>
              <a:t>Vinyl text on painted walls. </a:t>
            </a:r>
          </a:p>
        </p:txBody>
      </p:sp>
      <p:sp>
        <p:nvSpPr>
          <p:cNvPr id="15364" name="Rectangle 6"/>
          <p:cNvSpPr>
            <a:spLocks noChangeArrowheads="1"/>
          </p:cNvSpPr>
          <p:nvPr/>
        </p:nvSpPr>
        <p:spPr bwMode="auto">
          <a:xfrm>
            <a:off x="715963" y="6076950"/>
            <a:ext cx="1878012" cy="457200"/>
          </a:xfrm>
          <a:prstGeom prst="rect">
            <a:avLst/>
          </a:prstGeom>
          <a:noFill/>
          <a:ln w="9525">
            <a:noFill/>
            <a:miter lim="800000"/>
            <a:headEnd/>
            <a:tailEnd/>
          </a:ln>
        </p:spPr>
        <p:txBody>
          <a:bodyPr>
            <a:prstTxWarp prst="textNoShape">
              <a:avLst/>
            </a:prstTxWarp>
            <a:spAutoFit/>
          </a:bodyPr>
          <a:lstStyle/>
          <a:p>
            <a:r>
              <a:rPr lang="en-US" sz="1200">
                <a:solidFill>
                  <a:srgbClr val="404040"/>
                </a:solidFill>
                <a:latin typeface="Adobe Caslon Pro Bold" pitchFamily="-60" charset="0"/>
                <a:ea typeface="Adobe Caslon Pro Bold" pitchFamily="-60" charset="0"/>
                <a:cs typeface="Adobe Caslon Pro Bold" pitchFamily="-60" charset="0"/>
              </a:rPr>
              <a:t>Submitted by Susan Brind</a:t>
            </a:r>
          </a:p>
          <a:p>
            <a:r>
              <a:rPr lang="en-US" sz="1200">
                <a:solidFill>
                  <a:srgbClr val="404040"/>
                </a:solidFill>
                <a:latin typeface="Adobe Caslon Pro" pitchFamily="-60" charset="0"/>
                <a:ea typeface="Adobe Caslon Pro" pitchFamily="-60" charset="0"/>
                <a:cs typeface="Adobe Caslon Pro" pitchFamily="-60" charset="0"/>
              </a:rPr>
              <a:t>Output No. 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09" name="Picture 5" descr="S3.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17410" name="Rectangle 4"/>
          <p:cNvSpPr>
            <a:spLocks noChangeArrowheads="1"/>
          </p:cNvSpPr>
          <p:nvPr/>
        </p:nvSpPr>
        <p:spPr bwMode="auto">
          <a:xfrm>
            <a:off x="249238" y="1238250"/>
            <a:ext cx="2892425" cy="4276725"/>
          </a:xfrm>
          <a:prstGeom prst="rect">
            <a:avLst/>
          </a:prstGeom>
          <a:noFill/>
          <a:ln w="9525">
            <a:noFill/>
            <a:miter lim="800000"/>
            <a:headEnd/>
            <a:tailEnd/>
          </a:ln>
        </p:spPr>
        <p:txBody>
          <a:bodyPr>
            <a:prstTxWarp prst="textNoShape">
              <a:avLst/>
            </a:prstTxWarp>
            <a:spAutoFit/>
          </a:bodyPr>
          <a:lstStyle/>
          <a:p>
            <a:r>
              <a:rPr lang="en-GB" sz="1200">
                <a:latin typeface="Adobe Caslon Pro Italic" pitchFamily="-60" charset="0"/>
              </a:rPr>
              <a:t>Hospitalfield House, </a:t>
            </a:r>
          </a:p>
          <a:p>
            <a:r>
              <a:rPr lang="en-GB" sz="1200">
                <a:latin typeface="Adobe Caslon Pro Italic" pitchFamily="-60" charset="0"/>
              </a:rPr>
              <a:t>Arbroath</a:t>
            </a:r>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endParaRPr lang="en-GB" sz="1200" b="1">
              <a:latin typeface="Adobe Caslon Pro" pitchFamily="-60" charset="0"/>
            </a:endParaRPr>
          </a:p>
          <a:p>
            <a:r>
              <a:rPr lang="en-GB" sz="1200" b="1">
                <a:latin typeface="Adobe Caslon Pro" pitchFamily="-60" charset="0"/>
              </a:rPr>
              <a:t>Research Question:</a:t>
            </a:r>
            <a:endParaRPr lang="en-GB" sz="1200">
              <a:latin typeface="Adobe Caslon Pro" pitchFamily="-60" charset="0"/>
            </a:endParaRPr>
          </a:p>
          <a:p>
            <a:r>
              <a:rPr lang="en-GB" sz="1200">
                <a:latin typeface="Adobe Caslon Pro" pitchFamily="-60" charset="0"/>
              </a:rPr>
              <a:t>How might one make a site-specific installation that draws on the particular holdings of Hospitalfield House Library in particular, whilst addressing more generally the nature of libraries, the acquisition and ordering of knowledge, and the overarching desire to understand the world around us?   </a:t>
            </a:r>
          </a:p>
          <a:p>
            <a:endParaRPr lang="en-GB" sz="1200">
              <a:latin typeface="Adobe Caslon Pro" pitchFamily="-60" charset="0"/>
            </a:endParaRPr>
          </a:p>
          <a:p>
            <a:endParaRPr lang="en-GB">
              <a:latin typeface="Times New Roman" pitchFamily="-60" charset="0"/>
            </a:endParaRPr>
          </a:p>
          <a:p>
            <a:endParaRPr lang="en-US" sz="1100">
              <a:latin typeface="Adobe Caslon Pro" pitchFamily="-60" charset="0"/>
              <a:ea typeface="Adobe Caslon Pro" pitchFamily="-60" charset="0"/>
              <a:cs typeface="Adobe Caslon Pro" pitchFamily="-60" charset="0"/>
            </a:endParaRPr>
          </a:p>
        </p:txBody>
      </p:sp>
      <p:sp>
        <p:nvSpPr>
          <p:cNvPr id="17411" name="Rectangle 6"/>
          <p:cNvSpPr>
            <a:spLocks noChangeArrowheads="1"/>
          </p:cNvSpPr>
          <p:nvPr/>
        </p:nvSpPr>
        <p:spPr bwMode="auto">
          <a:xfrm>
            <a:off x="3582988" y="5183188"/>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17412" name="Picture 1028" descr="Hosptlfld House Exterior"/>
          <p:cNvPicPr>
            <a:picLocks noChangeAspect="1" noChangeArrowheads="1"/>
          </p:cNvPicPr>
          <p:nvPr/>
        </p:nvPicPr>
        <p:blipFill>
          <a:blip r:embed="rId4"/>
          <a:srcRect/>
          <a:stretch>
            <a:fillRect/>
          </a:stretch>
        </p:blipFill>
        <p:spPr bwMode="auto">
          <a:xfrm>
            <a:off x="3332163" y="1238250"/>
            <a:ext cx="5394325" cy="3611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7" name="Picture 9" descr="S2.pdf"/>
          <p:cNvPicPr>
            <a:picLocks noChangeAspect="1"/>
          </p:cNvPicPr>
          <p:nvPr/>
        </p:nvPicPr>
        <p:blipFill>
          <a:blip r:embed="rId3"/>
          <a:srcRect/>
          <a:stretch>
            <a:fillRect/>
          </a:stretch>
        </p:blipFill>
        <p:spPr bwMode="auto">
          <a:xfrm>
            <a:off x="0" y="76200"/>
            <a:ext cx="9144000" cy="6477000"/>
          </a:xfrm>
          <a:prstGeom prst="rect">
            <a:avLst/>
          </a:prstGeom>
          <a:noFill/>
          <a:ln w="9525">
            <a:noFill/>
            <a:miter lim="800000"/>
            <a:headEnd/>
            <a:tailEnd/>
          </a:ln>
        </p:spPr>
      </p:pic>
      <p:sp>
        <p:nvSpPr>
          <p:cNvPr id="19458"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19459" name="TextBox 6"/>
          <p:cNvSpPr txBox="1">
            <a:spLocks noChangeArrowheads="1"/>
          </p:cNvSpPr>
          <p:nvPr/>
        </p:nvSpPr>
        <p:spPr bwMode="auto">
          <a:xfrm>
            <a:off x="5789613" y="1255713"/>
            <a:ext cx="2986087" cy="1004887"/>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Hospitalfield Library</a:t>
            </a:r>
          </a:p>
          <a:p>
            <a:pPr algn="r"/>
            <a:r>
              <a:rPr lang="en-US" sz="1200">
                <a:latin typeface="Adobe Caslon Pro Italic" pitchFamily="-60" charset="0"/>
                <a:ea typeface="Adobe Caslon Pro Bold Italic" pitchFamily="-60" charset="0"/>
                <a:cs typeface="Adobe Caslon Pro Bold Italic" pitchFamily="-60" charset="0"/>
              </a:rPr>
              <a:t>during the artists’ research residency</a:t>
            </a:r>
          </a:p>
          <a:p>
            <a:pPr algn="r"/>
            <a:r>
              <a:rPr lang="en-US" sz="1200">
                <a:latin typeface="Adobe Caslon Pro Italic" pitchFamily="-60" charset="0"/>
                <a:ea typeface="Adobe Caslon Pro Bold Italic" pitchFamily="-60" charset="0"/>
                <a:cs typeface="Adobe Caslon Pro Bold Italic" pitchFamily="-60" charset="0"/>
              </a:rPr>
              <a:t>and before the making of</a:t>
            </a:r>
          </a:p>
          <a:p>
            <a:pPr algn="r"/>
            <a:r>
              <a:rPr lang="en-US" sz="1200">
                <a:latin typeface="Adobe Caslon Pro Italic" pitchFamily="-60" charset="0"/>
                <a:ea typeface="Adobe Caslon Pro Bold Italic" pitchFamily="-60" charset="0"/>
                <a:cs typeface="Adobe Caslon Pro Bold Italic" pitchFamily="-60" charset="0"/>
              </a:rPr>
              <a:t>Curious Arts - No. 3</a:t>
            </a:r>
          </a:p>
          <a:p>
            <a:pPr algn="r"/>
            <a:endParaRPr lang="en-US" sz="1200">
              <a:latin typeface="Adobe Caslon Pro Italic" pitchFamily="-60" charset="0"/>
              <a:ea typeface="Adobe Caslon Pro Bold Italic" pitchFamily="-60" charset="0"/>
              <a:cs typeface="Adobe Caslon Pro Bold Italic" pitchFamily="-60" charset="0"/>
            </a:endParaRPr>
          </a:p>
        </p:txBody>
      </p:sp>
      <p:pic>
        <p:nvPicPr>
          <p:cNvPr id="19460" name="Picture 6" descr="Hospitalfield Installation 03"/>
          <p:cNvPicPr>
            <a:picLocks noChangeAspect="1" noChangeArrowheads="1"/>
          </p:cNvPicPr>
          <p:nvPr/>
        </p:nvPicPr>
        <p:blipFill>
          <a:blip r:embed="rId4"/>
          <a:srcRect/>
          <a:stretch>
            <a:fillRect/>
          </a:stretch>
        </p:blipFill>
        <p:spPr bwMode="auto">
          <a:xfrm>
            <a:off x="4513263" y="3446463"/>
            <a:ext cx="4219575" cy="2824162"/>
          </a:xfrm>
          <a:prstGeom prst="rect">
            <a:avLst/>
          </a:prstGeom>
          <a:noFill/>
          <a:ln w="9525">
            <a:noFill/>
            <a:miter lim="800000"/>
            <a:headEnd/>
            <a:tailEnd/>
          </a:ln>
        </p:spPr>
      </p:pic>
      <p:pic>
        <p:nvPicPr>
          <p:cNvPr id="19461" name="Picture 1029" descr="Frasers in the library"/>
          <p:cNvPicPr>
            <a:picLocks noChangeAspect="1" noChangeArrowheads="1"/>
          </p:cNvPicPr>
          <p:nvPr/>
        </p:nvPicPr>
        <p:blipFill>
          <a:blip r:embed="rId5"/>
          <a:srcRect/>
          <a:stretch>
            <a:fillRect/>
          </a:stretch>
        </p:blipFill>
        <p:spPr bwMode="auto">
          <a:xfrm>
            <a:off x="457200" y="600075"/>
            <a:ext cx="4056063" cy="2714625"/>
          </a:xfrm>
          <a:prstGeom prst="rect">
            <a:avLst/>
          </a:prstGeom>
          <a:noFill/>
          <a:ln w="9525">
            <a:noFill/>
            <a:miter lim="800000"/>
            <a:headEnd/>
            <a:tailEnd/>
          </a:ln>
        </p:spPr>
      </p:pic>
      <p:sp>
        <p:nvSpPr>
          <p:cNvPr id="19462" name="TextBox 6"/>
          <p:cNvSpPr txBox="1">
            <a:spLocks noChangeArrowheads="1"/>
          </p:cNvSpPr>
          <p:nvPr/>
        </p:nvSpPr>
        <p:spPr bwMode="auto">
          <a:xfrm>
            <a:off x="457200" y="4270375"/>
            <a:ext cx="3835400" cy="2282825"/>
          </a:xfrm>
          <a:prstGeom prst="rect">
            <a:avLst/>
          </a:prstGeom>
          <a:noFill/>
          <a:ln w="9525">
            <a:noFill/>
            <a:miter lim="800000"/>
            <a:headEnd/>
            <a:tailEnd/>
          </a:ln>
        </p:spPr>
        <p:txBody>
          <a:bodyPr>
            <a:prstTxWarp prst="textNoShape">
              <a:avLst/>
            </a:prstTxWarp>
            <a:spAutoFit/>
          </a:bodyPr>
          <a:lstStyle/>
          <a:p>
            <a:r>
              <a:rPr lang="en-US" sz="1200">
                <a:latin typeface="Adobe Caslon Pro" pitchFamily="-60" charset="0"/>
                <a:ea typeface="Adobe Caslon Pro Bold Italic" pitchFamily="-60" charset="0"/>
                <a:cs typeface="Adobe Caslon Pro Bold Italic" pitchFamily="-60" charset="0"/>
              </a:rPr>
              <a:t>The invitation to Susan Brind &amp; Jim Harold to make a semi-permanent installation for Hospitalfield Library in 2010 resulted from a collaborative research residency that the artists undertook at Hospitalfield House in 2007, funded by the Royal Society of Arts and Hospitalfield House Trust.  During the period of their residency the library (seen here) - filled with books but otherwise, at the time, a neglected space - became both a research resource and a space in which emerging ideas were explored and tested out through: textual research, drawing, writing, photography, sound recording and material investigation.</a:t>
            </a:r>
          </a:p>
          <a:p>
            <a:pPr algn="r"/>
            <a:endParaRPr lang="en-US" sz="1200">
              <a:latin typeface="Adobe Caslon Pro Italic" pitchFamily="-60" charset="0"/>
              <a:ea typeface="Adobe Caslon Pro Bold Italic" pitchFamily="-60" charset="0"/>
              <a:cs typeface="Adobe Caslon Pro Bold Italic" pitchFamily="-60"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6802"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76803"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76804" name="TextBox 6"/>
          <p:cNvSpPr txBox="1">
            <a:spLocks noChangeArrowheads="1"/>
          </p:cNvSpPr>
          <p:nvPr/>
        </p:nvSpPr>
        <p:spPr bwMode="auto">
          <a:xfrm>
            <a:off x="363538" y="873125"/>
            <a:ext cx="3205162" cy="5326063"/>
          </a:xfrm>
          <a:prstGeom prst="rect">
            <a:avLst/>
          </a:prstGeom>
          <a:noFill/>
          <a:ln w="9525">
            <a:noFill/>
            <a:miter lim="800000"/>
            <a:headEnd/>
            <a:tailEnd/>
          </a:ln>
        </p:spPr>
        <p:txBody>
          <a:bodyPr>
            <a:prstTxWarp prst="textNoShape">
              <a:avLst/>
            </a:prstTxWarp>
            <a:spAutoFit/>
          </a:bodyPr>
          <a:lstStyle/>
          <a:p>
            <a:r>
              <a:rPr lang="en-US" sz="1200">
                <a:latin typeface="Adobe Caslon Pro Italic" pitchFamily="-60" charset="0"/>
                <a:ea typeface="Adobe Caslon Pro Bold Italic" pitchFamily="-60" charset="0"/>
                <a:cs typeface="Adobe Caslon Pro Bold Italic" pitchFamily="-60" charset="0"/>
              </a:rPr>
              <a:t>Mysteries of the heart (detail and view) </a:t>
            </a:r>
          </a:p>
          <a:p>
            <a:r>
              <a:rPr lang="en-US" sz="1200">
                <a:latin typeface="Adobe Caslon Pro Italic" pitchFamily="-60" charset="0"/>
                <a:ea typeface="Adobe Caslon Pro Bold Italic" pitchFamily="-60" charset="0"/>
                <a:cs typeface="Adobe Caslon Pro Bold Italic" pitchFamily="-60" charset="0"/>
              </a:rPr>
              <a:t>Commission from Book Works, London </a:t>
            </a:r>
          </a:p>
          <a:p>
            <a:r>
              <a:rPr lang="en-US" sz="1200">
                <a:latin typeface="Adobe Caslon Pro Italic" pitchFamily="-60" charset="0"/>
                <a:ea typeface="Adobe Caslon Pro Bold Italic" pitchFamily="-60" charset="0"/>
                <a:cs typeface="Adobe Caslon Pro Bold Italic" pitchFamily="-60" charset="0"/>
              </a:rPr>
              <a:t>for the exhibition ‘The Reading Room’</a:t>
            </a:r>
          </a:p>
          <a:p>
            <a:r>
              <a:rPr lang="en-US" sz="1200">
                <a:latin typeface="Adobe Caslon Pro Italic" pitchFamily="-60" charset="0"/>
                <a:ea typeface="Adobe Caslon Pro Bold Italic" pitchFamily="-60" charset="0"/>
                <a:cs typeface="Adobe Caslon Pro Bold Italic" pitchFamily="-60" charset="0"/>
              </a:rPr>
              <a:t>at Camden Arts Centre, London, 1994</a:t>
            </a: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r>
              <a:rPr lang="en-GB" sz="1200">
                <a:latin typeface="Adobe Caslon Pro" pitchFamily="-60" charset="0"/>
              </a:rPr>
              <a:t>Since the late 1980s the artist-partners Brind &amp; Harold have worked in collaboration at points when their specific research interests have coalesced.  Both artists work across a range of media, including sculpture, installation, text, sound and photography, and site is frequently an integral element within artworks.  Their shared concern is how a poetic space of imagining might allow new insights into historical knowledge through contemporary re-interpretation.  A notable early example of their collaborative work would be </a:t>
            </a:r>
            <a:r>
              <a:rPr lang="en-GB" sz="1200" i="1">
                <a:latin typeface="Adobe Caslon Pro" pitchFamily="-60" charset="0"/>
              </a:rPr>
              <a:t>Mysteries of the heart</a:t>
            </a:r>
            <a:r>
              <a:rPr lang="en-GB" sz="1200">
                <a:latin typeface="Adobe Caslon Pro" pitchFamily="-60" charset="0"/>
              </a:rPr>
              <a:t>  (shown here) which looked at how the subjective body was interpreted by the medical gaze.  </a:t>
            </a:r>
          </a:p>
          <a:p>
            <a:endParaRPr lang="en-GB" sz="1200">
              <a:latin typeface="Adobe Caslon Pro" pitchFamily="-60" charset="0"/>
            </a:endParaRPr>
          </a:p>
          <a:p>
            <a:r>
              <a:rPr lang="en-GB" sz="1200">
                <a:latin typeface="Adobe Caslon Pro" pitchFamily="-60" charset="0"/>
              </a:rPr>
              <a:t>During the period 2007-2013, Brind &amp; Harold have worked exclusively as collaborators on a series of works entitled </a:t>
            </a:r>
            <a:r>
              <a:rPr lang="en-GB" sz="1200" i="1">
                <a:latin typeface="Adobe Caslon Pro" pitchFamily="-60" charset="0"/>
              </a:rPr>
              <a:t>Curious Arts</a:t>
            </a:r>
            <a:r>
              <a:rPr lang="en-GB" sz="1200">
                <a:latin typeface="Adobe Caslon Pro" pitchFamily="-60" charset="0"/>
              </a:rPr>
              <a:t> - each with a numerical suffix - which have been developed out of the Hospitalfield residency, the artists being equally involved in the research and generation of ideas, as well as the production of artefacts, exhibitions and related written material.</a:t>
            </a:r>
            <a:endParaRPr lang="en-US" sz="1200">
              <a:latin typeface="Adobe Caslon Pro Bold Italic" pitchFamily="-60" charset="0"/>
              <a:ea typeface="Adobe Caslon Pro Bold Italic" pitchFamily="-60" charset="0"/>
              <a:cs typeface="Adobe Caslon Pro Bold Italic" pitchFamily="-60" charset="0"/>
            </a:endParaRPr>
          </a:p>
        </p:txBody>
      </p:sp>
      <p:pic>
        <p:nvPicPr>
          <p:cNvPr id="76807" name="Picture 7" descr="Mysteries of the Heart view"/>
          <p:cNvPicPr>
            <a:picLocks noChangeAspect="1" noChangeArrowheads="1"/>
          </p:cNvPicPr>
          <p:nvPr/>
        </p:nvPicPr>
        <p:blipFill>
          <a:blip r:embed="rId4"/>
          <a:srcRect/>
          <a:stretch>
            <a:fillRect/>
          </a:stretch>
        </p:blipFill>
        <p:spPr bwMode="auto">
          <a:xfrm>
            <a:off x="3924300" y="3540125"/>
            <a:ext cx="4521200" cy="2936875"/>
          </a:xfrm>
          <a:prstGeom prst="rect">
            <a:avLst/>
          </a:prstGeom>
          <a:noFill/>
        </p:spPr>
      </p:pic>
      <p:pic>
        <p:nvPicPr>
          <p:cNvPr id="76808" name="Picture 8" descr="Mysteries of the heart-install"/>
          <p:cNvPicPr>
            <a:picLocks noChangeAspect="1" noChangeArrowheads="1"/>
          </p:cNvPicPr>
          <p:nvPr/>
        </p:nvPicPr>
        <p:blipFill>
          <a:blip r:embed="rId5"/>
          <a:srcRect/>
          <a:stretch>
            <a:fillRect/>
          </a:stretch>
        </p:blipFill>
        <p:spPr bwMode="auto">
          <a:xfrm>
            <a:off x="4954588" y="381000"/>
            <a:ext cx="2384425" cy="300672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1505"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1506"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1507" name="TextBox 6"/>
          <p:cNvSpPr txBox="1">
            <a:spLocks noChangeArrowheads="1"/>
          </p:cNvSpPr>
          <p:nvPr/>
        </p:nvSpPr>
        <p:spPr bwMode="auto">
          <a:xfrm>
            <a:off x="363538" y="1843088"/>
            <a:ext cx="3192462" cy="3592512"/>
          </a:xfrm>
          <a:prstGeom prst="rect">
            <a:avLst/>
          </a:prstGeom>
          <a:noFill/>
          <a:ln w="9525">
            <a:noFill/>
            <a:miter lim="800000"/>
            <a:headEnd/>
            <a:tailEnd/>
          </a:ln>
        </p:spPr>
        <p:txBody>
          <a:bodyPr>
            <a:prstTxWarp prst="textNoShape">
              <a:avLst/>
            </a:prstTxWarp>
            <a:spAutoFit/>
          </a:bodyPr>
          <a:lstStyle/>
          <a:p>
            <a:r>
              <a:rPr lang="en-US" sz="1200">
                <a:latin typeface="Adobe Caslon Pro Italic" pitchFamily="-60" charset="0"/>
                <a:ea typeface="Adobe Caslon Pro Bold Italic" pitchFamily="-60" charset="0"/>
                <a:cs typeface="Adobe Caslon Pro Bold Italic" pitchFamily="-60" charset="0"/>
              </a:rPr>
              <a:t>Bad Air [mal’aria], (detail and partial view) </a:t>
            </a:r>
          </a:p>
          <a:p>
            <a:r>
              <a:rPr lang="en-US" sz="1200">
                <a:latin typeface="Adobe Caslon Pro Italic" pitchFamily="-60" charset="0"/>
                <a:ea typeface="Adobe Caslon Pro Bold Italic" pitchFamily="-60" charset="0"/>
                <a:cs typeface="Adobe Caslon Pro Bold Italic" pitchFamily="-60" charset="0"/>
              </a:rPr>
              <a:t>London School of Hygiene &amp; Tropical Medicine</a:t>
            </a:r>
          </a:p>
          <a:p>
            <a:r>
              <a:rPr lang="en-US" sz="1200">
                <a:latin typeface="Adobe Caslon Pro Italic" pitchFamily="-60" charset="0"/>
                <a:ea typeface="Adobe Caslon Pro Bold Italic" pitchFamily="-60" charset="0"/>
                <a:cs typeface="Adobe Caslon Pro Bold Italic" pitchFamily="-60" charset="0"/>
              </a:rPr>
              <a:t>Hand rendered gold leaf on terrazzo walls, 2001</a:t>
            </a:r>
            <a:endParaRPr lang="en-US" sz="12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endParaRPr lang="en-US" sz="1000">
              <a:latin typeface="Adobe Caslon Pro Bold Italic" pitchFamily="-60" charset="0"/>
              <a:ea typeface="Adobe Caslon Pro Bold Italic" pitchFamily="-60" charset="0"/>
              <a:cs typeface="Adobe Caslon Pro Bold Italic" pitchFamily="-60" charset="0"/>
            </a:endParaRPr>
          </a:p>
          <a:p>
            <a:r>
              <a:rPr lang="en-GB" sz="1200">
                <a:latin typeface="Adobe Caslon Pro" pitchFamily="-60" charset="0"/>
              </a:rPr>
              <a:t>In 2008 the then Director of Hospitalfield House Trust commissioned Brind &amp; Harold to make </a:t>
            </a:r>
            <a:r>
              <a:rPr lang="en-GB" sz="1200">
                <a:latin typeface="Adobe Caslon Pro Italic" pitchFamily="-60" charset="0"/>
              </a:rPr>
              <a:t>Curious Arts - No. 3</a:t>
            </a:r>
            <a:r>
              <a:rPr lang="en-GB" sz="1200">
                <a:latin typeface="Adobe Caslon Pro" pitchFamily="-60" charset="0"/>
              </a:rPr>
              <a:t> specifically for the Library.  The method used for this project – utilising texts as material presented in architectural space - created a dynamic space of connected ideas and embodied experience. It is a further development of the approach, including use of library and archive material, taken by Brind in the research and presentation of the commission, </a:t>
            </a:r>
            <a:r>
              <a:rPr lang="en-GB" sz="1200">
                <a:latin typeface="Adobe Caslon Pro Italic" pitchFamily="-60" charset="0"/>
              </a:rPr>
              <a:t>bad air [mal'aria]</a:t>
            </a:r>
            <a:r>
              <a:rPr lang="en-GB" sz="1200">
                <a:latin typeface="Adobe Caslon Pro" pitchFamily="-60" charset="0"/>
              </a:rPr>
              <a:t> for London School of Hygiene &amp; Tropical Medicine.</a:t>
            </a:r>
            <a:endParaRPr lang="en-US" sz="1200">
              <a:latin typeface="Adobe Caslon Pro Bold Italic" pitchFamily="-60" charset="0"/>
              <a:ea typeface="Adobe Caslon Pro Bold Italic" pitchFamily="-60" charset="0"/>
              <a:cs typeface="Adobe Caslon Pro Bold Italic" pitchFamily="-60" charset="0"/>
            </a:endParaRPr>
          </a:p>
        </p:txBody>
      </p:sp>
      <p:pic>
        <p:nvPicPr>
          <p:cNvPr id="21508" name="Picture 8"/>
          <p:cNvPicPr>
            <a:picLocks noChangeAspect="1" noChangeArrowheads="1"/>
          </p:cNvPicPr>
          <p:nvPr/>
        </p:nvPicPr>
        <p:blipFill>
          <a:blip r:embed="rId4"/>
          <a:srcRect/>
          <a:stretch>
            <a:fillRect/>
          </a:stretch>
        </p:blipFill>
        <p:spPr bwMode="auto">
          <a:xfrm>
            <a:off x="3937000" y="301625"/>
            <a:ext cx="4521200" cy="3006725"/>
          </a:xfrm>
          <a:prstGeom prst="rect">
            <a:avLst/>
          </a:prstGeom>
          <a:noFill/>
          <a:ln w="9525">
            <a:noFill/>
            <a:miter lim="800000"/>
            <a:headEnd/>
            <a:tailEnd/>
          </a:ln>
        </p:spPr>
      </p:pic>
      <p:pic>
        <p:nvPicPr>
          <p:cNvPr id="21509" name="Picture 8"/>
          <p:cNvPicPr>
            <a:picLocks noChangeAspect="1" noChangeArrowheads="1"/>
          </p:cNvPicPr>
          <p:nvPr/>
        </p:nvPicPr>
        <p:blipFill>
          <a:blip r:embed="rId5"/>
          <a:srcRect/>
          <a:stretch>
            <a:fillRect/>
          </a:stretch>
        </p:blipFill>
        <p:spPr bwMode="auto">
          <a:xfrm>
            <a:off x="3937000" y="3470275"/>
            <a:ext cx="4521200" cy="300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3553" name="Picture 7" descr="S4.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3554" name="Rectangle 4"/>
          <p:cNvSpPr>
            <a:spLocks noChangeArrowheads="1"/>
          </p:cNvSpPr>
          <p:nvPr/>
        </p:nvSpPr>
        <p:spPr bwMode="auto">
          <a:xfrm>
            <a:off x="439738" y="579438"/>
            <a:ext cx="2892425" cy="4262437"/>
          </a:xfrm>
          <a:prstGeom prst="rect">
            <a:avLst/>
          </a:prstGeom>
          <a:noFill/>
          <a:ln w="9525">
            <a:noFill/>
            <a:miter lim="800000"/>
            <a:headEnd/>
            <a:tailEnd/>
          </a:ln>
        </p:spPr>
        <p:txBody>
          <a:bodyPr>
            <a:prstTxWarp prst="textNoShape">
              <a:avLst/>
            </a:prstTxWarp>
            <a:spAutoFit/>
          </a:bodyPr>
          <a:lstStyle/>
          <a:p>
            <a:r>
              <a:rPr lang="en-GB" sz="1200">
                <a:latin typeface="Adobe Caslon Pro Italic" pitchFamily="-60" charset="0"/>
              </a:rPr>
              <a:t>The journal of Christopher Wright, C18th</a:t>
            </a:r>
          </a:p>
          <a:p>
            <a:r>
              <a:rPr lang="en-GB" sz="1200">
                <a:latin typeface="Adobe Caslon Pro Italic" pitchFamily="-60" charset="0"/>
              </a:rPr>
              <a:t>Hospitalfield House Library.</a:t>
            </a:r>
            <a:endParaRPr lang="en-GB" sz="1100" b="1">
              <a:latin typeface="Adobe Caslon Pro" pitchFamily="-60" charset="0"/>
            </a:endParaRPr>
          </a:p>
          <a:p>
            <a:endParaRPr lang="en-GB" sz="1100" b="1">
              <a:latin typeface="Adobe Caslon Pro" pitchFamily="-60" charset="0"/>
            </a:endParaRPr>
          </a:p>
          <a:p>
            <a:endParaRPr lang="en-GB" sz="1100" b="1">
              <a:latin typeface="Adobe Caslon Pro" pitchFamily="-60" charset="0"/>
            </a:endParaRPr>
          </a:p>
          <a:p>
            <a:r>
              <a:rPr lang="en-GB" sz="1200" b="1">
                <a:latin typeface="Adobe Caslon Pro" pitchFamily="-60" charset="0"/>
              </a:rPr>
              <a:t>Method:</a:t>
            </a:r>
            <a:r>
              <a:rPr lang="en-GB" sz="1200">
                <a:latin typeface="Adobe Caslon Pro" pitchFamily="-60" charset="0"/>
              </a:rPr>
              <a:t>  </a:t>
            </a:r>
          </a:p>
          <a:p>
            <a:r>
              <a:rPr lang="en-GB" sz="1200">
                <a:latin typeface="Adobe Caslon Pro Italic" pitchFamily="-60" charset="0"/>
              </a:rPr>
              <a:t>Curious Arts – No. 3</a:t>
            </a:r>
            <a:r>
              <a:rPr lang="en-GB" sz="1200">
                <a:latin typeface="Adobe Caslon Pro" pitchFamily="-60" charset="0"/>
              </a:rPr>
              <a:t>, which incorporated the refurbishing of the Library of Hospitalfield House, takes the form of a series of related wall and ceiling texts on a rich and warm coloured ground.   The chosen texts re-introduce to the Library history and ideas discovered by the artists during the collaborative residency in the house in 2007, and during subsequent research visits in 2008 and 2009.</a:t>
            </a:r>
          </a:p>
          <a:p>
            <a:endParaRPr lang="en-GB" sz="1200">
              <a:latin typeface="Adobe Caslon Pro" pitchFamily="-60" charset="0"/>
            </a:endParaRPr>
          </a:p>
          <a:p>
            <a:r>
              <a:rPr lang="en-GB" sz="1200">
                <a:latin typeface="Adobe Caslon Pro" pitchFamily="-60" charset="0"/>
              </a:rPr>
              <a:t>Close readings of historic journals and comparative textual and visual analysis of books, both held in the library, revealed a consistent attempt to understand and order knowledge.  A pattern of thinking emerged which revealed a curiosity in the relatedness of all things.</a:t>
            </a:r>
            <a:endParaRPr lang="en-US" sz="1200">
              <a:latin typeface="Adobe Caslon Pro" pitchFamily="-60" charset="0"/>
              <a:ea typeface="Adobe Caslon Pro" pitchFamily="-60" charset="0"/>
              <a:cs typeface="Adobe Caslon Pro" pitchFamily="-60" charset="0"/>
            </a:endParaRPr>
          </a:p>
        </p:txBody>
      </p:sp>
      <p:sp>
        <p:nvSpPr>
          <p:cNvPr id="23555" name="Rectangle 6"/>
          <p:cNvSpPr>
            <a:spLocks noChangeArrowheads="1"/>
          </p:cNvSpPr>
          <p:nvPr/>
        </p:nvSpPr>
        <p:spPr bwMode="auto">
          <a:xfrm>
            <a:off x="6464300" y="5183188"/>
            <a:ext cx="2398713"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23556" name="Picture 1029" descr="Dense writings of Christopher Wright"/>
          <p:cNvPicPr>
            <a:picLocks noChangeAspect="1" noChangeArrowheads="1"/>
          </p:cNvPicPr>
          <p:nvPr/>
        </p:nvPicPr>
        <p:blipFill>
          <a:blip r:embed="rId4"/>
          <a:srcRect/>
          <a:stretch>
            <a:fillRect/>
          </a:stretch>
        </p:blipFill>
        <p:spPr bwMode="auto">
          <a:xfrm>
            <a:off x="3657600" y="1468438"/>
            <a:ext cx="5010150" cy="3354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697"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29698"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29699" name="TextBox 6"/>
          <p:cNvSpPr txBox="1">
            <a:spLocks noChangeArrowheads="1"/>
          </p:cNvSpPr>
          <p:nvPr/>
        </p:nvSpPr>
        <p:spPr bwMode="auto">
          <a:xfrm>
            <a:off x="406400" y="393700"/>
            <a:ext cx="2986088" cy="5575300"/>
          </a:xfrm>
          <a:prstGeom prst="rect">
            <a:avLst/>
          </a:prstGeom>
          <a:noFill/>
          <a:ln w="9525">
            <a:noFill/>
            <a:miter lim="800000"/>
            <a:headEnd/>
            <a:tailEnd/>
          </a:ln>
        </p:spPr>
        <p:txBody>
          <a:bodyPr>
            <a:prstTxWarp prst="textNoShape">
              <a:avLst/>
            </a:prstTxWarp>
            <a:spAutoFit/>
          </a:bodyPr>
          <a:lstStyle/>
          <a:p>
            <a:r>
              <a:rPr lang="en-US" sz="1200">
                <a:solidFill>
                  <a:srgbClr val="000000"/>
                </a:solidFill>
                <a:latin typeface="Adobe Caslon Pro Italic" pitchFamily="-60" charset="0"/>
              </a:rPr>
              <a:t>Curious Arts - No. 3</a:t>
            </a:r>
            <a:r>
              <a:rPr lang="en-US" sz="1200">
                <a:solidFill>
                  <a:srgbClr val="000000"/>
                </a:solidFill>
                <a:latin typeface="Adobe Caslon Pro" pitchFamily="-60" charset="0"/>
              </a:rPr>
              <a:t> focused on tracing connections between what might appear to be diverse and disconnected ideas. The intention was to find a way of making such ideas more physically apparent within the room, and to transform the Library into a space that was equally about the user’s experience of it and about the ideas contained within the holdings. The following books became key influences in the research:</a:t>
            </a:r>
            <a:endParaRPr lang="en-US" sz="1000">
              <a:solidFill>
                <a:srgbClr val="000000"/>
              </a:solidFill>
              <a:latin typeface="Adobe Caslon Pro Italic" pitchFamily="-60" charset="0"/>
            </a:endParaRPr>
          </a:p>
          <a:p>
            <a:endParaRPr lang="en-US" sz="1000">
              <a:solidFill>
                <a:srgbClr val="000000"/>
              </a:solidFill>
              <a:latin typeface="Adobe Caslon Pro Italic" pitchFamily="-60" charset="0"/>
            </a:endParaRPr>
          </a:p>
          <a:p>
            <a:r>
              <a:rPr lang="en-US" sz="1000">
                <a:solidFill>
                  <a:srgbClr val="000000"/>
                </a:solidFill>
                <a:latin typeface="Adobe Caslon Pro Italic" pitchFamily="-60" charset="0"/>
              </a:rPr>
              <a:t>Three leather bound journals belonging to Richard Parrot and  Christopher Wright;</a:t>
            </a:r>
          </a:p>
          <a:p>
            <a:endParaRPr lang="en-US" sz="1000">
              <a:solidFill>
                <a:srgbClr val="000000"/>
              </a:solidFill>
              <a:latin typeface="Adobe Caslon Pro Italic" pitchFamily="-60" charset="0"/>
            </a:endParaRPr>
          </a:p>
          <a:p>
            <a:r>
              <a:rPr lang="en-US" sz="1000">
                <a:solidFill>
                  <a:srgbClr val="000000"/>
                </a:solidFill>
                <a:latin typeface="Adobe Caslon Pro Italic" pitchFamily="-60" charset="0"/>
              </a:rPr>
              <a:t>Patrick Allan Fraser’s Notebook containing circle drawings relating  to celestial orbits;</a:t>
            </a:r>
          </a:p>
          <a:p>
            <a:endParaRPr lang="en-US" sz="1000">
              <a:solidFill>
                <a:srgbClr val="000000"/>
              </a:solidFill>
              <a:latin typeface="Adobe Caslon Pro Italic" pitchFamily="-60" charset="0"/>
            </a:endParaRPr>
          </a:p>
          <a:p>
            <a:r>
              <a:rPr lang="en-US" sz="1000">
                <a:solidFill>
                  <a:srgbClr val="000000"/>
                </a:solidFill>
                <a:latin typeface="Adobe Caslon Pro Italic" pitchFamily="-60" charset="0"/>
              </a:rPr>
              <a:t>Bouffon’s ‘Oeuvres:  Histoire des Animaux –  Oiseaux 19’  - the volume with the Hoopoe in it</a:t>
            </a:r>
          </a:p>
          <a:p>
            <a:endParaRPr lang="en-US" sz="1000">
              <a:solidFill>
                <a:srgbClr val="000000"/>
              </a:solidFill>
              <a:latin typeface="Adobe Caslon Pro Italic" pitchFamily="-60" charset="0"/>
            </a:endParaRPr>
          </a:p>
          <a:p>
            <a:r>
              <a:rPr lang="en-US" sz="1000">
                <a:solidFill>
                  <a:srgbClr val="000000"/>
                </a:solidFill>
                <a:latin typeface="Adobe Caslon Pro Italic" pitchFamily="-60" charset="0"/>
              </a:rPr>
              <a:t>‘Birth of  Chemistry’, G F Rodwell, Macmillan &amp; Co, 1874</a:t>
            </a:r>
          </a:p>
          <a:p>
            <a:endParaRPr lang="en-US" sz="1000">
              <a:solidFill>
                <a:srgbClr val="000000"/>
              </a:solidFill>
              <a:latin typeface="Adobe Caslon Pro Italic" pitchFamily="-60" charset="0"/>
            </a:endParaRPr>
          </a:p>
          <a:p>
            <a:r>
              <a:rPr lang="en-US" sz="1000">
                <a:solidFill>
                  <a:srgbClr val="000000"/>
                </a:solidFill>
                <a:latin typeface="Adobe Caslon Pro Italic" pitchFamily="-60" charset="0"/>
              </a:rPr>
              <a:t>‘The Power of Form:   Applied to Geometric Tracery’, R W Billings, Wm Blackwood &amp; Sons,  Edinburgh &amp; London, 1851</a:t>
            </a:r>
          </a:p>
          <a:p>
            <a:endParaRPr lang="en-US" sz="1000">
              <a:solidFill>
                <a:srgbClr val="000000"/>
              </a:solidFill>
              <a:latin typeface="Adobe Caslon Pro Italic" pitchFamily="-60" charset="0"/>
            </a:endParaRPr>
          </a:p>
          <a:p>
            <a:r>
              <a:rPr lang="en-US" sz="1000">
                <a:solidFill>
                  <a:srgbClr val="000000"/>
                </a:solidFill>
                <a:latin typeface="Adobe Caslon Pro Italic" pitchFamily="-60" charset="0"/>
              </a:rPr>
              <a:t>‘Philosophy of the Beautiful’, John G  MacVicar, Edmonston and Douglas, MDCCCLV</a:t>
            </a:r>
          </a:p>
          <a:p>
            <a:endParaRPr lang="en-US" sz="1000">
              <a:solidFill>
                <a:srgbClr val="000000"/>
              </a:solidFill>
              <a:latin typeface="Adobe Caslon Pro Italic" pitchFamily="-60" charset="0"/>
            </a:endParaRPr>
          </a:p>
          <a:p>
            <a:r>
              <a:rPr lang="en-US" sz="1000">
                <a:solidFill>
                  <a:srgbClr val="000000"/>
                </a:solidFill>
                <a:latin typeface="Adobe Caslon Pro Italic" pitchFamily="-60" charset="0"/>
              </a:rPr>
              <a:t>‘Astro-Theology: or a  demonstration of the Being and Attributes of God from a survey of the  Heavens’, W Derham, Rector of Upminster in Essex, W Innys, Prince’s Arms, St  Paul’s MDCCXV.</a:t>
            </a:r>
            <a:r>
              <a:rPr lang="en-US" sz="1200">
                <a:solidFill>
                  <a:srgbClr val="000000"/>
                </a:solidFill>
                <a:latin typeface="Adobe Caslon Pro Italic" pitchFamily="-60" charset="0"/>
              </a:rPr>
              <a:t> </a:t>
            </a:r>
            <a:endParaRPr lang="en-US" sz="1000">
              <a:latin typeface="Adobe Caslon Pro Bold Italic" pitchFamily="-60" charset="0"/>
              <a:ea typeface="Adobe Caslon Pro Bold Italic" pitchFamily="-60" charset="0"/>
              <a:cs typeface="Adobe Caslon Pro Bold Italic" pitchFamily="-60" charset="0"/>
            </a:endParaRPr>
          </a:p>
        </p:txBody>
      </p:sp>
      <p:pic>
        <p:nvPicPr>
          <p:cNvPr id="29700" name="Picture 7" descr="Circle sound research pic"/>
          <p:cNvPicPr>
            <a:picLocks noChangeAspect="1" noChangeArrowheads="1"/>
          </p:cNvPicPr>
          <p:nvPr/>
        </p:nvPicPr>
        <p:blipFill>
          <a:blip r:embed="rId4"/>
          <a:srcRect/>
          <a:stretch>
            <a:fillRect/>
          </a:stretch>
        </p:blipFill>
        <p:spPr bwMode="auto">
          <a:xfrm>
            <a:off x="3771900" y="1676400"/>
            <a:ext cx="4940300" cy="3306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5601" name="Picture 7" descr="S1.pdf"/>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5602" name="Rectangle 4"/>
          <p:cNvSpPr>
            <a:spLocks noChangeArrowheads="1"/>
          </p:cNvSpPr>
          <p:nvPr/>
        </p:nvSpPr>
        <p:spPr bwMode="auto">
          <a:xfrm>
            <a:off x="715963" y="2646363"/>
            <a:ext cx="5521325" cy="1554162"/>
          </a:xfrm>
          <a:prstGeom prst="rect">
            <a:avLst/>
          </a:prstGeom>
          <a:noFill/>
          <a:ln w="9525">
            <a:noFill/>
            <a:miter lim="800000"/>
            <a:headEnd/>
            <a:tailEnd/>
          </a:ln>
        </p:spPr>
        <p:txBody>
          <a:bodyPr>
            <a:prstTxWarp prst="textNoShape">
              <a:avLst/>
            </a:prstTxWarp>
            <a:spAutoFit/>
          </a:bodyPr>
          <a:lstStyle/>
          <a:p>
            <a:r>
              <a:rPr lang="en-US" sz="3200" b="1">
                <a:solidFill>
                  <a:srgbClr val="C40812"/>
                </a:solidFill>
                <a:latin typeface="Hypatia Sans Pro" charset="0"/>
                <a:ea typeface="Hypatia Sans Pro" charset="0"/>
                <a:cs typeface="Hypatia Sans Pro" charset="0"/>
              </a:rPr>
              <a:t>Curious Arts - No. 3</a:t>
            </a:r>
          </a:p>
          <a:p>
            <a:r>
              <a:rPr lang="en-US" sz="3200" b="1">
                <a:solidFill>
                  <a:srgbClr val="C40812"/>
                </a:solidFill>
                <a:latin typeface="Hypatia Sans Pro" charset="0"/>
                <a:ea typeface="Hypatia Sans Pro" charset="0"/>
                <a:cs typeface="Hypatia Sans Pro" charset="0"/>
              </a:rPr>
              <a:t>Background Research </a:t>
            </a:r>
          </a:p>
          <a:p>
            <a:endParaRPr lang="en-US" sz="3200" b="1">
              <a:solidFill>
                <a:srgbClr val="C40812"/>
              </a:solidFill>
              <a:latin typeface="Hypatia Sans Pro" charset="0"/>
              <a:ea typeface="Hypatia Sans Pro" charset="0"/>
              <a:cs typeface="Hypatia Sans Pro"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7649" name="Picture 6" descr="S6.pdf"/>
          <p:cNvPicPr>
            <a:picLocks noChangeAspect="1"/>
          </p:cNvPicPr>
          <p:nvPr/>
        </p:nvPicPr>
        <p:blipFill>
          <a:blip r:embed="rId3"/>
          <a:srcRect/>
          <a:stretch>
            <a:fillRect/>
          </a:stretch>
        </p:blipFill>
        <p:spPr bwMode="auto">
          <a:xfrm>
            <a:off x="1028700" y="381000"/>
            <a:ext cx="9144000" cy="6477000"/>
          </a:xfrm>
          <a:prstGeom prst="rect">
            <a:avLst/>
          </a:prstGeom>
          <a:noFill/>
          <a:ln w="9525">
            <a:noFill/>
            <a:miter lim="800000"/>
            <a:headEnd/>
            <a:tailEnd/>
          </a:ln>
        </p:spPr>
      </p:pic>
      <p:sp>
        <p:nvSpPr>
          <p:cNvPr id="27650" name="Rectangle 4"/>
          <p:cNvSpPr>
            <a:spLocks noChangeArrowheads="1"/>
          </p:cNvSpPr>
          <p:nvPr/>
        </p:nvSpPr>
        <p:spPr bwMode="auto">
          <a:xfrm>
            <a:off x="287338" y="1039813"/>
            <a:ext cx="3052762" cy="3925887"/>
          </a:xfrm>
          <a:prstGeom prst="rect">
            <a:avLst/>
          </a:prstGeom>
          <a:noFill/>
          <a:ln w="9525">
            <a:noFill/>
            <a:miter lim="800000"/>
            <a:headEnd/>
            <a:tailEnd/>
          </a:ln>
        </p:spPr>
        <p:txBody>
          <a:bodyPr>
            <a:prstTxWarp prst="textNoShape">
              <a:avLst/>
            </a:prstTxWarp>
            <a:spAutoFit/>
          </a:bodyPr>
          <a:lstStyle/>
          <a:p>
            <a:r>
              <a:rPr lang="en-US" sz="1200">
                <a:latin typeface="Adobe Caslon Pro Italic" pitchFamily="-60" charset="0"/>
                <a:ea typeface="Adobe Caslon Pro Bold Italic" pitchFamily="-60" charset="0"/>
                <a:cs typeface="Adobe Caslon Pro Bold Italic" pitchFamily="-60" charset="0"/>
              </a:rPr>
              <a:t>Hospitalfield Library</a:t>
            </a:r>
          </a:p>
          <a:p>
            <a:r>
              <a:rPr lang="en-US" sz="1200">
                <a:latin typeface="Adobe Caslon Pro Italic" pitchFamily="-60" charset="0"/>
                <a:ea typeface="Adobe Caslon Pro Bold Italic" pitchFamily="-60" charset="0"/>
                <a:cs typeface="Adobe Caslon Pro Bold Italic" pitchFamily="-60" charset="0"/>
              </a:rPr>
              <a:t>Index for one of the journals of Richard Parrott</a:t>
            </a:r>
          </a:p>
          <a:p>
            <a:r>
              <a:rPr lang="en-US" sz="1200">
                <a:latin typeface="Adobe Caslon Pro Italic" pitchFamily="-60" charset="0"/>
                <a:ea typeface="Adobe Caslon Pro Bold Italic" pitchFamily="-60" charset="0"/>
                <a:cs typeface="Adobe Caslon Pro Bold Italic" pitchFamily="-60" charset="0"/>
              </a:rPr>
              <a:t>compiled, 1740-1762</a:t>
            </a:r>
            <a:r>
              <a:rPr lang="en-GB" sz="1200">
                <a:latin typeface="Adobe Caslon Pro" pitchFamily="-60" charset="0"/>
              </a:rPr>
              <a:t> </a:t>
            </a:r>
          </a:p>
          <a:p>
            <a:endParaRPr lang="en-GB" sz="1200">
              <a:latin typeface="Adobe Caslon Pro" pitchFamily="-60" charset="0"/>
            </a:endParaRPr>
          </a:p>
          <a:p>
            <a:endParaRPr lang="en-GB" sz="1200">
              <a:latin typeface="Adobe Caslon Pro" pitchFamily="-60" charset="0"/>
            </a:endParaRPr>
          </a:p>
          <a:p>
            <a:r>
              <a:rPr lang="en-GB" sz="1200">
                <a:latin typeface="Adobe Caslon Pro" pitchFamily="-60" charset="0"/>
              </a:rPr>
              <a:t>The site of Hospitalfield House dates from the C13th and its architectural style reflects the cultural values of its C19th owners, Elizabeth and Patrick Allan Fraser. The library holdings and the archive reflect the body of knowledge acquired by them and their forebears, and the history of the development of rational and scientific thought through the period of the Enlightenment. The writings of one man in particular, Richard Parrott, an ancestor of Mrs Fraser, became an increasing influence upon the artists. His journals, and most of the books in the Library, reveal a reading of the world informed by a study of astronomy, cosmology, theology, philosophy, ethics, aesthetics, the natural sciences and Classical antiquity.</a:t>
            </a:r>
          </a:p>
        </p:txBody>
      </p:sp>
      <p:sp>
        <p:nvSpPr>
          <p:cNvPr id="27651" name="Rectangle 5"/>
          <p:cNvSpPr>
            <a:spLocks noChangeArrowheads="1"/>
          </p:cNvSpPr>
          <p:nvPr/>
        </p:nvSpPr>
        <p:spPr bwMode="auto">
          <a:xfrm>
            <a:off x="3582988" y="5197475"/>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27652" name="Picture 1028" descr="Parrott index"/>
          <p:cNvPicPr>
            <a:picLocks noChangeAspect="1" noChangeArrowheads="1"/>
          </p:cNvPicPr>
          <p:nvPr/>
        </p:nvPicPr>
        <p:blipFill>
          <a:blip r:embed="rId4"/>
          <a:srcRect/>
          <a:stretch>
            <a:fillRect/>
          </a:stretch>
        </p:blipFill>
        <p:spPr bwMode="auto">
          <a:xfrm>
            <a:off x="3582988" y="1555750"/>
            <a:ext cx="5095875"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1745"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1746"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1747" name="TextBox 6"/>
          <p:cNvSpPr txBox="1">
            <a:spLocks noChangeArrowheads="1"/>
          </p:cNvSpPr>
          <p:nvPr/>
        </p:nvSpPr>
        <p:spPr bwMode="auto">
          <a:xfrm>
            <a:off x="5992813" y="557213"/>
            <a:ext cx="2986087" cy="944562"/>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Hospitalfield Library </a:t>
            </a:r>
          </a:p>
          <a:p>
            <a:pPr algn="r"/>
            <a:r>
              <a:rPr lang="en-US" sz="1200">
                <a:latin typeface="Adobe Caslon Pro Italic" pitchFamily="-60" charset="0"/>
                <a:ea typeface="Adobe Caslon Pro Bold Italic" pitchFamily="-60" charset="0"/>
                <a:cs typeface="Adobe Caslon Pro Bold Italic" pitchFamily="-60" charset="0"/>
              </a:rPr>
              <a:t>Pages from the journals of Richard Parrott</a:t>
            </a:r>
          </a:p>
          <a:p>
            <a:pPr algn="r"/>
            <a:r>
              <a:rPr lang="en-US" sz="1200">
                <a:latin typeface="Adobe Caslon Pro Italic" pitchFamily="-60" charset="0"/>
                <a:ea typeface="Adobe Caslon Pro Bold Italic" pitchFamily="-60" charset="0"/>
                <a:cs typeface="Adobe Caslon Pro Bold Italic" pitchFamily="-60" charset="0"/>
              </a:rPr>
              <a:t> written, 1740-1762</a:t>
            </a:r>
            <a:endParaRPr lang="en-US" sz="1000">
              <a:latin typeface="Adobe Caslon Pro Italic" pitchFamily="-60" charset="0"/>
              <a:ea typeface="Adobe Caslon Pro Bold Italic" pitchFamily="-60" charset="0"/>
              <a:cs typeface="Adobe Caslon Pro Bold Italic" pitchFamily="-60" charset="0"/>
            </a:endParaRPr>
          </a:p>
          <a:p>
            <a:pPr algn="r"/>
            <a:endParaRPr lang="en-US" sz="1000">
              <a:latin typeface="Adobe Caslon Pro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31748" name="Picture 6" descr="_DSC0201"/>
          <p:cNvPicPr>
            <a:picLocks noChangeAspect="1" noChangeArrowheads="1"/>
          </p:cNvPicPr>
          <p:nvPr/>
        </p:nvPicPr>
        <p:blipFill>
          <a:blip r:embed="rId4"/>
          <a:srcRect/>
          <a:stretch>
            <a:fillRect/>
          </a:stretch>
        </p:blipFill>
        <p:spPr bwMode="auto">
          <a:xfrm>
            <a:off x="560388" y="1501775"/>
            <a:ext cx="3708400" cy="4975225"/>
          </a:xfrm>
          <a:prstGeom prst="rect">
            <a:avLst/>
          </a:prstGeom>
          <a:noFill/>
          <a:ln w="9525">
            <a:noFill/>
            <a:miter lim="800000"/>
            <a:headEnd/>
            <a:tailEnd/>
          </a:ln>
        </p:spPr>
      </p:pic>
      <p:pic>
        <p:nvPicPr>
          <p:cNvPr id="31749" name="Picture 7" descr="_DSC0199"/>
          <p:cNvPicPr>
            <a:picLocks noChangeAspect="1" noChangeArrowheads="1"/>
          </p:cNvPicPr>
          <p:nvPr/>
        </p:nvPicPr>
        <p:blipFill>
          <a:blip r:embed="rId5"/>
          <a:srcRect/>
          <a:stretch>
            <a:fillRect/>
          </a:stretch>
        </p:blipFill>
        <p:spPr bwMode="auto">
          <a:xfrm>
            <a:off x="4268788" y="1501775"/>
            <a:ext cx="4038600" cy="497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3793"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3794"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3795" name="TextBox 6"/>
          <p:cNvSpPr txBox="1">
            <a:spLocks noChangeArrowheads="1"/>
          </p:cNvSpPr>
          <p:nvPr/>
        </p:nvSpPr>
        <p:spPr bwMode="auto">
          <a:xfrm>
            <a:off x="5789613" y="400050"/>
            <a:ext cx="2986087" cy="1127125"/>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The journals of Richard Parrott</a:t>
            </a:r>
          </a:p>
          <a:p>
            <a:pPr algn="r"/>
            <a:r>
              <a:rPr lang="en-US" sz="1200">
                <a:latin typeface="Adobe Caslon Pro Italic" pitchFamily="-60" charset="0"/>
                <a:ea typeface="Adobe Caslon Pro Bold Italic" pitchFamily="-60" charset="0"/>
                <a:cs typeface="Adobe Caslon Pro Bold Italic" pitchFamily="-60" charset="0"/>
              </a:rPr>
              <a:t> written, 1740-1762. ‘Curious Arts’ is the title he gives topics that he cannot easily categorise.</a:t>
            </a:r>
          </a:p>
          <a:p>
            <a:pPr algn="r"/>
            <a:r>
              <a:rPr lang="en-US" sz="1200">
                <a:latin typeface="Adobe Caslon Pro Italic" pitchFamily="-60" charset="0"/>
                <a:ea typeface="Adobe Caslon Pro Bold Italic" pitchFamily="-60" charset="0"/>
                <a:cs typeface="Adobe Caslon Pro Bold Italic" pitchFamily="-60" charset="0"/>
              </a:rPr>
              <a:t>Hospitalfield Library</a:t>
            </a: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33796" name="Picture 7" descr="Richard Parrot's C18th journal-Curious Arts"/>
          <p:cNvPicPr>
            <a:picLocks noChangeAspect="1" noChangeArrowheads="1"/>
          </p:cNvPicPr>
          <p:nvPr/>
        </p:nvPicPr>
        <p:blipFill>
          <a:blip r:embed="rId4"/>
          <a:srcRect/>
          <a:stretch>
            <a:fillRect/>
          </a:stretch>
        </p:blipFill>
        <p:spPr bwMode="auto">
          <a:xfrm>
            <a:off x="673100" y="1244600"/>
            <a:ext cx="6680200" cy="506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8850" name="Picture 6" descr="S6.pdf"/>
          <p:cNvPicPr>
            <a:picLocks noChangeAspect="1"/>
          </p:cNvPicPr>
          <p:nvPr/>
        </p:nvPicPr>
        <p:blipFill>
          <a:blip r:embed="rId3"/>
          <a:srcRect/>
          <a:stretch>
            <a:fillRect/>
          </a:stretch>
        </p:blipFill>
        <p:spPr bwMode="auto">
          <a:xfrm>
            <a:off x="1028700" y="381000"/>
            <a:ext cx="9144000" cy="6477000"/>
          </a:xfrm>
          <a:prstGeom prst="rect">
            <a:avLst/>
          </a:prstGeom>
          <a:noFill/>
          <a:ln w="9525">
            <a:noFill/>
            <a:miter lim="800000"/>
            <a:headEnd/>
            <a:tailEnd/>
          </a:ln>
        </p:spPr>
      </p:pic>
      <p:sp>
        <p:nvSpPr>
          <p:cNvPr id="78851" name="Rectangle 4"/>
          <p:cNvSpPr>
            <a:spLocks noChangeArrowheads="1"/>
          </p:cNvSpPr>
          <p:nvPr/>
        </p:nvSpPr>
        <p:spPr bwMode="auto">
          <a:xfrm>
            <a:off x="287338" y="1355725"/>
            <a:ext cx="2892425" cy="3560763"/>
          </a:xfrm>
          <a:prstGeom prst="rect">
            <a:avLst/>
          </a:prstGeom>
          <a:noFill/>
          <a:ln w="9525">
            <a:noFill/>
            <a:miter lim="800000"/>
            <a:headEnd/>
            <a:tailEnd/>
          </a:ln>
        </p:spPr>
        <p:txBody>
          <a:bodyPr>
            <a:prstTxWarp prst="textNoShape">
              <a:avLst/>
            </a:prstTxWarp>
            <a:spAutoFit/>
          </a:bodyPr>
          <a:lstStyle/>
          <a:p>
            <a:r>
              <a:rPr lang="en-US" sz="1200">
                <a:latin typeface="Adobe Caslon Pro Italic" pitchFamily="-60" charset="0"/>
                <a:ea typeface="Adobe Caslon Pro Bold Italic" pitchFamily="-60" charset="0"/>
                <a:cs typeface="Adobe Caslon Pro Bold Italic" pitchFamily="-60" charset="0"/>
              </a:rPr>
              <a:t>The journal of Richard Parrott (example of one entry under one of the headings ‘Curious Arts’).  </a:t>
            </a:r>
          </a:p>
          <a:p>
            <a:endParaRPr lang="en-US" sz="1200">
              <a:latin typeface="Adobe Caslon Pro Italic" pitchFamily="-60" charset="0"/>
              <a:ea typeface="Adobe Caslon Pro Bold Italic" pitchFamily="-60" charset="0"/>
              <a:cs typeface="Adobe Caslon Pro Bold Italic" pitchFamily="-60" charset="0"/>
            </a:endParaRPr>
          </a:p>
          <a:p>
            <a:endParaRPr lang="en-US" sz="1200">
              <a:latin typeface="Adobe Caslon Pro Italic" pitchFamily="-60" charset="0"/>
              <a:ea typeface="Adobe Caslon Pro Bold Italic" pitchFamily="-60" charset="0"/>
              <a:cs typeface="Adobe Caslon Pro Bold Italic" pitchFamily="-60" charset="0"/>
            </a:endParaRPr>
          </a:p>
          <a:p>
            <a:r>
              <a:rPr lang="en-US" sz="1200">
                <a:latin typeface="Adobe Caslon Pro" pitchFamily="-60" charset="0"/>
                <a:ea typeface="Adobe Caslon Pro Bold Italic" pitchFamily="-60" charset="0"/>
                <a:cs typeface="Adobe Caslon Pro Bold Italic" pitchFamily="-60" charset="0"/>
              </a:rPr>
              <a:t>This highlighted entry relates to Parrott’s experience of the Grand Tour and an event he encountered in Paris:</a:t>
            </a:r>
            <a:endParaRPr lang="en-US" sz="1200">
              <a:latin typeface="Adobe Caslon Pro Italic" pitchFamily="-60" charset="0"/>
              <a:ea typeface="Adobe Caslon Pro Bold Italic" pitchFamily="-60" charset="0"/>
              <a:cs typeface="Adobe Caslon Pro Bold Italic" pitchFamily="-60" charset="0"/>
            </a:endParaRPr>
          </a:p>
          <a:p>
            <a:endParaRPr lang="en-GB" sz="1200">
              <a:latin typeface="Adobe Caslon Pro" pitchFamily="-60" charset="0"/>
            </a:endParaRPr>
          </a:p>
          <a:p>
            <a:r>
              <a:rPr lang="en-GB" sz="1200">
                <a:latin typeface="Adobe Caslon Pro" pitchFamily="-60" charset="0"/>
              </a:rPr>
              <a:t>“8.  A Jesuit there attempts to raise passions by colours similar to those raised by sound.  He plays on the harpsichord and at the same time displays fans of various colours.”</a:t>
            </a:r>
          </a:p>
          <a:p>
            <a:endParaRPr lang="en-GB" sz="1200">
              <a:latin typeface="Adobe Caslon Pro" pitchFamily="-60" charset="0"/>
            </a:endParaRPr>
          </a:p>
          <a:p>
            <a:r>
              <a:rPr lang="en-GB" sz="1200">
                <a:latin typeface="Adobe Caslon Pro" pitchFamily="-60" charset="0"/>
              </a:rPr>
              <a:t>This account - of what we now understand as an early experiment in synaesthesia - is verified in Goethe’s writings on ‘Theory of Colours’.  Goethe attributes these experiments to the Jesuit, Louis Bertrand Castel.</a:t>
            </a:r>
          </a:p>
        </p:txBody>
      </p:sp>
      <p:sp>
        <p:nvSpPr>
          <p:cNvPr id="78852" name="Rectangle 5"/>
          <p:cNvSpPr>
            <a:spLocks noChangeArrowheads="1"/>
          </p:cNvSpPr>
          <p:nvPr/>
        </p:nvSpPr>
        <p:spPr bwMode="auto">
          <a:xfrm>
            <a:off x="3582988" y="5197475"/>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pic>
        <p:nvPicPr>
          <p:cNvPr id="78854" name="Picture 6" descr="Jesuit priest - Parrott journal"/>
          <p:cNvPicPr>
            <a:picLocks noChangeAspect="1" noChangeArrowheads="1"/>
          </p:cNvPicPr>
          <p:nvPr/>
        </p:nvPicPr>
        <p:blipFill>
          <a:blip r:embed="rId4"/>
          <a:srcRect/>
          <a:stretch>
            <a:fillRect/>
          </a:stretch>
        </p:blipFill>
        <p:spPr bwMode="auto">
          <a:xfrm>
            <a:off x="3386138" y="1131888"/>
            <a:ext cx="5189537" cy="389255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5841" name="Picture 9" descr="S2.pdf"/>
          <p:cNvPicPr>
            <a:picLocks noChangeAspect="1"/>
          </p:cNvPicPr>
          <p:nvPr/>
        </p:nvPicPr>
        <p:blipFill>
          <a:blip r:embed="rId3"/>
          <a:srcRect/>
          <a:stretch>
            <a:fillRect/>
          </a:stretch>
        </p:blipFill>
        <p:spPr bwMode="auto">
          <a:xfrm>
            <a:off x="12700" y="0"/>
            <a:ext cx="9144000" cy="6477000"/>
          </a:xfrm>
          <a:prstGeom prst="rect">
            <a:avLst/>
          </a:prstGeom>
          <a:noFill/>
          <a:ln w="9525">
            <a:noFill/>
            <a:miter lim="800000"/>
            <a:headEnd/>
            <a:tailEnd/>
          </a:ln>
        </p:spPr>
      </p:pic>
      <p:sp>
        <p:nvSpPr>
          <p:cNvPr id="35842"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5843" name="TextBox 6"/>
          <p:cNvSpPr txBox="1">
            <a:spLocks noChangeArrowheads="1"/>
          </p:cNvSpPr>
          <p:nvPr/>
        </p:nvSpPr>
        <p:spPr bwMode="auto">
          <a:xfrm>
            <a:off x="5461000" y="673100"/>
            <a:ext cx="3365500" cy="1339850"/>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Planetary Systems drawn by Richard Parrott in one of his journals between 1740-1762</a:t>
            </a:r>
          </a:p>
          <a:p>
            <a:pPr algn="r"/>
            <a:r>
              <a:rPr lang="en-US" sz="1200">
                <a:latin typeface="Adobe Caslon Pro Italic" pitchFamily="-60" charset="0"/>
                <a:ea typeface="Adobe Caslon Pro Bold Italic" pitchFamily="-60" charset="0"/>
                <a:cs typeface="Adobe Caslon Pro Bold Italic" pitchFamily="-60" charset="0"/>
              </a:rPr>
              <a:t>and a page of his blotting paper</a:t>
            </a:r>
            <a:r>
              <a:rPr lang="en-US" sz="1200">
                <a:solidFill>
                  <a:srgbClr val="000000"/>
                </a:solidFill>
                <a:latin typeface="Adobe Caslon Pro Italic" pitchFamily="-60" charset="0"/>
              </a:rPr>
              <a:t>. </a:t>
            </a:r>
            <a:endParaRPr lang="en-US" sz="1200">
              <a:latin typeface="Adobe Caslon Pro Italic" pitchFamily="-60" charset="0"/>
              <a:ea typeface="Adobe Caslon Pro Bold Italic" pitchFamily="-60" charset="0"/>
              <a:cs typeface="Adobe Caslon Pro Bold Italic" pitchFamily="-60" charset="0"/>
            </a:endParaRPr>
          </a:p>
          <a:p>
            <a:pPr algn="r"/>
            <a:endParaRPr lang="en-US" sz="1200">
              <a:latin typeface="Adobe Caslon Pro Italic" pitchFamily="-60" charset="0"/>
              <a:ea typeface="Adobe Caslon Pro Bold Italic" pitchFamily="-60" charset="0"/>
              <a:cs typeface="Adobe Caslon Pro Bold Italic" pitchFamily="-60" charset="0"/>
            </a:endParaRPr>
          </a:p>
          <a:p>
            <a:pPr algn="r"/>
            <a:r>
              <a:rPr lang="en-US" sz="1200">
                <a:latin typeface="Adobe Caslon Pro Italic" pitchFamily="-60" charset="0"/>
                <a:ea typeface="Adobe Caslon Pro Bold Italic" pitchFamily="-60" charset="0"/>
                <a:cs typeface="Adobe Caslon Pro Bold Italic" pitchFamily="-60" charset="0"/>
              </a:rPr>
              <a:t>Hospitalfield House Library, Arbroath</a:t>
            </a:r>
          </a:p>
          <a:p>
            <a:pPr algn="r"/>
            <a:endParaRPr lang="en-US" sz="1200">
              <a:latin typeface="Adobe Caslon Pro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35844" name="Picture 7" descr="Coperinicus' System"/>
          <p:cNvPicPr>
            <a:picLocks noChangeAspect="1" noChangeArrowheads="1"/>
          </p:cNvPicPr>
          <p:nvPr/>
        </p:nvPicPr>
        <p:blipFill>
          <a:blip r:embed="rId4"/>
          <a:srcRect/>
          <a:stretch>
            <a:fillRect/>
          </a:stretch>
        </p:blipFill>
        <p:spPr bwMode="auto">
          <a:xfrm>
            <a:off x="671513" y="433388"/>
            <a:ext cx="4046537" cy="2706687"/>
          </a:xfrm>
          <a:prstGeom prst="rect">
            <a:avLst/>
          </a:prstGeom>
          <a:noFill/>
          <a:ln w="9525">
            <a:noFill/>
            <a:miter lim="800000"/>
            <a:headEnd/>
            <a:tailEnd/>
          </a:ln>
        </p:spPr>
      </p:pic>
      <p:pic>
        <p:nvPicPr>
          <p:cNvPr id="35845" name="Picture 8" descr="Parrott Blotting paper 2"/>
          <p:cNvPicPr>
            <a:picLocks noChangeAspect="1" noChangeArrowheads="1"/>
          </p:cNvPicPr>
          <p:nvPr/>
        </p:nvPicPr>
        <p:blipFill>
          <a:blip r:embed="rId5"/>
          <a:srcRect/>
          <a:stretch>
            <a:fillRect/>
          </a:stretch>
        </p:blipFill>
        <p:spPr bwMode="auto">
          <a:xfrm>
            <a:off x="4718050" y="3314700"/>
            <a:ext cx="4108450" cy="3040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889"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7890"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7891" name="TextBox 6"/>
          <p:cNvSpPr txBox="1">
            <a:spLocks noChangeArrowheads="1"/>
          </p:cNvSpPr>
          <p:nvPr/>
        </p:nvSpPr>
        <p:spPr bwMode="auto">
          <a:xfrm>
            <a:off x="5397500" y="673100"/>
            <a:ext cx="3365500" cy="1704975"/>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A page from</a:t>
            </a:r>
          </a:p>
          <a:p>
            <a:pPr algn="r"/>
            <a:r>
              <a:rPr lang="en-US" sz="1200">
                <a:solidFill>
                  <a:srgbClr val="000000"/>
                </a:solidFill>
                <a:latin typeface="Adobe Caslon Pro Italic" pitchFamily="-60" charset="0"/>
              </a:rPr>
              <a:t>‘Astro-Theology: or a  demonstration of the Being and Attributes of God from a survey of the  Heavens’, </a:t>
            </a:r>
          </a:p>
          <a:p>
            <a:pPr algn="r"/>
            <a:r>
              <a:rPr lang="en-US" sz="1200">
                <a:solidFill>
                  <a:srgbClr val="000000"/>
                </a:solidFill>
                <a:latin typeface="Adobe Caslon Pro Italic" pitchFamily="-60" charset="0"/>
              </a:rPr>
              <a:t>W Derham, Rector of Upminster in Essex, W Innys, Prince’s Arms, St  Paul’s MDCCXV. </a:t>
            </a:r>
            <a:endParaRPr lang="en-US" sz="1200">
              <a:latin typeface="Adobe Caslon Pro Italic" pitchFamily="-60" charset="0"/>
              <a:ea typeface="Adobe Caslon Pro Bold Italic" pitchFamily="-60" charset="0"/>
              <a:cs typeface="Adobe Caslon Pro Bold Italic" pitchFamily="-60" charset="0"/>
            </a:endParaRPr>
          </a:p>
          <a:p>
            <a:pPr algn="r"/>
            <a:r>
              <a:rPr lang="en-US" sz="1200">
                <a:latin typeface="Adobe Caslon Pro Italic" pitchFamily="-60" charset="0"/>
                <a:ea typeface="Adobe Caslon Pro Bold Italic" pitchFamily="-60" charset="0"/>
                <a:cs typeface="Adobe Caslon Pro Bold Italic" pitchFamily="-60" charset="0"/>
              </a:rPr>
              <a:t>and the surface of a an antique writing desk</a:t>
            </a:r>
          </a:p>
          <a:p>
            <a:pPr algn="r"/>
            <a:r>
              <a:rPr lang="en-US" sz="1200">
                <a:latin typeface="Adobe Caslon Pro Italic" pitchFamily="-60" charset="0"/>
                <a:ea typeface="Adobe Caslon Pro Bold Italic" pitchFamily="-60" charset="0"/>
                <a:cs typeface="Adobe Caslon Pro Bold Italic" pitchFamily="-60" charset="0"/>
              </a:rPr>
              <a:t>Hospitalfield House Library, Arbroath</a:t>
            </a:r>
          </a:p>
          <a:p>
            <a:pPr algn="r"/>
            <a:endParaRPr lang="en-US" sz="1200">
              <a:latin typeface="Adobe Caslon Pro Italic" pitchFamily="-60" charset="0"/>
              <a:ea typeface="Adobe Caslon Pro Bold Italic" pitchFamily="-60" charset="0"/>
              <a:cs typeface="Adobe Caslon Pro Bold Italic" pitchFamily="-60" charset="0"/>
            </a:endParaRPr>
          </a:p>
          <a:p>
            <a:pPr algn="r"/>
            <a:endParaRPr lang="en-US" sz="1000">
              <a:latin typeface="Adobe Caslon Pro Bold Italic" pitchFamily="-60" charset="0"/>
              <a:ea typeface="Adobe Caslon Pro Bold Italic" pitchFamily="-60" charset="0"/>
              <a:cs typeface="Adobe Caslon Pro Bold Italic" pitchFamily="-60" charset="0"/>
            </a:endParaRPr>
          </a:p>
        </p:txBody>
      </p:sp>
      <p:pic>
        <p:nvPicPr>
          <p:cNvPr id="37892" name="Picture 5" descr="Orbits and Firmament 2"/>
          <p:cNvPicPr>
            <a:picLocks noChangeAspect="1" noChangeArrowheads="1"/>
          </p:cNvPicPr>
          <p:nvPr/>
        </p:nvPicPr>
        <p:blipFill>
          <a:blip r:embed="rId4"/>
          <a:srcRect/>
          <a:stretch>
            <a:fillRect/>
          </a:stretch>
        </p:blipFill>
        <p:spPr bwMode="auto">
          <a:xfrm>
            <a:off x="412750" y="349250"/>
            <a:ext cx="4108450" cy="3009900"/>
          </a:xfrm>
          <a:prstGeom prst="rect">
            <a:avLst/>
          </a:prstGeom>
          <a:noFill/>
          <a:ln w="9525">
            <a:noFill/>
            <a:miter lim="800000"/>
            <a:headEnd/>
            <a:tailEnd/>
          </a:ln>
        </p:spPr>
      </p:pic>
      <p:pic>
        <p:nvPicPr>
          <p:cNvPr id="37893" name="Picture 7" descr="Tabletop-Glass"/>
          <p:cNvPicPr>
            <a:picLocks noChangeAspect="1" noChangeArrowheads="1"/>
          </p:cNvPicPr>
          <p:nvPr/>
        </p:nvPicPr>
        <p:blipFill>
          <a:blip r:embed="rId5"/>
          <a:srcRect/>
          <a:stretch>
            <a:fillRect/>
          </a:stretch>
        </p:blipFill>
        <p:spPr bwMode="auto">
          <a:xfrm>
            <a:off x="4521200" y="3594100"/>
            <a:ext cx="4305300" cy="2882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9937" name="Picture 9" descr="S2.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39938" name="Rectangle 5"/>
          <p:cNvSpPr>
            <a:spLocks noChangeArrowheads="1"/>
          </p:cNvSpPr>
          <p:nvPr/>
        </p:nvSpPr>
        <p:spPr bwMode="auto">
          <a:xfrm>
            <a:off x="3392488" y="5580063"/>
            <a:ext cx="2397125"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39939" name="TextBox 6"/>
          <p:cNvSpPr txBox="1">
            <a:spLocks noChangeArrowheads="1"/>
          </p:cNvSpPr>
          <p:nvPr/>
        </p:nvSpPr>
        <p:spPr bwMode="auto">
          <a:xfrm>
            <a:off x="4459288" y="673100"/>
            <a:ext cx="4456112" cy="2617788"/>
          </a:xfrm>
          <a:prstGeom prst="rect">
            <a:avLst/>
          </a:prstGeom>
          <a:noFill/>
          <a:ln w="9525">
            <a:noFill/>
            <a:miter lim="800000"/>
            <a:headEnd/>
            <a:tailEnd/>
          </a:ln>
        </p:spPr>
        <p:txBody>
          <a:bodyPr>
            <a:prstTxWarp prst="textNoShape">
              <a:avLst/>
            </a:prstTxWarp>
            <a:spAutoFit/>
          </a:bodyPr>
          <a:lstStyle/>
          <a:p>
            <a:pPr algn="r"/>
            <a:r>
              <a:rPr lang="en-US" sz="1200">
                <a:latin typeface="Adobe Caslon Pro Italic" pitchFamily="-60" charset="0"/>
                <a:ea typeface="Adobe Caslon Pro Bold Italic" pitchFamily="-60" charset="0"/>
                <a:cs typeface="Adobe Caslon Pro Bold Italic" pitchFamily="-60" charset="0"/>
              </a:rPr>
              <a:t>A page from o</a:t>
            </a:r>
            <a:r>
              <a:rPr lang="en-US" sz="1200">
                <a:solidFill>
                  <a:srgbClr val="000000"/>
                </a:solidFill>
                <a:latin typeface="Adobe Caslon Pro Italic" pitchFamily="-60" charset="0"/>
              </a:rPr>
              <a:t>ne of Richard Parrot’s journals on his research </a:t>
            </a:r>
          </a:p>
          <a:p>
            <a:pPr algn="r"/>
            <a:r>
              <a:rPr lang="en-US" sz="1200">
                <a:solidFill>
                  <a:srgbClr val="000000"/>
                </a:solidFill>
                <a:latin typeface="Adobe Caslon Pro Italic" pitchFamily="-60" charset="0"/>
              </a:rPr>
              <a:t>into longitude and latitude </a:t>
            </a:r>
            <a:endParaRPr lang="en-US" sz="1200">
              <a:latin typeface="Adobe Caslon Pro Italic" pitchFamily="-60" charset="0"/>
              <a:ea typeface="Adobe Caslon Pro Bold Italic" pitchFamily="-60" charset="0"/>
              <a:cs typeface="Adobe Caslon Pro Bold Italic" pitchFamily="-60" charset="0"/>
            </a:endParaRPr>
          </a:p>
          <a:p>
            <a:pPr algn="r"/>
            <a:r>
              <a:rPr lang="en-US" sz="1200">
                <a:latin typeface="Adobe Caslon Pro Italic" pitchFamily="-60" charset="0"/>
                <a:ea typeface="Adobe Caslon Pro Bold Italic" pitchFamily="-60" charset="0"/>
                <a:cs typeface="Adobe Caslon Pro Bold Italic" pitchFamily="-60" charset="0"/>
              </a:rPr>
              <a:t>and </a:t>
            </a:r>
          </a:p>
          <a:p>
            <a:pPr algn="r"/>
            <a:r>
              <a:rPr lang="en-US" sz="1200">
                <a:solidFill>
                  <a:srgbClr val="000000"/>
                </a:solidFill>
                <a:latin typeface="Adobe Caslon Pro Italic" pitchFamily="-60" charset="0"/>
              </a:rPr>
              <a:t>Bouffon’s ‘Oeuvres:  Histoire des Animaux –  Oiseaux 19’</a:t>
            </a:r>
            <a:r>
              <a:rPr lang="en-US" sz="1200">
                <a:solidFill>
                  <a:srgbClr val="000000"/>
                </a:solidFill>
                <a:latin typeface="Verdana" pitchFamily="-60" charset="0"/>
              </a:rPr>
              <a:t> </a:t>
            </a:r>
            <a:endParaRPr lang="en-US" sz="1200">
              <a:latin typeface="Adobe Caslon Pro Italic" pitchFamily="-60" charset="0"/>
              <a:ea typeface="Adobe Caslon Pro Bold Italic" pitchFamily="-60" charset="0"/>
              <a:cs typeface="Adobe Caslon Pro Bold Italic" pitchFamily="-60" charset="0"/>
            </a:endParaRPr>
          </a:p>
          <a:p>
            <a:pPr algn="r"/>
            <a:r>
              <a:rPr lang="en-US" sz="1200">
                <a:latin typeface="Adobe Caslon Pro Italic" pitchFamily="-60" charset="0"/>
                <a:ea typeface="Adobe Caslon Pro Bold Italic" pitchFamily="-60" charset="0"/>
                <a:cs typeface="Adobe Caslon Pro Bold Italic" pitchFamily="-60" charset="0"/>
              </a:rPr>
              <a:t>Hospitalfield House Library, Arbroath</a:t>
            </a:r>
          </a:p>
          <a:p>
            <a:pPr algn="r"/>
            <a:endParaRPr lang="en-US" sz="1200">
              <a:latin typeface="Adobe Caslon Pro Italic" pitchFamily="-60" charset="0"/>
              <a:ea typeface="Adobe Caslon Pro Bold Italic" pitchFamily="-60" charset="0"/>
              <a:cs typeface="Adobe Caslon Pro Bold Italic" pitchFamily="-60" charset="0"/>
            </a:endParaRPr>
          </a:p>
          <a:p>
            <a:pPr algn="r"/>
            <a:r>
              <a:rPr lang="en-US" sz="1200">
                <a:latin typeface="Adobe Caslon Pro" pitchFamily="-60" charset="0"/>
                <a:ea typeface="Adobe Caslon Pro Bold Italic" pitchFamily="-60" charset="0"/>
                <a:cs typeface="Adobe Caslon Pro Bold Italic" pitchFamily="-60" charset="0"/>
              </a:rPr>
              <a:t>In addition to his research into the rational world, Parrott is fascinated by mythology and history. He writes in his journal about King Solomon and his love for Sheba.  The Hoopoe is the bird that carried messages between them.  During our research we discovered that</a:t>
            </a:r>
            <a:r>
              <a:rPr lang="en-US" sz="1200">
                <a:latin typeface="Adobe Caslon Pro Italic" pitchFamily="-60" charset="0"/>
                <a:ea typeface="Adobe Caslon Pro Bold Italic" pitchFamily="-60" charset="0"/>
                <a:cs typeface="Adobe Caslon Pro Bold Italic" pitchFamily="-60" charset="0"/>
              </a:rPr>
              <a:t> </a:t>
            </a:r>
            <a:r>
              <a:rPr lang="en-US" sz="1200">
                <a:latin typeface="Adobe Caslon Pro" pitchFamily="-60" charset="0"/>
                <a:ea typeface="Adobe Caslon Pro Bold Italic" pitchFamily="-60" charset="0"/>
                <a:cs typeface="Adobe Caslon Pro Bold Italic" pitchFamily="-60" charset="0"/>
              </a:rPr>
              <a:t>at 8.56 am on 8th April 2004 a Hoopoe was reported on the Arbroath cliffs, north of the town, by the path half a mile from Whiting Ness, having been blown off its migratory route. </a:t>
            </a:r>
          </a:p>
          <a:p>
            <a:pPr algn="r"/>
            <a:r>
              <a:rPr lang="en-US" sz="1000">
                <a:latin typeface="Adobe Caslon Pro" pitchFamily="-60" charset="0"/>
                <a:ea typeface="Adobe Caslon Pro Bold Italic" pitchFamily="-60" charset="0"/>
                <a:cs typeface="Adobe Caslon Pro Bold Italic" pitchFamily="-60" charset="0"/>
              </a:rPr>
              <a:t>[www.birdforumarchive accessed 20/9/2007].</a:t>
            </a:r>
            <a:r>
              <a:rPr lang="en-US" sz="1200">
                <a:latin typeface="Adobe Caslon Pro" pitchFamily="-60" charset="0"/>
                <a:ea typeface="Adobe Caslon Pro Bold Italic" pitchFamily="-60" charset="0"/>
                <a:cs typeface="Adobe Caslon Pro Bold Italic" pitchFamily="-60" charset="0"/>
              </a:rPr>
              <a:t> </a:t>
            </a:r>
          </a:p>
        </p:txBody>
      </p:sp>
      <p:pic>
        <p:nvPicPr>
          <p:cNvPr id="39940" name="Picture 7" descr="Bouffon's Hoopoe"/>
          <p:cNvPicPr>
            <a:picLocks noChangeAspect="1" noChangeArrowheads="1"/>
          </p:cNvPicPr>
          <p:nvPr/>
        </p:nvPicPr>
        <p:blipFill>
          <a:blip r:embed="rId4"/>
          <a:srcRect/>
          <a:stretch>
            <a:fillRect/>
          </a:stretch>
        </p:blipFill>
        <p:spPr bwMode="auto">
          <a:xfrm>
            <a:off x="4686300" y="3511550"/>
            <a:ext cx="4076700" cy="2960688"/>
          </a:xfrm>
          <a:prstGeom prst="rect">
            <a:avLst/>
          </a:prstGeom>
          <a:noFill/>
          <a:ln w="9525">
            <a:noFill/>
            <a:miter lim="800000"/>
            <a:headEnd/>
            <a:tailEnd/>
          </a:ln>
        </p:spPr>
      </p:pic>
      <p:pic>
        <p:nvPicPr>
          <p:cNvPr id="39941" name="Picture 9" descr="Parrott on Latitudes"/>
          <p:cNvPicPr>
            <a:picLocks noChangeAspect="1" noChangeArrowheads="1"/>
          </p:cNvPicPr>
          <p:nvPr/>
        </p:nvPicPr>
        <p:blipFill>
          <a:blip r:embed="rId5"/>
          <a:srcRect/>
          <a:stretch>
            <a:fillRect/>
          </a:stretch>
        </p:blipFill>
        <p:spPr bwMode="auto">
          <a:xfrm>
            <a:off x="577850" y="673100"/>
            <a:ext cx="3881438" cy="5799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Rectangle 2"/>
          <p:cNvSpPr>
            <a:spLocks noGrp="1"/>
          </p:cNvSpPr>
          <p:nvPr>
            <p:ph type="ctrTitle"/>
          </p:nvPr>
        </p:nvSpPr>
        <p:spPr>
          <a:xfrm>
            <a:off x="685800" y="431800"/>
            <a:ext cx="5143500" cy="1689100"/>
          </a:xfrm>
        </p:spPr>
        <p:txBody>
          <a:bodyPr/>
          <a:lstStyle/>
          <a:p>
            <a:pPr algn="l"/>
            <a:r>
              <a:rPr lang="en-GB" sz="1200">
                <a:latin typeface="Adobe Caslon Pro" pitchFamily="-60" charset="0"/>
              </a:rPr>
              <a:t>One particular journal, hand-written and compiled by Parrott between 1740 and 1762, is indexed alphabetically; encyclopaedic topics appear on the pages, however, in an apparently random order under subject headings (extract below).  Strange and poetic connections are made as ideas on the pages seem to grow out of each other like rhizomes. In the semi-permanent installation </a:t>
            </a:r>
            <a:r>
              <a:rPr lang="en-GB" sz="1200" i="1">
                <a:latin typeface="Adobe Caslon Pro" pitchFamily="-60" charset="0"/>
              </a:rPr>
              <a:t>Curious Arts - No. 3</a:t>
            </a:r>
            <a:r>
              <a:rPr lang="en-GB" sz="1200">
                <a:latin typeface="Adobe Caslon Pro" pitchFamily="-60" charset="0"/>
              </a:rPr>
              <a:t>, a selection of these texts is distributed around the walls of the library, the coloured ground upon which they sit being sampled from the breast and crest of Bouffon’s illustration of the Hoopoe.</a:t>
            </a:r>
            <a:endParaRPr lang="en-US" sz="1800">
              <a:latin typeface="Adobe Caslon Pro" pitchFamily="-60" charset="0"/>
            </a:endParaRPr>
          </a:p>
        </p:txBody>
      </p:sp>
      <p:sp>
        <p:nvSpPr>
          <p:cNvPr id="41986" name="Rectangle 3"/>
          <p:cNvSpPr>
            <a:spLocks noGrp="1"/>
          </p:cNvSpPr>
          <p:nvPr>
            <p:ph type="subTitle" idx="1"/>
          </p:nvPr>
        </p:nvSpPr>
        <p:spPr>
          <a:xfrm>
            <a:off x="685800" y="2120900"/>
            <a:ext cx="7924800" cy="4114800"/>
          </a:xfrm>
        </p:spPr>
        <p:txBody>
          <a:bodyPr/>
          <a:lstStyle/>
          <a:p>
            <a:pPr algn="just" eaLnBrk="1" hangingPunct="1">
              <a:spcBef>
                <a:spcPct val="0"/>
              </a:spcBef>
              <a:buFontTx/>
              <a:buNone/>
            </a:pPr>
            <a:r>
              <a:rPr lang="en-GB" sz="1000" i="1">
                <a:solidFill>
                  <a:schemeClr val="tx1"/>
                </a:solidFill>
                <a:latin typeface="Palatino" pitchFamily="-60" charset="0"/>
              </a:rPr>
              <a:t>….  Instinct animals Brutes Burning glass Burial Christianity China Cicero Christina 2 of Sweden Revolutions Revolution of Ye Heavenly Bodies round their axes Refinement Remedies Frost Fortifications Floating Fortune Fossils v Deluge Stones Vapours Vanity Divisibility of Matter Diagonal Dissections Digestion Diseases Divorces Questions in Physics o Natural Philosophy Quakers Ancient Architecture Ancients Ancients Air Cements Chemistry Creation – God’s design and Ends in Creation Creed Mathematics Magnet Maxims Scripture Spirits Spirits Mistakes of Authors Microscopes Analogy Arabians Attraction of Cohesion Academies Remedies Reason Retirement Repartee Curious Arts of Receipts Cruelty Fruits Fluid Bodies Futuro Strato Paradoxes Planets Pasquil Plane Prayer Plautus Parrott Water Watch Water War v Cannons Incredible Insects v Generation Species Swearing Smell Seneca Friction Fire Fish Friendship Figures Tastes Tallard Translators Trade Tradition Travelling Vegetables Venice v Italy Vehicles Glands Granaries Gaming Gain Gardening v Vegetables Hearing Hermathene Heat v Burning Glass Hebrew Oysters Ophir Oyl Colours Constancy and Resolution Content Cromwell’s son Coal Company of Good Men Commonplace Books Contompt Coral Royal Society Romances Rome Agriculture Ancient Arts Ancient Writers Animals Mechanical Improvements Meals Memory Meridian Melancholy Thunder Tun Turkey Luxury of the Ancients Lufus Nature Surprize Sugar Suicide Sugar Superstition Study v Learning Arteries Amber Alexander Afbofness Salts Salos Antique Shakespeare Slavery v Liberty Sabbath Spain Changes in Ye Earth Charles 1 Cannon Characters Curious Arts&amp; Receipts Cruelty Generation Greek Germany Magnificence Massacre Manna of Ye Children of Israel Man v Life Marriage v Woman Seneca Senate Sleep Strength Philosophy Printing Amusements Authors v Books Ancient Arts Ancient Architecture v Magnificence Italy Spirits Ships Sympathy Siege Similes Latin Latin Poetry Lamps Laws God Government Politics English England Drama Instincts Brutes Animals Inscription East Indies Engraving England v Policy Government Laws Parliament Toleration English Honour Holland v Liberty Hypothesis History Highways Imitations Drinking Dyeing v Colours Curious Arts Diamonds Discount Diseases Mountains Money Motto Morality Ancient Derivations Denmark Deluge Debt Obscene Expressions v Whore Eunuch Castration Marriage Writing Witnesses Writers Duols v punishment Dumb Duties Religion Revolutions Papists Patriot Parliament Parrott Epitaphs Normans North Poisons Productions Protestants Poland Portugal v Customs Policy Utrecht France Fancy Guiscard Superstition Maxims Marriage Criticisms Climate v Cold Copperas Cold Coals Papists Painting Parliament v Prerogative Customs v Titles Curious Receipts Stones Sound Sound Soul Mistakes Prettyness Peter the Great Prerogative Weather Web Bravery Bastard Baptism Barbarism Lifes Liberty Russia Laws Language Latin Quakers Questions Prophecy Providence Proverbs Poisons v Vegetables Remedies Diseases Epitaphs Epithets v Metaphor Empires Characters Sales Antique Sabbath Hanover Designs or Devices v Motto Superstition Painting Dress v Customs Derivations Names England Curious Arts &amp; Receipts Gardening Agriculture Animals v Brutes Instinct Languages Latin Tide Tythes Titles Brutes v Animal Instincts Bulk Trees America Inconsistencies v Mistakes Impositions Inclosing Money Moral Moral Evil Senses v Sleep Soul Innate Shellfish Scripture Parliament Reformation Remedies Prerogative Wife Whimsical Inventions Vicissitudes of Fortunes Virtue Prayer Derivations Birds v Animals Fish England Water Salt Papists Fossiles Frost Climate Latin Curious Arts &amp; Receipts</a:t>
            </a:r>
            <a:r>
              <a:rPr lang="en-GB" sz="900" i="1">
                <a:solidFill>
                  <a:schemeClr val="tx1"/>
                </a:solidFill>
                <a:latin typeface="Palatino" pitchFamily="-60" charset="0"/>
              </a:rPr>
              <a:t> </a:t>
            </a:r>
            <a:endParaRPr lang="en-US" sz="900" i="1">
              <a:solidFill>
                <a:schemeClr val="tx1"/>
              </a:solidFill>
              <a:latin typeface="Palatino" pitchFamily="-60"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Rectangle 2"/>
          <p:cNvSpPr>
            <a:spLocks noGrp="1"/>
          </p:cNvSpPr>
          <p:nvPr>
            <p:ph type="ctrTitle"/>
          </p:nvPr>
        </p:nvSpPr>
        <p:spPr>
          <a:xfrm>
            <a:off x="533400" y="762000"/>
            <a:ext cx="4432300" cy="1536700"/>
          </a:xfrm>
        </p:spPr>
        <p:txBody>
          <a:bodyPr/>
          <a:lstStyle/>
          <a:p>
            <a:pPr algn="l"/>
            <a:r>
              <a:rPr lang="en-GB" sz="1200">
                <a:latin typeface="Adobe Caslon Pro" pitchFamily="-60" charset="0"/>
              </a:rPr>
              <a:t>Parrott’s elliptical approach to the recording of knowledge not only provides one of the sources for the texts used in the installation, it also inspired the form of </a:t>
            </a:r>
            <a:r>
              <a:rPr lang="en-GB" sz="1200" i="1">
                <a:latin typeface="Adobe Caslon Pro" pitchFamily="-60" charset="0"/>
              </a:rPr>
              <a:t>Curious Arts – No. 3</a:t>
            </a:r>
            <a:r>
              <a:rPr lang="en-GB" sz="1200">
                <a:latin typeface="Adobe Caslon Pro" pitchFamily="-60" charset="0"/>
              </a:rPr>
              <a:t> as a series of apparently disconnected ideas, which are juxtaposed </a:t>
            </a:r>
            <a:r>
              <a:rPr lang="en-US" sz="1200">
                <a:latin typeface="Adobe Caslon Pro" pitchFamily="-60" charset="0"/>
              </a:rPr>
              <a:t>with a quotation from the C19th that runs around the ceiling cornicing.  The latter text (below) reflects</a:t>
            </a:r>
            <a:r>
              <a:rPr lang="en-GB" sz="1200">
                <a:latin typeface="Adobe Caslon Pro" pitchFamily="-60" charset="0"/>
              </a:rPr>
              <a:t> the ordering of the world through scientific thought, quoted </a:t>
            </a:r>
            <a:r>
              <a:rPr lang="en-US" sz="1200">
                <a:latin typeface="Adobe Caslon Pro" pitchFamily="-60" charset="0"/>
              </a:rPr>
              <a:t>from </a:t>
            </a:r>
            <a:r>
              <a:rPr lang="en-US" sz="1200">
                <a:solidFill>
                  <a:srgbClr val="000000"/>
                </a:solidFill>
                <a:latin typeface="Adobe Caslon Pro" pitchFamily="-60" charset="0"/>
              </a:rPr>
              <a:t>G F Rodwell, ‘Birth of  Chemistry’, Macmillan &amp; Co, 1874.</a:t>
            </a:r>
            <a:r>
              <a:rPr lang="en-US" sz="1200">
                <a:latin typeface="Adobe Caslon Pro" pitchFamily="-60" charset="0"/>
              </a:rPr>
              <a:t> </a:t>
            </a:r>
            <a:r>
              <a:rPr lang="en-GB" sz="1200">
                <a:latin typeface="Adobe Caslon Pro" pitchFamily="-60" charset="0"/>
              </a:rPr>
              <a:t>Combined, their ideas spin around the room attracted to each other by the context, thus creating a cycle of insight.</a:t>
            </a:r>
            <a:endParaRPr lang="en-US" sz="1200">
              <a:latin typeface="Adobe Caslon Pro" pitchFamily="-60" charset="0"/>
            </a:endParaRPr>
          </a:p>
        </p:txBody>
      </p:sp>
      <p:sp>
        <p:nvSpPr>
          <p:cNvPr id="44034" name="Rectangle 3"/>
          <p:cNvSpPr>
            <a:spLocks noGrp="1"/>
          </p:cNvSpPr>
          <p:nvPr>
            <p:ph type="subTitle" idx="1"/>
          </p:nvPr>
        </p:nvSpPr>
        <p:spPr>
          <a:xfrm>
            <a:off x="1371600" y="2997200"/>
            <a:ext cx="6400800" cy="1981200"/>
          </a:xfrm>
        </p:spPr>
        <p:txBody>
          <a:bodyPr/>
          <a:lstStyle/>
          <a:p>
            <a:r>
              <a:rPr lang="en-GB" sz="1400" i="1">
                <a:solidFill>
                  <a:schemeClr val="tx1"/>
                </a:solidFill>
                <a:latin typeface="Lucida Grande" pitchFamily="-60" charset="0"/>
              </a:rPr>
              <a:t>…</a:t>
            </a:r>
            <a:r>
              <a:rPr lang="en-GB" sz="1400" i="1">
                <a:solidFill>
                  <a:schemeClr val="tx1"/>
                </a:solidFill>
                <a:latin typeface="Palatino" pitchFamily="-60" charset="0"/>
              </a:rPr>
              <a:t> there is a strong propensity, which dances through every atom </a:t>
            </a:r>
            <a:r>
              <a:rPr lang="en-GB" sz="1400" i="1">
                <a:solidFill>
                  <a:schemeClr val="tx1"/>
                </a:solidFill>
                <a:latin typeface="Lucida Grande" pitchFamily="-60" charset="0"/>
              </a:rPr>
              <a:t>…</a:t>
            </a:r>
            <a:r>
              <a:rPr lang="en-GB" sz="1400" i="1">
                <a:solidFill>
                  <a:schemeClr val="tx1"/>
                </a:solidFill>
                <a:latin typeface="Palatino" pitchFamily="-60" charset="0"/>
              </a:rPr>
              <a:t> and attracts the minutest particle to some peculiar object</a:t>
            </a:r>
            <a:r>
              <a:rPr lang="en-GB" sz="1400" i="1">
                <a:solidFill>
                  <a:schemeClr val="tx1"/>
                </a:solidFill>
                <a:latin typeface="Lucida Grande" pitchFamily="-60" charset="0"/>
              </a:rPr>
              <a:t> …</a:t>
            </a:r>
            <a:r>
              <a:rPr lang="en-GB" sz="1400" i="1">
                <a:solidFill>
                  <a:schemeClr val="tx1"/>
                </a:solidFill>
                <a:latin typeface="Palatino" pitchFamily="-60" charset="0"/>
              </a:rPr>
              <a:t> from its base to its summit … from fire to air</a:t>
            </a:r>
            <a:r>
              <a:rPr lang="en-GB" sz="1400" i="1">
                <a:solidFill>
                  <a:schemeClr val="tx1"/>
                </a:solidFill>
                <a:latin typeface="Lucida Grande" pitchFamily="-60" charset="0"/>
              </a:rPr>
              <a:t> … </a:t>
            </a:r>
            <a:r>
              <a:rPr lang="en-GB" sz="1400" i="1">
                <a:solidFill>
                  <a:schemeClr val="tx1"/>
                </a:solidFill>
                <a:latin typeface="Palatino" pitchFamily="-60" charset="0"/>
              </a:rPr>
              <a:t> from water to earth </a:t>
            </a:r>
            <a:r>
              <a:rPr lang="en-GB" sz="1400" i="1">
                <a:solidFill>
                  <a:schemeClr val="tx1"/>
                </a:solidFill>
                <a:latin typeface="Lucida Grande" pitchFamily="-60" charset="0"/>
              </a:rPr>
              <a:t>…</a:t>
            </a:r>
            <a:r>
              <a:rPr lang="en-GB" sz="1400" i="1">
                <a:solidFill>
                  <a:schemeClr val="tx1"/>
                </a:solidFill>
                <a:latin typeface="Palatino" pitchFamily="-60" charset="0"/>
              </a:rPr>
              <a:t>  from all below the moon to all above the celestial spheres </a:t>
            </a:r>
            <a:r>
              <a:rPr lang="en-GB" sz="1400" i="1">
                <a:solidFill>
                  <a:schemeClr val="tx1"/>
                </a:solidFill>
                <a:latin typeface="Lucida Grande" pitchFamily="-60" charset="0"/>
              </a:rPr>
              <a:t>…</a:t>
            </a:r>
            <a:r>
              <a:rPr lang="en-GB" sz="1400" i="1">
                <a:solidFill>
                  <a:schemeClr val="tx1"/>
                </a:solidFill>
                <a:latin typeface="Palatino" pitchFamily="-60" charset="0"/>
              </a:rPr>
              <a:t> the very point of the first thread in this apparently tangled skein </a:t>
            </a:r>
            <a:r>
              <a:rPr lang="en-GB" sz="1400" i="1">
                <a:solidFill>
                  <a:schemeClr val="tx1"/>
                </a:solidFill>
                <a:latin typeface="Lucida Grande" pitchFamily="-60" charset="0"/>
              </a:rPr>
              <a:t>…</a:t>
            </a:r>
            <a:r>
              <a:rPr lang="en-GB" sz="1400" i="1">
                <a:solidFill>
                  <a:schemeClr val="tx1"/>
                </a:solidFill>
                <a:latin typeface="Palatino" pitchFamily="-60" charset="0"/>
              </a:rPr>
              <a:t> in heavenly or in terrestrial bodies </a:t>
            </a:r>
            <a:r>
              <a:rPr lang="en-GB" sz="1400" i="1">
                <a:solidFill>
                  <a:schemeClr val="tx1"/>
                </a:solidFill>
                <a:latin typeface="Lucida Grande" pitchFamily="-60" charset="0"/>
              </a:rPr>
              <a:t>…</a:t>
            </a:r>
            <a:r>
              <a:rPr lang="en-GB" sz="1400" i="1">
                <a:solidFill>
                  <a:schemeClr val="tx1"/>
                </a:solidFill>
                <a:latin typeface="Palatino" pitchFamily="-60" charset="0"/>
              </a:rPr>
              <a:t>  is a disposition to be attracted </a:t>
            </a:r>
            <a:r>
              <a:rPr lang="en-GB" sz="1400" i="1">
                <a:solidFill>
                  <a:schemeClr val="tx1"/>
                </a:solidFill>
                <a:latin typeface="Lucida Grande" pitchFamily="-60" charset="0"/>
              </a:rPr>
              <a:t>…</a:t>
            </a:r>
            <a:r>
              <a:rPr lang="en-GB" sz="1400" i="1">
                <a:solidFill>
                  <a:schemeClr val="tx1"/>
                </a:solidFill>
                <a:latin typeface="Palatino" pitchFamily="-60" charset="0"/>
              </a:rPr>
              <a:t>  which taught hard steel to rush from its place and rivet itself on the magnet </a:t>
            </a:r>
            <a:r>
              <a:rPr lang="en-GB" sz="1400" i="1">
                <a:solidFill>
                  <a:schemeClr val="tx1"/>
                </a:solidFill>
                <a:latin typeface="Lucida Grande" pitchFamily="-60" charset="0"/>
              </a:rPr>
              <a:t>…</a:t>
            </a:r>
            <a:r>
              <a:rPr lang="en-GB" sz="1400" i="1">
                <a:solidFill>
                  <a:schemeClr val="tx1"/>
                </a:solidFill>
                <a:latin typeface="Palatino" pitchFamily="-60" charset="0"/>
              </a:rPr>
              <a:t>  the same disposition </a:t>
            </a:r>
            <a:r>
              <a:rPr lang="en-GB" sz="1400" i="1">
                <a:solidFill>
                  <a:schemeClr val="tx1"/>
                </a:solidFill>
                <a:latin typeface="Lucida Grande" pitchFamily="-60" charset="0"/>
              </a:rPr>
              <a:t>…</a:t>
            </a:r>
            <a:r>
              <a:rPr lang="en-GB" sz="1400" i="1">
                <a:solidFill>
                  <a:schemeClr val="tx1"/>
                </a:solidFill>
                <a:latin typeface="Palatino" pitchFamily="-60" charset="0"/>
              </a:rPr>
              <a:t> which impels the light straw to attach itself firmly to the amber </a:t>
            </a:r>
            <a:r>
              <a:rPr lang="en-GB" sz="1400" i="1">
                <a:solidFill>
                  <a:schemeClr val="tx1"/>
                </a:solidFill>
                <a:latin typeface="Lucida Grande" pitchFamily="-60" charset="0"/>
              </a:rPr>
              <a:t>…</a:t>
            </a:r>
            <a:r>
              <a:rPr lang="en-GB" sz="1400" i="1">
                <a:solidFill>
                  <a:schemeClr val="tx1"/>
                </a:solidFill>
                <a:latin typeface="Palatino" pitchFamily="-60" charset="0"/>
              </a:rPr>
              <a:t>  this quality </a:t>
            </a:r>
            <a:r>
              <a:rPr lang="en-GB" sz="1400" i="1">
                <a:solidFill>
                  <a:schemeClr val="tx1"/>
                </a:solidFill>
                <a:latin typeface="Lucida Grande" pitchFamily="-60" charset="0"/>
              </a:rPr>
              <a:t>…</a:t>
            </a:r>
            <a:r>
              <a:rPr lang="en-GB" sz="1400" i="1">
                <a:solidFill>
                  <a:schemeClr val="tx1"/>
                </a:solidFill>
                <a:latin typeface="Palatino" pitchFamily="-60" charset="0"/>
              </a:rPr>
              <a:t>  which gives every substance in nature a tendency towards another </a:t>
            </a:r>
            <a:r>
              <a:rPr lang="en-GB" sz="1400" i="1">
                <a:solidFill>
                  <a:schemeClr val="tx1"/>
                </a:solidFill>
                <a:latin typeface="Lucida Grande" pitchFamily="-60" charset="0"/>
              </a:rPr>
              <a:t>…</a:t>
            </a:r>
            <a:r>
              <a:rPr lang="en-GB" sz="1400" i="1">
                <a:solidFill>
                  <a:schemeClr val="tx1"/>
                </a:solidFill>
                <a:latin typeface="Palatino" pitchFamily="-60" charset="0"/>
              </a:rPr>
              <a:t>  an inclination forcibly directed towards a determinate point  </a:t>
            </a:r>
            <a:endParaRPr lang="en-US" i="1">
              <a:solidFill>
                <a:schemeClr val="tx1"/>
              </a:solidFill>
              <a:latin typeface="Arial" pitchFamily="-60"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6081" name="Picture 7" descr="S1.pdf"/>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6082" name="Rectangle 4"/>
          <p:cNvSpPr>
            <a:spLocks noChangeArrowheads="1"/>
          </p:cNvSpPr>
          <p:nvPr/>
        </p:nvSpPr>
        <p:spPr bwMode="auto">
          <a:xfrm>
            <a:off x="715963" y="2646363"/>
            <a:ext cx="5521325" cy="1066800"/>
          </a:xfrm>
          <a:prstGeom prst="rect">
            <a:avLst/>
          </a:prstGeom>
          <a:noFill/>
          <a:ln w="9525">
            <a:noFill/>
            <a:miter lim="800000"/>
            <a:headEnd/>
            <a:tailEnd/>
          </a:ln>
        </p:spPr>
        <p:txBody>
          <a:bodyPr>
            <a:prstTxWarp prst="textNoShape">
              <a:avLst/>
            </a:prstTxWarp>
            <a:spAutoFit/>
          </a:bodyPr>
          <a:lstStyle/>
          <a:p>
            <a:r>
              <a:rPr lang="en-US" sz="3200" b="1">
                <a:solidFill>
                  <a:srgbClr val="C40812"/>
                </a:solidFill>
                <a:latin typeface="Hypatia Sans Pro" charset="0"/>
                <a:ea typeface="Hypatia Sans Pro" charset="0"/>
                <a:cs typeface="Hypatia Sans Pro" charset="0"/>
              </a:rPr>
              <a:t>Curious Arts - No. 3 </a:t>
            </a:r>
          </a:p>
          <a:p>
            <a:endParaRPr lang="en-US" sz="3200" b="1">
              <a:solidFill>
                <a:srgbClr val="C40812"/>
              </a:solidFill>
              <a:latin typeface="Hypatia Sans Pro" charset="0"/>
              <a:ea typeface="Hypatia Sans Pro" charset="0"/>
              <a:cs typeface="Hypatia Sans Pro" charset="0"/>
            </a:endParaRPr>
          </a:p>
        </p:txBody>
      </p:sp>
      <p:sp>
        <p:nvSpPr>
          <p:cNvPr id="46083" name="Rectangle 5"/>
          <p:cNvSpPr>
            <a:spLocks noChangeArrowheads="1"/>
          </p:cNvSpPr>
          <p:nvPr/>
        </p:nvSpPr>
        <p:spPr bwMode="auto">
          <a:xfrm>
            <a:off x="715963" y="4002088"/>
            <a:ext cx="3176587" cy="822325"/>
          </a:xfrm>
          <a:prstGeom prst="rect">
            <a:avLst/>
          </a:prstGeom>
          <a:noFill/>
          <a:ln w="9525">
            <a:noFill/>
            <a:miter lim="800000"/>
            <a:headEnd/>
            <a:tailEnd/>
          </a:ln>
        </p:spPr>
        <p:txBody>
          <a:bodyPr>
            <a:prstTxWarp prst="textNoShape">
              <a:avLst/>
            </a:prstTxWarp>
            <a:spAutoFit/>
          </a:bodyPr>
          <a:lstStyle/>
          <a:p>
            <a:r>
              <a:rPr lang="en-US" sz="1200" i="1">
                <a:solidFill>
                  <a:srgbClr val="C40812"/>
                </a:solidFill>
                <a:latin typeface="Adobe Caslon Pro Bold Italic" pitchFamily="-60" charset="0"/>
                <a:ea typeface="Adobe Caslon Pro SmBd" pitchFamily="-60" charset="0"/>
                <a:cs typeface="Adobe Caslon Pro SmBd" pitchFamily="-60" charset="0"/>
              </a:rPr>
              <a:t>Semi-permanent commission for the Library of Hospitalfield House, Arbroath, produced in collaboration with Jim Harold (2010 to date). </a:t>
            </a:r>
          </a:p>
          <a:p>
            <a:r>
              <a:rPr lang="en-US" sz="1200" i="1">
                <a:solidFill>
                  <a:schemeClr val="accent2"/>
                </a:solidFill>
                <a:latin typeface="Adobe Caslon Pro" pitchFamily="-60" charset="0"/>
                <a:ea typeface="Adobe Caslon Pro SmBd" pitchFamily="-60" charset="0"/>
                <a:cs typeface="Adobe Caslon Pro SmBd" pitchFamily="-60" charset="0"/>
              </a:rPr>
              <a:t>Vinyl text on painted walls.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8129" name="Picture 2" descr="_DSC0097"/>
          <p:cNvPicPr>
            <a:picLocks noChangeAspect="1" noChangeArrowheads="1"/>
          </p:cNvPicPr>
          <p:nvPr/>
        </p:nvPicPr>
        <p:blipFill>
          <a:blip r:embed="rId3"/>
          <a:srcRect/>
          <a:stretch>
            <a:fillRect/>
          </a:stretch>
        </p:blipFill>
        <p:spPr bwMode="auto">
          <a:xfrm>
            <a:off x="457200" y="609600"/>
            <a:ext cx="8229600" cy="5510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0177" name="Picture 2" descr="_DSC0112"/>
          <p:cNvPicPr>
            <a:picLocks noChangeAspect="1" noChangeArrowheads="1"/>
          </p:cNvPicPr>
          <p:nvPr/>
        </p:nvPicPr>
        <p:blipFill>
          <a:blip r:embed="rId3"/>
          <a:srcRect/>
          <a:stretch>
            <a:fillRect/>
          </a:stretch>
        </p:blipFill>
        <p:spPr bwMode="auto">
          <a:xfrm>
            <a:off x="1524000" y="304800"/>
            <a:ext cx="6042025" cy="6096000"/>
          </a:xfrm>
          <a:prstGeom prst="rect">
            <a:avLst/>
          </a:prstGeom>
          <a:noFill/>
          <a:ln w="9525">
            <a:noFill/>
            <a:miter lim="800000"/>
            <a:headEnd/>
            <a:tailEnd/>
          </a:ln>
        </p:spPr>
      </p:pic>
      <p:sp>
        <p:nvSpPr>
          <p:cNvPr id="50178" name="Rectangle 3"/>
          <p:cNvSpPr>
            <a:spLocks noChangeArrowheads="1"/>
          </p:cNvSpPr>
          <p:nvPr/>
        </p:nvSpPr>
        <p:spPr bwMode="auto">
          <a:xfrm>
            <a:off x="7467600" y="601980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en-US">
              <a:latin typeface="Times" pitchFamily="-60"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2225" name="Picture 2" descr="_DSC0099"/>
          <p:cNvPicPr>
            <a:picLocks noChangeAspect="1" noChangeArrowheads="1"/>
          </p:cNvPicPr>
          <p:nvPr/>
        </p:nvPicPr>
        <p:blipFill>
          <a:blip r:embed="rId3"/>
          <a:srcRect/>
          <a:stretch>
            <a:fillRect/>
          </a:stretch>
        </p:blipFill>
        <p:spPr bwMode="auto">
          <a:xfrm>
            <a:off x="457200" y="685800"/>
            <a:ext cx="83058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4273" name="Picture 2" descr="_DSC0098"/>
          <p:cNvPicPr>
            <a:picLocks noChangeAspect="1" noChangeArrowheads="1"/>
          </p:cNvPicPr>
          <p:nvPr/>
        </p:nvPicPr>
        <p:blipFill>
          <a:blip r:embed="rId3"/>
          <a:srcRect/>
          <a:stretch>
            <a:fillRect/>
          </a:stretch>
        </p:blipFill>
        <p:spPr bwMode="auto">
          <a:xfrm>
            <a:off x="457200" y="685800"/>
            <a:ext cx="8229600" cy="5510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6321" name="Picture 2" descr="_DSC0105"/>
          <p:cNvPicPr>
            <a:picLocks noChangeAspect="1" noChangeArrowheads="1"/>
          </p:cNvPicPr>
          <p:nvPr/>
        </p:nvPicPr>
        <p:blipFill>
          <a:blip r:embed="rId3"/>
          <a:srcRect/>
          <a:stretch>
            <a:fillRect/>
          </a:stretch>
        </p:blipFill>
        <p:spPr bwMode="auto">
          <a:xfrm>
            <a:off x="457200" y="609600"/>
            <a:ext cx="8153400" cy="5456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8369" name="Picture 2" descr="_DSC0???"/>
          <p:cNvPicPr>
            <a:picLocks noChangeAspect="1" noChangeArrowheads="1"/>
          </p:cNvPicPr>
          <p:nvPr/>
        </p:nvPicPr>
        <p:blipFill>
          <a:blip r:embed="rId3"/>
          <a:srcRect/>
          <a:stretch>
            <a:fillRect/>
          </a:stretch>
        </p:blipFill>
        <p:spPr bwMode="auto">
          <a:xfrm>
            <a:off x="457200" y="762000"/>
            <a:ext cx="8229600" cy="5360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0417" name="Picture 2" descr="_DSC0133"/>
          <p:cNvPicPr>
            <a:picLocks noChangeAspect="1" noChangeArrowheads="1"/>
          </p:cNvPicPr>
          <p:nvPr/>
        </p:nvPicPr>
        <p:blipFill>
          <a:blip r:embed="rId3"/>
          <a:srcRect/>
          <a:stretch>
            <a:fillRect/>
          </a:stretch>
        </p:blipFill>
        <p:spPr bwMode="auto">
          <a:xfrm>
            <a:off x="457200" y="609600"/>
            <a:ext cx="8186738"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2465" name="Picture 2" descr="_DSC0128"/>
          <p:cNvPicPr>
            <a:picLocks noChangeAspect="1" noChangeArrowheads="1"/>
          </p:cNvPicPr>
          <p:nvPr/>
        </p:nvPicPr>
        <p:blipFill>
          <a:blip r:embed="rId3"/>
          <a:srcRect/>
          <a:stretch>
            <a:fillRect/>
          </a:stretch>
        </p:blipFill>
        <p:spPr bwMode="auto">
          <a:xfrm>
            <a:off x="457200" y="660400"/>
            <a:ext cx="8262938" cy="5532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4513" name="Picture 2" descr="_DSC0127"/>
          <p:cNvPicPr>
            <a:picLocks noChangeAspect="1" noChangeArrowheads="1"/>
          </p:cNvPicPr>
          <p:nvPr/>
        </p:nvPicPr>
        <p:blipFill>
          <a:blip r:embed="rId3"/>
          <a:srcRect/>
          <a:stretch>
            <a:fillRect/>
          </a:stretch>
        </p:blipFill>
        <p:spPr bwMode="auto">
          <a:xfrm>
            <a:off x="533400" y="609600"/>
            <a:ext cx="8110538"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6561" name="Picture 2" descr="_DSC0129"/>
          <p:cNvPicPr>
            <a:picLocks noChangeAspect="1" noChangeArrowheads="1"/>
          </p:cNvPicPr>
          <p:nvPr/>
        </p:nvPicPr>
        <p:blipFill>
          <a:blip r:embed="rId3"/>
          <a:srcRect/>
          <a:stretch>
            <a:fillRect/>
          </a:stretch>
        </p:blipFill>
        <p:spPr bwMode="auto">
          <a:xfrm>
            <a:off x="501650" y="609600"/>
            <a:ext cx="8110538"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8609" name="Picture 2" descr="_DSC0118"/>
          <p:cNvPicPr>
            <a:picLocks noChangeAspect="1" noChangeArrowheads="1"/>
          </p:cNvPicPr>
          <p:nvPr/>
        </p:nvPicPr>
        <p:blipFill>
          <a:blip r:embed="rId3"/>
          <a:srcRect/>
          <a:stretch>
            <a:fillRect/>
          </a:stretch>
        </p:blipFill>
        <p:spPr bwMode="auto">
          <a:xfrm>
            <a:off x="609600" y="685800"/>
            <a:ext cx="8001000" cy="5446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0657" name="Picture 2" descr="_DSC0115"/>
          <p:cNvPicPr>
            <a:picLocks noChangeAspect="1" noChangeArrowheads="1"/>
          </p:cNvPicPr>
          <p:nvPr/>
        </p:nvPicPr>
        <p:blipFill>
          <a:blip r:embed="rId3"/>
          <a:srcRect/>
          <a:stretch>
            <a:fillRect/>
          </a:stretch>
        </p:blipFill>
        <p:spPr bwMode="auto">
          <a:xfrm>
            <a:off x="1447800" y="457200"/>
            <a:ext cx="6269038"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2705" name="Picture 2" descr="_DSC0114"/>
          <p:cNvPicPr>
            <a:picLocks noChangeAspect="1" noChangeArrowheads="1"/>
          </p:cNvPicPr>
          <p:nvPr/>
        </p:nvPicPr>
        <p:blipFill>
          <a:blip r:embed="rId3"/>
          <a:srcRect/>
          <a:stretch>
            <a:fillRect/>
          </a:stretch>
        </p:blipFill>
        <p:spPr bwMode="auto">
          <a:xfrm>
            <a:off x="1371600" y="457200"/>
            <a:ext cx="6269038"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4753" name="Picture 3" descr="S7.pdf"/>
          <p:cNvPicPr>
            <a:picLocks noChangeAspect="1"/>
          </p:cNvPicPr>
          <p:nvPr/>
        </p:nvPicPr>
        <p:blipFill>
          <a:blip r:embed="rId3"/>
          <a:srcRect/>
          <a:stretch>
            <a:fillRect/>
          </a:stretch>
        </p:blipFill>
        <p:spPr bwMode="auto">
          <a:xfrm>
            <a:off x="0" y="0"/>
            <a:ext cx="9144000" cy="6477000"/>
          </a:xfrm>
          <a:prstGeom prst="rect">
            <a:avLst/>
          </a:prstGeom>
          <a:noFill/>
          <a:ln w="9525">
            <a:noFill/>
            <a:miter lim="800000"/>
            <a:headEnd/>
            <a:tailEnd/>
          </a:ln>
        </p:spPr>
      </p:pic>
      <p:sp>
        <p:nvSpPr>
          <p:cNvPr id="74754" name="Rectangle 5"/>
          <p:cNvSpPr>
            <a:spLocks noChangeArrowheads="1"/>
          </p:cNvSpPr>
          <p:nvPr/>
        </p:nvSpPr>
        <p:spPr bwMode="auto">
          <a:xfrm>
            <a:off x="439738" y="1547813"/>
            <a:ext cx="3738562" cy="3378200"/>
          </a:xfrm>
          <a:prstGeom prst="rect">
            <a:avLst/>
          </a:prstGeom>
          <a:noFill/>
          <a:ln w="9525">
            <a:noFill/>
            <a:miter lim="800000"/>
            <a:headEnd/>
            <a:tailEnd/>
          </a:ln>
        </p:spPr>
        <p:txBody>
          <a:bodyPr>
            <a:prstTxWarp prst="textNoShape">
              <a:avLst/>
            </a:prstTxWarp>
            <a:spAutoFit/>
          </a:bodyPr>
          <a:lstStyle/>
          <a:p>
            <a:r>
              <a:rPr lang="en-GB" sz="1200" b="1">
                <a:latin typeface="Adobe Caslon Pro" pitchFamily="-60" charset="0"/>
              </a:rPr>
              <a:t>Context:</a:t>
            </a:r>
            <a:endParaRPr lang="en-GB" sz="1200">
              <a:latin typeface="Adobe Caslon Pro" pitchFamily="-60" charset="0"/>
            </a:endParaRPr>
          </a:p>
          <a:p>
            <a:endParaRPr lang="en-GB" sz="1200">
              <a:latin typeface="Adobe Caslon Pro" pitchFamily="-60" charset="0"/>
            </a:endParaRPr>
          </a:p>
          <a:p>
            <a:r>
              <a:rPr lang="en-GB" sz="1200">
                <a:latin typeface="Adobe Caslon Pro" pitchFamily="-60" charset="0"/>
              </a:rPr>
              <a:t>An interrogation of the relationship between rational forms of knowledge (Descartes and Locke) and embodied knowing (Val</a:t>
            </a:r>
            <a:r>
              <a:rPr lang="en-GB" altLang="ja-JP" sz="1200">
                <a:latin typeface="Adobe Caslon Pro" pitchFamily="-60" charset="0"/>
              </a:rPr>
              <a:t>ér</a:t>
            </a:r>
            <a:r>
              <a:rPr lang="en-GB" sz="1200">
                <a:latin typeface="Adobe Caslon Pro" pitchFamily="-60" charset="0"/>
              </a:rPr>
              <a:t>y) underpins Brind &amp; Harold’s thinking. In the </a:t>
            </a:r>
            <a:r>
              <a:rPr lang="en-GB" sz="1200" i="1">
                <a:latin typeface="Adobe Caslon Pro" pitchFamily="-60" charset="0"/>
              </a:rPr>
              <a:t>Curious Arts</a:t>
            </a:r>
            <a:r>
              <a:rPr lang="en-GB" sz="1200">
                <a:latin typeface="Adobe Caslon Pro" pitchFamily="-60" charset="0"/>
              </a:rPr>
              <a:t> series (Nos. 1-6), this has been focussed:  Firstly, upon what can be collated and understood at the limits - or in the margins - of the archive (Foucault, Crimp and Stafford’s critiques of the structuring and ordering of knowledge is important here, as are the writings of Flaubert, the study of forms by Baltrusaitis, and the works of Mark Dion, Gabriel Orozco and James Welling); Secondly, upon the space where rational language falls short, and poetics and subjective imagining take over (reference to Lacan, Kristeva, Derrida, Lyotard and the work of Lothar Baumgarten, and Susan Hiller is significant here).  </a:t>
            </a:r>
          </a:p>
          <a:p>
            <a:endParaRPr lang="en-US" sz="1200">
              <a:latin typeface="Adobe Caslon Pro" pitchFamily="-60" charset="0"/>
              <a:ea typeface="Adobe Caslon Pro" pitchFamily="-60" charset="0"/>
              <a:cs typeface="Adobe Caslon Pro" pitchFamily="-60" charset="0"/>
            </a:endParaRPr>
          </a:p>
        </p:txBody>
      </p:sp>
      <p:sp>
        <p:nvSpPr>
          <p:cNvPr id="74755" name="Rectangle 6"/>
          <p:cNvSpPr>
            <a:spLocks noChangeArrowheads="1"/>
          </p:cNvSpPr>
          <p:nvPr/>
        </p:nvSpPr>
        <p:spPr bwMode="auto">
          <a:xfrm>
            <a:off x="3582988" y="5183188"/>
            <a:ext cx="2398712" cy="365125"/>
          </a:xfrm>
          <a:prstGeom prst="rect">
            <a:avLst/>
          </a:prstGeom>
          <a:noFill/>
          <a:ln w="9525">
            <a:noFill/>
            <a:miter lim="800000"/>
            <a:headEnd/>
            <a:tailEnd/>
          </a:ln>
        </p:spPr>
        <p:txBody>
          <a:bodyPr>
            <a:prstTxWarp prst="textNoShape">
              <a:avLst/>
            </a:prstTxWarp>
            <a:spAutoFit/>
          </a:bodyPr>
          <a:lstStyle/>
          <a:p>
            <a:r>
              <a:rPr lang="en-US" sz="900" i="1">
                <a:solidFill>
                  <a:srgbClr val="FFFFFF"/>
                </a:solidFill>
                <a:latin typeface="Adobe Caslon Pro" pitchFamily="-60" charset="0"/>
                <a:ea typeface="Adobe Caslon Pro" pitchFamily="-60" charset="0"/>
                <a:cs typeface="Adobe Caslon Pro" pitchFamily="-60" charset="0"/>
              </a:rPr>
              <a:t>Image one &amp; a description of  what we are looking at in the context of the project.</a:t>
            </a:r>
          </a:p>
        </p:txBody>
      </p:sp>
      <p:sp>
        <p:nvSpPr>
          <p:cNvPr id="74756" name="Rectangle 5"/>
          <p:cNvSpPr>
            <a:spLocks noChangeArrowheads="1"/>
          </p:cNvSpPr>
          <p:nvPr/>
        </p:nvSpPr>
        <p:spPr bwMode="auto">
          <a:xfrm>
            <a:off x="4884738" y="1928813"/>
            <a:ext cx="3738562" cy="2465387"/>
          </a:xfrm>
          <a:prstGeom prst="rect">
            <a:avLst/>
          </a:prstGeom>
          <a:noFill/>
          <a:ln w="9525">
            <a:noFill/>
            <a:miter lim="800000"/>
            <a:headEnd/>
            <a:tailEnd/>
          </a:ln>
        </p:spPr>
        <p:txBody>
          <a:bodyPr>
            <a:prstTxWarp prst="textNoShape">
              <a:avLst/>
            </a:prstTxWarp>
            <a:spAutoFit/>
          </a:bodyPr>
          <a:lstStyle/>
          <a:p>
            <a:r>
              <a:rPr lang="en-GB" sz="1200">
                <a:latin typeface="Adobe Caslon Pro Italic" pitchFamily="-60" charset="0"/>
              </a:rPr>
              <a:t>Curious Arts - No. 3</a:t>
            </a:r>
            <a:r>
              <a:rPr lang="en-GB" sz="1200">
                <a:latin typeface="Adobe Caslon Pro" pitchFamily="-60" charset="0"/>
              </a:rPr>
              <a:t> contributes to this artistic dialogue by questioning how we contend with that which can’t be categorised. It reinterprets historical knowledge and categorisation in order to open up an imaginative space  that draws attention to the relatedness of things and unfolds new ways of thinking.</a:t>
            </a:r>
          </a:p>
          <a:p>
            <a:endParaRPr lang="en-GB" sz="1200">
              <a:latin typeface="Adobe Caslon Pro" pitchFamily="-60" charset="0"/>
            </a:endParaRPr>
          </a:p>
          <a:p>
            <a:r>
              <a:rPr lang="en-GB" sz="1200">
                <a:latin typeface="Adobe Caslon Pro" pitchFamily="-60" charset="0"/>
              </a:rPr>
              <a:t>Brind &amp; Harold’s work also contributes to a contemporary dialogue about collaborative practice and a critical questioning of individual authorship. Artist partnerships such as Smith/Stewart, Dalziel &amp; Scullion, Thatham and O’Sullivan provide other similar models.</a:t>
            </a:r>
          </a:p>
          <a:p>
            <a:endParaRPr lang="en-GB" sz="1200">
              <a:latin typeface="Adobe Caslon Pro" pitchFamily="-60" charset="0"/>
            </a:endParaRPr>
          </a:p>
        </p:txBody>
      </p:sp>
      <p:sp>
        <p:nvSpPr>
          <p:cNvPr id="74757" name="Rectangle 5"/>
          <p:cNvSpPr>
            <a:spLocks noChangeArrowheads="1"/>
          </p:cNvSpPr>
          <p:nvPr/>
        </p:nvSpPr>
        <p:spPr bwMode="auto">
          <a:xfrm>
            <a:off x="501650" y="5183188"/>
            <a:ext cx="8121650" cy="944562"/>
          </a:xfrm>
          <a:prstGeom prst="rect">
            <a:avLst/>
          </a:prstGeom>
          <a:noFill/>
          <a:ln w="9525">
            <a:noFill/>
            <a:miter lim="800000"/>
            <a:headEnd/>
            <a:tailEnd/>
          </a:ln>
        </p:spPr>
        <p:txBody>
          <a:bodyPr>
            <a:prstTxWarp prst="textNoShape">
              <a:avLst/>
            </a:prstTxWarp>
            <a:spAutoFit/>
          </a:bodyPr>
          <a:lstStyle/>
          <a:p>
            <a:endParaRPr lang="en-GB" sz="1200">
              <a:latin typeface="Adobe Caslon Pro" pitchFamily="-60" charset="0"/>
            </a:endParaRPr>
          </a:p>
          <a:p>
            <a:endParaRPr lang="en-GB" sz="1200">
              <a:latin typeface="Adobe Caslon Pro" pitchFamily="-60" charset="0"/>
            </a:endParaRPr>
          </a:p>
          <a:p>
            <a:r>
              <a:rPr lang="en-GB" sz="1000">
                <a:latin typeface="Adobe Caslon Pro Italic" pitchFamily="-60" charset="0"/>
              </a:rPr>
              <a:t>Curious Arts – No. 3</a:t>
            </a:r>
            <a:r>
              <a:rPr lang="en-GB" sz="1000">
                <a:latin typeface="Adobe Caslon Pro" pitchFamily="-60" charset="0"/>
              </a:rPr>
              <a:t> is a semi-permanent installation made for the Library of Hospitalfield House, Arbroath, commissioned by Hospitalfield House Trust. The work is available for viewing at times when the Hospitalfield House is open to the public or by appointment.</a:t>
            </a:r>
            <a:r>
              <a:rPr lang="en-GB" sz="1200">
                <a:latin typeface="Adobe Caslon Pro" pitchFamily="-60" charset="0"/>
              </a:rPr>
              <a:t> </a:t>
            </a:r>
          </a:p>
          <a:p>
            <a:r>
              <a:rPr lang="en-GB" sz="1200">
                <a:latin typeface="Adobe Caslon Pro" pitchFamily="-60" charset="0"/>
              </a:rPr>
              <a:t> </a:t>
            </a:r>
            <a:endParaRPr lang="en-US" sz="1200">
              <a:latin typeface="Adobe Caslon Pro" pitchFamily="-60" charset="0"/>
              <a:ea typeface="Adobe Caslon Pro" pitchFamily="-60" charset="0"/>
              <a:cs typeface="Adobe Caslon Pro" pitchFamily="-60"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1019</TotalTime>
  <Words>2560</Words>
  <Application>Microsoft Macintosh PowerPoint</Application>
  <PresentationFormat>On-screen Show (4:3)</PresentationFormat>
  <Paragraphs>136</Paragraphs>
  <Slides>32</Slides>
  <Notes>32</Notes>
  <HiddenSlides>0</HiddenSlides>
  <MMClips>0</MMClips>
  <ScaleCrop>false</ScaleCrop>
  <HeadingPairs>
    <vt:vector size="6" baseType="variant">
      <vt:variant>
        <vt:lpstr>Fonts Used</vt:lpstr>
      </vt:variant>
      <vt:variant>
        <vt:i4>14</vt:i4>
      </vt:variant>
      <vt:variant>
        <vt:lpstr>Design Template</vt:lpstr>
      </vt:variant>
      <vt:variant>
        <vt:i4>1</vt:i4>
      </vt:variant>
      <vt:variant>
        <vt:lpstr>Slide Titles</vt:lpstr>
      </vt:variant>
      <vt:variant>
        <vt:i4>32</vt:i4>
      </vt:variant>
    </vt:vector>
  </HeadingPairs>
  <TitlesOfParts>
    <vt:vector size="47" baseType="lpstr">
      <vt:lpstr>Arial</vt:lpstr>
      <vt:lpstr>ＭＳ Ｐゴシック</vt:lpstr>
      <vt:lpstr>Calibri</vt:lpstr>
      <vt:lpstr>Hypatia Sans Pro</vt:lpstr>
      <vt:lpstr>Adobe Caslon Pro Bold Italic</vt:lpstr>
      <vt:lpstr>Adobe Caslon Pro SmBd</vt:lpstr>
      <vt:lpstr>Adobe Caslon Pro</vt:lpstr>
      <vt:lpstr>Adobe Caslon Pro Bold</vt:lpstr>
      <vt:lpstr>Adobe Caslon Pro Italic</vt:lpstr>
      <vt:lpstr>Times New Roman</vt:lpstr>
      <vt:lpstr>Verdana</vt:lpstr>
      <vt:lpstr>Palatino</vt:lpstr>
      <vt:lpstr>Lucida Grande</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 particular journal, hand-written and compiled by Parrott between 1740 and 1762, is indexed alphabetically; encyclopaedic topics appear on the pages, however, in an apparently random order under subject headings (extract below).  Strange and poetic connections are made as ideas on the pages seem to grow out of each other like rhizomes. In the semi-permanent installation Curious Arts - No. 3, a selection of these texts is distributed around the walls of the library, the coloured ground upon which they sit being sampled from the breast and crest of Bouffon’s illustration of the Hoopoe.</vt:lpstr>
      <vt:lpstr>Parrott’s elliptical approach to the recording of knowledge not only provides one of the sources for the texts used in the installation, it also inspired the form of Curious Arts – No. 3 as a series of apparently disconnected ideas, which are juxtaposed with a quotation from the C19th that runs around the ceiling cornicing.  The latter text (below) reflects the ordering of the world through scientific thought, quoted from G F Rodwell, ‘Birth of  Chemistry’, Macmillan &amp; Co, 1874. Combined, their ideas spin around the room attracted to each other by the context, thus creating a cycle of insight.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Susan Brind/Jim Harold</cp:lastModifiedBy>
  <cp:revision>29</cp:revision>
  <cp:lastPrinted>2013-09-15T19:04:16Z</cp:lastPrinted>
  <dcterms:created xsi:type="dcterms:W3CDTF">2013-05-28T12:18:21Z</dcterms:created>
  <dcterms:modified xsi:type="dcterms:W3CDTF">2013-09-23T18:06:15Z</dcterms:modified>
</cp:coreProperties>
</file>