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Default Extension="jpeg" ContentType="image/jpeg"/>
  <Default Extension="xml" ContentType="application/xml"/>
  <Override PartName="/ppt/slides/slide9.xml" ContentType="application/vnd.openxmlformats-officedocument.presentationml.slide+xml"/>
  <Default Extension="emf" ContentType="image/x-emf"/>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Default Extension="pdf" ContentType="application/pdf"/>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57" r:id="rId3"/>
    <p:sldId id="258" r:id="rId4"/>
    <p:sldId id="262" r:id="rId5"/>
    <p:sldId id="259" r:id="rId6"/>
    <p:sldId id="260" r:id="rId7"/>
    <p:sldId id="261" r:id="rId8"/>
    <p:sldId id="263" r:id="rId9"/>
    <p:sldId id="264"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C40812"/>
    <a:srgbClr val="12E824"/>
    <a:srgbClr val="858D04"/>
  </p:clrMru>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horzBarState="maximized">
    <p:restoredLeft sz="22652" autoAdjust="0"/>
    <p:restoredTop sz="94660"/>
  </p:normalViewPr>
  <p:slideViewPr>
    <p:cSldViewPr snapToGrid="0" snapToObjects="1">
      <p:cViewPr>
        <p:scale>
          <a:sx n="150" d="100"/>
          <a:sy n="150" d="100"/>
        </p:scale>
        <p:origin x="784" y="162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7/26/13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7/26/13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7/26/13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7/26/13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7/26/13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7/26/13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7/26/13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7/26/13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7/26/13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7/26/13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7/26/13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7/26/13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image" Target="../media/image3.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emf"/><Relationship Id="rId3" Type="http://schemas.openxmlformats.org/officeDocument/2006/relationships/image" Target="../media/image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emf"/><Relationship Id="rId3"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hyperlink" Target="http://www.scotsman.com/lifestyle/scotland-s-most-ethnically-diverse-street-1-2991437" TargetMode="External"/><Relationship Id="rId4" Type="http://schemas.openxmlformats.org/officeDocument/2006/relationships/image" Target="../media/image11.jpeg"/><Relationship Id="rId1" Type="http://schemas.openxmlformats.org/officeDocument/2006/relationships/slideLayout" Target="../slideLayouts/slideLayout7.xml"/><Relationship Id="rId2" Type="http://schemas.openxmlformats.org/officeDocument/2006/relationships/image" Target="../media/image10.emf"/></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image" Target="../media/image15.jpeg"/><Relationship Id="rId6" Type="http://schemas.openxmlformats.org/officeDocument/2006/relationships/image" Target="../media/image16.jpeg"/><Relationship Id="rId1" Type="http://schemas.openxmlformats.org/officeDocument/2006/relationships/slideLayout" Target="../slideLayouts/slideLayout7.xml"/><Relationship Id="rId2" Type="http://schemas.openxmlformats.org/officeDocument/2006/relationships/image" Target="../media/image12.emf"/></Relationships>
</file>

<file path=ppt/slides/_rels/slide7.xml.rels><?xml version="1.0" encoding="UTF-8" standalone="yes"?>
<Relationships xmlns="http://schemas.openxmlformats.org/package/2006/relationships"><Relationship Id="rId3" Type="http://schemas.openxmlformats.org/officeDocument/2006/relationships/hyperlink" Target="http://www.scotsman.com/lifestyle/scotland-s-most-ethnically-diverse-street-1-2991437" TargetMode="External"/><Relationship Id="rId4" Type="http://schemas.openxmlformats.org/officeDocument/2006/relationships/image" Target="../media/image18.png"/><Relationship Id="rId1" Type="http://schemas.openxmlformats.org/officeDocument/2006/relationships/slideLayout" Target="../slideLayouts/slideLayout7.xml"/><Relationship Id="rId2" Type="http://schemas.openxmlformats.org/officeDocument/2006/relationships/image" Target="../media/image17.emf"/></Relationships>
</file>

<file path=ppt/slides/_rels/slide8.xml.rels><?xml version="1.0" encoding="UTF-8" standalone="yes"?>
<Relationships xmlns="http://schemas.openxmlformats.org/package/2006/relationships"><Relationship Id="rId3" Type="http://schemas.openxmlformats.org/officeDocument/2006/relationships/hyperlink" Target="http://www.bbc.co.uk/programmes/b036tdqc" TargetMode="External"/><Relationship Id="rId4" Type="http://schemas.openxmlformats.org/officeDocument/2006/relationships/hyperlink" Target="http://www.heraldscotland.com/arts-ents/stage/tramway-glasgow-albert-drive-project.21538114" TargetMode="External"/><Relationship Id="rId5" Type="http://schemas.openxmlformats.org/officeDocument/2006/relationships/hyperlink" Target="http://www.scotsman.com/lifestyle/scotland-s-most-ethnically-diverse" TargetMode="External"/><Relationship Id="rId6" Type="http://schemas.openxmlformats.org/officeDocument/2006/relationships/hyperlink" Target="http://www.theskinny.co.uk/theatre/previews/305048-albert_drive_who_your_neighbour" TargetMode="External"/><Relationship Id="rId7" Type="http://schemas.openxmlformats.org/officeDocument/2006/relationships/hyperlink" Target="http://news.stv.tv/west-central/articles/230347-albert-drive-project-culminates-in-performances-at-the-tramway/" TargetMode="External"/><Relationship Id="rId8" Type="http://schemas.openxmlformats.org/officeDocument/2006/relationships/image" Target="../media/image20.png"/><Relationship Id="rId9" Type="http://schemas.openxmlformats.org/officeDocument/2006/relationships/hyperlink" Target="http://www.albertdrive.com/project/" TargetMode="External"/><Relationship Id="rId1" Type="http://schemas.openxmlformats.org/officeDocument/2006/relationships/slideLayout" Target="../slideLayouts/slideLayout7.xml"/><Relationship Id="rId2" Type="http://schemas.openxmlformats.org/officeDocument/2006/relationships/image" Target="../media/image19.emf"/></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jpeg"/><Relationship Id="rId5" Type="http://schemas.openxmlformats.org/officeDocument/2006/relationships/image" Target="../media/image24.jpeg"/><Relationship Id="rId6" Type="http://schemas.openxmlformats.org/officeDocument/2006/relationships/image" Target="../media/image25.jpeg"/><Relationship Id="rId7" Type="http://schemas.openxmlformats.org/officeDocument/2006/relationships/image" Target="../media/image26.jpeg"/><Relationship Id="rId8" Type="http://schemas.openxmlformats.org/officeDocument/2006/relationships/image" Target="../media/image27.pdf"/><Relationship Id="rId9" Type="http://schemas.openxmlformats.org/officeDocument/2006/relationships/image" Target="../media/image28.png"/><Relationship Id="rId1" Type="http://schemas.openxmlformats.org/officeDocument/2006/relationships/slideLayout" Target="../slideLayouts/slideLayout7.xml"/><Relationship Id="rId2" Type="http://schemas.openxmlformats.org/officeDocument/2006/relationships/image" Target="../media/image21.em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a:prstGeom prst="rect">
            <a:avLst/>
          </a:prstGeom>
        </p:spPr>
      </p:pic>
      <p:sp>
        <p:nvSpPr>
          <p:cNvPr id="5" name="Rectangle 4"/>
          <p:cNvSpPr/>
          <p:nvPr/>
        </p:nvSpPr>
        <p:spPr>
          <a:xfrm>
            <a:off x="715628" y="2228671"/>
            <a:ext cx="3176162" cy="1569660"/>
          </a:xfrm>
          <a:prstGeom prst="rect">
            <a:avLst/>
          </a:prstGeom>
        </p:spPr>
        <p:txBody>
          <a:bodyPr wrap="square">
            <a:spAutoFit/>
          </a:bodyPr>
          <a:lstStyle/>
          <a:p>
            <a:r>
              <a:rPr lang="en-US" sz="3200" b="1" dirty="0" smtClean="0">
                <a:solidFill>
                  <a:srgbClr val="C40812"/>
                </a:solidFill>
                <a:latin typeface="Hypatia Sans Pro"/>
                <a:cs typeface="Hypatia Sans Pro"/>
              </a:rPr>
              <a:t>The Albert Drive </a:t>
            </a:r>
            <a:r>
              <a:rPr lang="en-US" sz="3200" b="1" dirty="0" err="1" smtClean="0">
                <a:solidFill>
                  <a:srgbClr val="C40812"/>
                </a:solidFill>
                <a:latin typeface="Hypatia Sans Pro"/>
                <a:cs typeface="Hypatia Sans Pro"/>
              </a:rPr>
              <a:t>Colour</a:t>
            </a:r>
            <a:r>
              <a:rPr lang="en-US" sz="3200" b="1" dirty="0" smtClean="0">
                <a:solidFill>
                  <a:srgbClr val="C40812"/>
                </a:solidFill>
                <a:latin typeface="Hypatia Sans Pro"/>
                <a:cs typeface="Hypatia Sans Pro"/>
              </a:rPr>
              <a:t> Chart</a:t>
            </a:r>
            <a:endParaRPr lang="en-US" sz="3200" b="1" dirty="0">
              <a:solidFill>
                <a:srgbClr val="C40812"/>
              </a:solidFill>
              <a:latin typeface="Hypatia Sans Pro"/>
              <a:cs typeface="Hypatia Sans Pro"/>
            </a:endParaRPr>
          </a:p>
        </p:txBody>
      </p:sp>
      <p:sp>
        <p:nvSpPr>
          <p:cNvPr id="6" name="Rectangle 5"/>
          <p:cNvSpPr/>
          <p:nvPr/>
        </p:nvSpPr>
        <p:spPr>
          <a:xfrm>
            <a:off x="521369" y="4521201"/>
            <a:ext cx="3903578" cy="1754327"/>
          </a:xfrm>
          <a:prstGeom prst="rect">
            <a:avLst/>
          </a:prstGeom>
        </p:spPr>
        <p:txBody>
          <a:bodyPr wrap="square">
            <a:spAutoFit/>
          </a:bodyPr>
          <a:lstStyle/>
          <a:p>
            <a:r>
              <a:rPr lang="en-US" sz="1200" dirty="0" smtClean="0"/>
              <a:t>Commissioned by </a:t>
            </a:r>
            <a:r>
              <a:rPr lang="en-US" sz="1200" dirty="0" err="1" smtClean="0"/>
              <a:t>Glas(s</a:t>
            </a:r>
            <a:r>
              <a:rPr lang="en-US" sz="1200" dirty="0" smtClean="0"/>
              <a:t>) Performance and Tramway, the Albert Drive </a:t>
            </a:r>
            <a:r>
              <a:rPr lang="en-US" sz="1200" dirty="0" err="1" smtClean="0"/>
              <a:t>Colour</a:t>
            </a:r>
            <a:r>
              <a:rPr lang="en-US" sz="1200" dirty="0" smtClean="0"/>
              <a:t> Chart is the artwork produced as a result of a 6month residency and large scale participatory arts project working with people living in the </a:t>
            </a:r>
            <a:r>
              <a:rPr lang="en-US" sz="1200" dirty="0" err="1" smtClean="0"/>
              <a:t>Pollokshields</a:t>
            </a:r>
            <a:r>
              <a:rPr lang="en-US" sz="1200" dirty="0" smtClean="0"/>
              <a:t> area of Glasgow to explore the central question ‘Who is my </a:t>
            </a:r>
            <a:r>
              <a:rPr lang="en-US" sz="1200" dirty="0" err="1" smtClean="0"/>
              <a:t>neighbour</a:t>
            </a:r>
            <a:r>
              <a:rPr lang="en-US" sz="1200" dirty="0" smtClean="0"/>
              <a:t>? The project culminated in an exhibition, performance, shared meal and conference in Tramway, Glasgow.</a:t>
            </a:r>
            <a:endParaRPr lang="en-GB" sz="1200" dirty="0" smtClean="0"/>
          </a:p>
          <a:p>
            <a:r>
              <a:rPr lang="en-US" sz="1200" dirty="0" smtClean="0"/>
              <a:t>	</a:t>
            </a:r>
          </a:p>
        </p:txBody>
      </p:sp>
      <p:sp>
        <p:nvSpPr>
          <p:cNvPr id="7" name="Rectangle 6"/>
          <p:cNvSpPr/>
          <p:nvPr/>
        </p:nvSpPr>
        <p:spPr>
          <a:xfrm>
            <a:off x="715628" y="6076277"/>
            <a:ext cx="2459260" cy="461665"/>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Shauna McMullan</a:t>
            </a:r>
          </a:p>
          <a:p>
            <a:r>
              <a:rPr lang="en-US" sz="1200" dirty="0" smtClean="0">
                <a:solidFill>
                  <a:schemeClr val="tx1">
                    <a:lumMod val="75000"/>
                    <a:lumOff val="25000"/>
                  </a:schemeClr>
                </a:solidFill>
                <a:latin typeface="Adobe Caslon Pro"/>
                <a:cs typeface="Adobe Caslon Pro"/>
              </a:rPr>
              <a:t>Output No. 2</a:t>
            </a:r>
            <a:endParaRPr lang="en-US" sz="1200" dirty="0">
              <a:solidFill>
                <a:schemeClr val="tx1">
                  <a:lumMod val="75000"/>
                  <a:lumOff val="25000"/>
                </a:schemeClr>
              </a:solidFill>
              <a:latin typeface="Adobe Caslon Pro"/>
              <a:cs typeface="Adobe Caslon Pro"/>
            </a:endParaRPr>
          </a:p>
        </p:txBody>
      </p:sp>
      <p:pic>
        <p:nvPicPr>
          <p:cNvPr id="9" name="Picture 8" descr="chart wall edit.jpg"/>
          <p:cNvPicPr>
            <a:picLocks noChangeAspect="1"/>
          </p:cNvPicPr>
          <p:nvPr/>
        </p:nvPicPr>
        <p:blipFill>
          <a:blip r:embed="rId3"/>
          <a:srcRect t="11213" r="7571" b="11213"/>
          <a:stretch>
            <a:fillRect/>
          </a:stretch>
        </p:blipFill>
        <p:spPr>
          <a:xfrm>
            <a:off x="4522710" y="2125749"/>
            <a:ext cx="4570488" cy="431676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a:solidFill>
            <a:srgbClr val="C40812"/>
          </a:solidFill>
        </p:spPr>
      </p:pic>
      <p:sp>
        <p:nvSpPr>
          <p:cNvPr id="5" name="Rectangle 4"/>
          <p:cNvSpPr/>
          <p:nvPr/>
        </p:nvSpPr>
        <p:spPr>
          <a:xfrm>
            <a:off x="439533" y="1874732"/>
            <a:ext cx="2892386" cy="4324261"/>
          </a:xfrm>
          <a:prstGeom prst="rect">
            <a:avLst/>
          </a:prstGeom>
        </p:spPr>
        <p:txBody>
          <a:bodyPr wrap="square">
            <a:spAutoFit/>
          </a:bodyPr>
          <a:lstStyle/>
          <a:p>
            <a:r>
              <a:rPr lang="en-US" sz="1100" dirty="0" smtClean="0"/>
              <a:t>The Albert Drive </a:t>
            </a:r>
            <a:r>
              <a:rPr lang="en-US" sz="1100" dirty="0" err="1" smtClean="0"/>
              <a:t>Colour</a:t>
            </a:r>
            <a:r>
              <a:rPr lang="en-US" sz="1100" dirty="0" smtClean="0"/>
              <a:t> Chart, is a record of </a:t>
            </a:r>
            <a:r>
              <a:rPr lang="en-US" sz="1100" dirty="0" err="1" smtClean="0"/>
              <a:t>favourite</a:t>
            </a:r>
            <a:r>
              <a:rPr lang="en-US" sz="1100" dirty="0" smtClean="0"/>
              <a:t>/significant </a:t>
            </a:r>
            <a:r>
              <a:rPr lang="en-US" sz="1100" dirty="0" err="1" smtClean="0"/>
              <a:t>colours</a:t>
            </a:r>
            <a:r>
              <a:rPr lang="en-US" sz="1100" dirty="0" smtClean="0"/>
              <a:t> selected by 72 people who live, work on, or visit Albert Drive, (a 3 mile long street on the </a:t>
            </a:r>
            <a:r>
              <a:rPr lang="en-US" sz="1100" dirty="0" err="1" smtClean="0"/>
              <a:t>southside</a:t>
            </a:r>
            <a:r>
              <a:rPr lang="en-US" sz="1100" dirty="0" smtClean="0"/>
              <a:t> of Glasgow). Collected over a period of 6 months, each contributor to the project was invited by the person who went before them – a daisy chain of connections. The artwork exists in two parts. Firstly a temporary wall painting (6mts </a:t>
            </a:r>
            <a:r>
              <a:rPr lang="en-US" sz="1100" dirty="0" err="1" smtClean="0"/>
              <a:t>x</a:t>
            </a:r>
            <a:r>
              <a:rPr lang="en-US" sz="1100" dirty="0" smtClean="0"/>
              <a:t> 4.5mts) in gallery T5, Tramway, Glasgow, which brought together the complete collection of selected </a:t>
            </a:r>
            <a:r>
              <a:rPr lang="en-US" sz="1100" dirty="0" err="1" smtClean="0"/>
              <a:t>colours</a:t>
            </a:r>
            <a:r>
              <a:rPr lang="en-US" sz="1100" dirty="0" smtClean="0"/>
              <a:t>. (This existed for the duration of the exhibition only). The second part is a limited edition, digital fine art print on paper. This edition of 72 prints, the same number as there are contributors to the work, were gifted to each person involved in the project. The prints are now dispersed in and around the Albert Drive area in contributors homes, offices, allotments, shops, community halls and places of worship. Contributors to the work included church leaders, students, shop keepers, primary school teachers, community activists, local residents, gardeners, chefs and the Deputy First Minister of Scotland.</a:t>
            </a:r>
            <a:endParaRPr lang="en-US" sz="1100" dirty="0">
              <a:latin typeface="Adobe Caslon Pro"/>
              <a:cs typeface="Adobe Caslon Pro"/>
            </a:endParaRPr>
          </a:p>
        </p:txBody>
      </p:sp>
      <p:sp>
        <p:nvSpPr>
          <p:cNvPr id="6" name="Rectangle 5"/>
          <p:cNvSpPr/>
          <p:nvPr/>
        </p:nvSpPr>
        <p:spPr>
          <a:xfrm>
            <a:off x="3493816" y="5580403"/>
            <a:ext cx="5650184" cy="507831"/>
          </a:xfrm>
          <a:prstGeom prst="rect">
            <a:avLst/>
          </a:prstGeom>
          <a:solidFill>
            <a:srgbClr val="C40812"/>
          </a:solidFill>
        </p:spPr>
        <p:txBody>
          <a:bodyPr wrap="square">
            <a:spAutoFit/>
          </a:bodyPr>
          <a:lstStyle/>
          <a:p>
            <a:r>
              <a:rPr lang="en-US" sz="900" i="1" dirty="0" smtClean="0">
                <a:solidFill>
                  <a:schemeClr val="bg1"/>
                </a:solidFill>
                <a:latin typeface="Adobe Caslon Pro"/>
                <a:cs typeface="Adobe Caslon Pro"/>
              </a:rPr>
              <a:t>Image 1,  The Albert Drive </a:t>
            </a:r>
            <a:r>
              <a:rPr lang="en-US" sz="900" i="1" dirty="0" err="1" smtClean="0">
                <a:solidFill>
                  <a:schemeClr val="bg1"/>
                </a:solidFill>
                <a:latin typeface="Adobe Caslon Pro"/>
                <a:cs typeface="Adobe Caslon Pro"/>
              </a:rPr>
              <a:t>Colour</a:t>
            </a:r>
            <a:r>
              <a:rPr lang="en-US" sz="900" i="1" dirty="0" smtClean="0">
                <a:solidFill>
                  <a:schemeClr val="bg1"/>
                </a:solidFill>
                <a:latin typeface="Adobe Caslon Pro"/>
                <a:cs typeface="Adobe Caslon Pro"/>
              </a:rPr>
              <a:t> Chart , limited edition, fine art digital print (ed. of 72)</a:t>
            </a:r>
          </a:p>
          <a:p>
            <a:r>
              <a:rPr lang="en-US" sz="900" i="1" dirty="0" smtClean="0">
                <a:solidFill>
                  <a:schemeClr val="bg1"/>
                </a:solidFill>
                <a:latin typeface="Adobe Caslon Pro"/>
                <a:cs typeface="Adobe Caslon Pro"/>
              </a:rPr>
              <a:t>Image 2,  Albert Drive </a:t>
            </a:r>
            <a:r>
              <a:rPr lang="en-US" sz="900" i="1" dirty="0" err="1" smtClean="0">
                <a:solidFill>
                  <a:schemeClr val="bg1"/>
                </a:solidFill>
                <a:latin typeface="Adobe Caslon Pro"/>
                <a:cs typeface="Adobe Caslon Pro"/>
              </a:rPr>
              <a:t>Colour</a:t>
            </a:r>
            <a:r>
              <a:rPr lang="en-US" sz="900" i="1" dirty="0" smtClean="0">
                <a:solidFill>
                  <a:schemeClr val="bg1"/>
                </a:solidFill>
                <a:latin typeface="Adobe Caslon Pro"/>
                <a:cs typeface="Adobe Caslon Pro"/>
              </a:rPr>
              <a:t> Chart, wall painting , Gallery T5, Tramway</a:t>
            </a:r>
          </a:p>
          <a:p>
            <a:r>
              <a:rPr lang="en-US" sz="900" i="1" dirty="0" smtClean="0">
                <a:solidFill>
                  <a:schemeClr val="bg1"/>
                </a:solidFill>
                <a:latin typeface="Adobe Caslon Pro"/>
                <a:cs typeface="Adobe Caslon Pro"/>
              </a:rPr>
              <a:t> </a:t>
            </a:r>
            <a:endParaRPr lang="en-US" sz="900" i="1" dirty="0">
              <a:solidFill>
                <a:schemeClr val="bg1"/>
              </a:solidFill>
              <a:latin typeface="Adobe Caslon Pro"/>
              <a:cs typeface="Adobe Caslon Pro"/>
            </a:endParaRPr>
          </a:p>
        </p:txBody>
      </p:sp>
      <p:sp>
        <p:nvSpPr>
          <p:cNvPr id="7" name="TextBox 6"/>
          <p:cNvSpPr txBox="1"/>
          <p:nvPr/>
        </p:nvSpPr>
        <p:spPr>
          <a:xfrm>
            <a:off x="6158587" y="1256216"/>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The Albert Drive </a:t>
            </a:r>
            <a:r>
              <a:rPr lang="en-US" sz="1000" dirty="0" err="1" smtClean="0">
                <a:latin typeface="Adobe Caslon Pro Bold Italic"/>
                <a:cs typeface="Adobe Caslon Pro Bold Italic"/>
              </a:rPr>
              <a:t>Colour</a:t>
            </a:r>
            <a:r>
              <a:rPr lang="en-US" sz="1000" dirty="0" smtClean="0">
                <a:latin typeface="Adobe Caslon Pro Bold Italic"/>
                <a:cs typeface="Adobe Caslon Pro Bold Italic"/>
              </a:rPr>
              <a:t> Chart</a:t>
            </a:r>
            <a:endParaRPr lang="en-US" sz="1000"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2</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Shauna McMullan</a:t>
            </a:r>
            <a:endParaRPr lang="en-US" sz="1000" dirty="0">
              <a:latin typeface="Adobe Caslon Pro Bold Italic"/>
              <a:cs typeface="Adobe Caslon Pro Bold Italic"/>
            </a:endParaRPr>
          </a:p>
        </p:txBody>
      </p:sp>
      <p:pic>
        <p:nvPicPr>
          <p:cNvPr id="12" name="Picture 11" descr="REF 2.The Albert Drive Colour Chart print.jpg"/>
          <p:cNvPicPr>
            <a:picLocks noChangeAspect="1"/>
          </p:cNvPicPr>
          <p:nvPr/>
        </p:nvPicPr>
        <p:blipFill>
          <a:blip r:embed="rId3"/>
          <a:stretch>
            <a:fillRect/>
          </a:stretch>
        </p:blipFill>
        <p:spPr>
          <a:xfrm>
            <a:off x="3493816" y="3563391"/>
            <a:ext cx="2658195" cy="1983145"/>
          </a:xfrm>
          <a:prstGeom prst="rect">
            <a:avLst/>
          </a:prstGeom>
        </p:spPr>
      </p:pic>
      <p:pic>
        <p:nvPicPr>
          <p:cNvPr id="13" name="Picture 12"/>
          <p:cNvPicPr>
            <a:picLocks noChangeAspect="1"/>
          </p:cNvPicPr>
          <p:nvPr/>
        </p:nvPicPr>
        <p:blipFill>
          <a:blip r:embed="rId4"/>
          <a:stretch>
            <a:fillRect/>
          </a:stretch>
        </p:blipFill>
        <p:spPr>
          <a:xfrm>
            <a:off x="6160478" y="3555967"/>
            <a:ext cx="2983522" cy="1990569"/>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262466" y="1701799"/>
            <a:ext cx="3217333" cy="4662815"/>
          </a:xfrm>
          <a:prstGeom prst="rect">
            <a:avLst/>
          </a:prstGeom>
        </p:spPr>
        <p:txBody>
          <a:bodyPr wrap="square">
            <a:spAutoFit/>
          </a:bodyPr>
          <a:lstStyle/>
          <a:p>
            <a:r>
              <a:rPr lang="en-GB" sz="1100" dirty="0" smtClean="0"/>
              <a:t>Following an international call to artists I was successful in being selected as one of 6 artists commissioned by </a:t>
            </a:r>
            <a:r>
              <a:rPr lang="en-GB" sz="1100" dirty="0" err="1" smtClean="0"/>
              <a:t>Gla(s)s</a:t>
            </a:r>
            <a:r>
              <a:rPr lang="en-GB" sz="1100" dirty="0" smtClean="0"/>
              <a:t> Performance and Tramway, to undertake a 6 month residency on Albert Drive, exploring the question “Who is my neighbour?  The residency culminated in an exhibition, performance and shared meal in Tramway, Glasgow in July 2013.  The six artists, </a:t>
            </a:r>
            <a:r>
              <a:rPr lang="en-GB" sz="1100" dirty="0" err="1" smtClean="0"/>
              <a:t>Arpita</a:t>
            </a:r>
            <a:r>
              <a:rPr lang="en-GB" sz="1100" dirty="0" smtClean="0"/>
              <a:t> Shah, Nic Green, Janice Parker, </a:t>
            </a:r>
            <a:r>
              <a:rPr lang="en-GB" sz="1100" dirty="0" err="1" smtClean="0"/>
              <a:t>Bashrat</a:t>
            </a:r>
            <a:r>
              <a:rPr lang="en-GB" sz="1100" dirty="0" smtClean="0"/>
              <a:t> Khan, </a:t>
            </a:r>
            <a:r>
              <a:rPr lang="en-GB" sz="1100" dirty="0" err="1" smtClean="0"/>
              <a:t>Gla(s)s</a:t>
            </a:r>
            <a:r>
              <a:rPr lang="en-GB" sz="1100" dirty="0" smtClean="0"/>
              <a:t> Performance, Edo Architecture and myself work across film, photography, installation, architecture, performance, dance and visual art.</a:t>
            </a:r>
          </a:p>
          <a:p>
            <a:endParaRPr lang="en-US" sz="1100" dirty="0" smtClean="0"/>
          </a:p>
          <a:p>
            <a:r>
              <a:rPr lang="en-US" sz="1100" dirty="0" smtClean="0"/>
              <a:t>Funded by Creative Scotland’s First In a Lifetime fund, the ALBERT DRIVE PROJECT, was a multidisciplinary enquiry into the dialogue surrounding creativity, social engagement and participation. </a:t>
            </a:r>
          </a:p>
          <a:p>
            <a:endParaRPr lang="en-US" sz="1100" dirty="0" smtClean="0"/>
          </a:p>
          <a:p>
            <a:r>
              <a:rPr lang="en-US" sz="1100" dirty="0" smtClean="0"/>
              <a:t>The central themes of the over arching project were:</a:t>
            </a:r>
          </a:p>
          <a:p>
            <a:pPr marL="285750" indent="-285750">
              <a:buAutoNum type="romanLcParenBoth"/>
            </a:pPr>
            <a:r>
              <a:rPr lang="en-US" sz="1100" dirty="0" smtClean="0"/>
              <a:t>to develop creative strategies to engage diverse communities into a central question; "who is my </a:t>
            </a:r>
            <a:r>
              <a:rPr lang="en-US" sz="1100" dirty="0" err="1" smtClean="0"/>
              <a:t>neighbour</a:t>
            </a:r>
            <a:r>
              <a:rPr lang="en-US" sz="1100" dirty="0" smtClean="0"/>
              <a:t>”</a:t>
            </a:r>
          </a:p>
          <a:p>
            <a:pPr marL="285750" indent="-285750">
              <a:buAutoNum type="romanLcParenBoth"/>
            </a:pPr>
            <a:r>
              <a:rPr lang="en-US" sz="1100" dirty="0" smtClean="0"/>
              <a:t>to explore the relationship between an arts venue and the community living alongside it and </a:t>
            </a:r>
          </a:p>
          <a:p>
            <a:pPr marL="285750" indent="-285750">
              <a:buAutoNum type="romanLcParenBoth"/>
            </a:pPr>
            <a:r>
              <a:rPr lang="en-US" sz="1100" dirty="0" smtClean="0"/>
              <a:t>to examine the aesthetics of participation. </a:t>
            </a:r>
          </a:p>
          <a:p>
            <a:endParaRPr lang="en-US" sz="1100" dirty="0" smtClean="0"/>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The Albert Drive </a:t>
            </a:r>
            <a:r>
              <a:rPr lang="en-US" sz="900" i="1" dirty="0" err="1" smtClean="0">
                <a:solidFill>
                  <a:srgbClr val="FFFFFF"/>
                </a:solidFill>
                <a:latin typeface="Adobe Caslon Pro"/>
                <a:cs typeface="Adobe Caslon Pro"/>
              </a:rPr>
              <a:t>Colour</a:t>
            </a:r>
            <a:r>
              <a:rPr lang="en-US" sz="900" i="1" dirty="0" smtClean="0">
                <a:solidFill>
                  <a:srgbClr val="FFFFFF"/>
                </a:solidFill>
                <a:latin typeface="Adobe Caslon Pro"/>
                <a:cs typeface="Adobe Caslon Pro"/>
              </a:rPr>
              <a:t> Chart group photo, taken on Sat. 13th July, Tramway, Glasgow.</a:t>
            </a:r>
            <a:endParaRPr lang="en-US" sz="900" i="1" dirty="0">
              <a:solidFill>
                <a:srgbClr val="FFFFFF"/>
              </a:solidFill>
              <a:latin typeface="Adobe Caslon Pro"/>
              <a:cs typeface="Adobe Caslon Pro"/>
            </a:endParaRPr>
          </a:p>
        </p:txBody>
      </p:sp>
      <p:pic>
        <p:nvPicPr>
          <p:cNvPr id="8" name="Picture 7" descr="REF 1.Shauna Group Albert Dr.jpg"/>
          <p:cNvPicPr>
            <a:picLocks noChangeAspect="1"/>
          </p:cNvPicPr>
          <p:nvPr/>
        </p:nvPicPr>
        <p:blipFill>
          <a:blip r:embed="rId3"/>
          <a:srcRect l="1666" t="2289" r="1666" b="16023"/>
          <a:stretch>
            <a:fillRect/>
          </a:stretch>
        </p:blipFill>
        <p:spPr>
          <a:xfrm>
            <a:off x="3626533" y="1795865"/>
            <a:ext cx="5456972" cy="3357096"/>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160867" y="1413933"/>
            <a:ext cx="2810933" cy="6217089"/>
          </a:xfrm>
          <a:prstGeom prst="rect">
            <a:avLst/>
          </a:prstGeom>
        </p:spPr>
        <p:txBody>
          <a:bodyPr wrap="square">
            <a:spAutoFit/>
          </a:bodyPr>
          <a:lstStyle/>
          <a:p>
            <a:r>
              <a:rPr lang="en-GB" sz="1100" dirty="0" smtClean="0"/>
              <a:t>Like </a:t>
            </a:r>
            <a:r>
              <a:rPr lang="en-GB" sz="1100" i="1" dirty="0" smtClean="0"/>
              <a:t>Travelling the Distance (</a:t>
            </a:r>
            <a:r>
              <a:rPr lang="en-GB" sz="1100" dirty="0" smtClean="0"/>
              <a:t>2005</a:t>
            </a:r>
            <a:r>
              <a:rPr lang="en-GB" sz="1100" i="1" dirty="0" smtClean="0"/>
              <a:t>)</a:t>
            </a:r>
            <a:r>
              <a:rPr lang="en-GB" sz="1100" dirty="0" smtClean="0"/>
              <a:t>, commissioned by the Scottish Parliament &amp; </a:t>
            </a:r>
            <a:r>
              <a:rPr lang="en-GB" sz="1100" i="1" dirty="0" smtClean="0"/>
              <a:t>Blue Spine Collection </a:t>
            </a:r>
            <a:r>
              <a:rPr lang="en-GB" sz="1100" dirty="0" smtClean="0"/>
              <a:t>(2010) commissioned by Glasgow Women’s Library, the </a:t>
            </a:r>
            <a:r>
              <a:rPr lang="en-GB" sz="1100" i="1" dirty="0" smtClean="0"/>
              <a:t>Albert Drive Colour Chart </a:t>
            </a:r>
            <a:r>
              <a:rPr lang="en-GB" sz="1100" dirty="0" smtClean="0"/>
              <a:t>continues my ongoing interest in the collective and in finding innovative, visual ways of representing methods of inclusion and engagement with a diversity of individuals and groups.  The </a:t>
            </a:r>
            <a:r>
              <a:rPr lang="en-GB" sz="1100" i="1" dirty="0" smtClean="0"/>
              <a:t>Albert Drive Colour Chart </a:t>
            </a:r>
            <a:r>
              <a:rPr lang="en-GB" sz="1100" dirty="0" smtClean="0"/>
              <a:t>explores the dialogue surrounding Grant </a:t>
            </a:r>
            <a:r>
              <a:rPr lang="en-GB" sz="1100" dirty="0" err="1" smtClean="0"/>
              <a:t>Kester’s</a:t>
            </a:r>
            <a:r>
              <a:rPr lang="en-GB" sz="1100" dirty="0" smtClean="0"/>
              <a:t> thoughts on the kind of knowledge that aesthetic experience is capable of producing and the role of a socially engaged practice in the field of contemporary Fine Art. </a:t>
            </a:r>
            <a:r>
              <a:rPr lang="en-GB" sz="800" i="1" dirty="0" smtClean="0"/>
              <a:t>Conversation Pieces, Community and Communication in Modern Art.</a:t>
            </a:r>
          </a:p>
          <a:p>
            <a:endParaRPr lang="en-GB" sz="800" dirty="0" smtClean="0"/>
          </a:p>
          <a:p>
            <a:r>
              <a:rPr lang="en-GB" sz="1100" dirty="0" smtClean="0"/>
              <a:t>In working through this project, as with previous projects key questions were:</a:t>
            </a:r>
          </a:p>
          <a:p>
            <a:pPr>
              <a:buFont typeface="Arial"/>
              <a:buChar char="•"/>
            </a:pPr>
            <a:r>
              <a:rPr lang="en-GB" sz="1100" dirty="0" smtClean="0"/>
              <a:t> Is it possible to have a dialogical work that is also capable of giving visual gratification? </a:t>
            </a:r>
          </a:p>
          <a:p>
            <a:pPr>
              <a:buFont typeface="Arial"/>
              <a:buChar char="•"/>
            </a:pPr>
            <a:r>
              <a:rPr lang="en-GB" sz="1100" dirty="0" smtClean="0"/>
              <a:t> How do we understand the aesthetic significance of the collaborative process? </a:t>
            </a:r>
          </a:p>
          <a:p>
            <a:pPr>
              <a:buFont typeface="Arial"/>
              <a:buChar char="•"/>
            </a:pPr>
            <a:r>
              <a:rPr lang="en-GB" sz="1100" dirty="0" smtClean="0"/>
              <a:t>And, can an artwork show us that our perceptions and identities, are shifting, unstable and contingent? </a:t>
            </a:r>
          </a:p>
          <a:p>
            <a:pPr>
              <a:buFont typeface="Arial"/>
              <a:buChar char="•"/>
            </a:pPr>
            <a:endParaRPr lang="en-GB" sz="1100" dirty="0" smtClean="0"/>
          </a:p>
          <a:p>
            <a:r>
              <a:rPr lang="en-GB" sz="1100" dirty="0" smtClean="0"/>
              <a:t>Personal narratives as well as socio-political context is invoked in the </a:t>
            </a:r>
            <a:r>
              <a:rPr lang="en-GB" sz="1100" i="1" dirty="0" smtClean="0"/>
              <a:t>Albert Drive Colour</a:t>
            </a:r>
          </a:p>
          <a:p>
            <a:endParaRPr lang="en-GB" sz="1100" dirty="0" smtClean="0"/>
          </a:p>
          <a:p>
            <a:endParaRPr lang="en-GB" sz="1100" dirty="0" smtClean="0"/>
          </a:p>
          <a:p>
            <a:endParaRPr lang="en-GB" sz="1100" dirty="0" smtClean="0"/>
          </a:p>
          <a:p>
            <a:endParaRPr lang="en-GB" sz="1100" dirty="0" smtClean="0"/>
          </a:p>
          <a:p>
            <a:endParaRPr lang="en-GB" sz="1100" dirty="0" smtClean="0"/>
          </a:p>
          <a:p>
            <a:r>
              <a:rPr lang="en-GB" sz="1100" dirty="0" smtClean="0"/>
              <a:t> </a:t>
            </a:r>
          </a:p>
          <a:p>
            <a:endParaRPr lang="en-US" sz="1100" dirty="0" smtClean="0">
              <a:latin typeface="Adobe Caslon Pro"/>
              <a:cs typeface="Adobe Caslon Pro"/>
            </a:endParaRPr>
          </a:p>
        </p:txBody>
      </p:sp>
      <p:sp>
        <p:nvSpPr>
          <p:cNvPr id="6" name="Rectangle 5"/>
          <p:cNvSpPr/>
          <p:nvPr/>
        </p:nvSpPr>
        <p:spPr>
          <a:xfrm>
            <a:off x="2971800" y="753533"/>
            <a:ext cx="3492759" cy="6355588"/>
          </a:xfrm>
          <a:prstGeom prst="rect">
            <a:avLst/>
          </a:prstGeom>
        </p:spPr>
        <p:txBody>
          <a:bodyPr wrap="square">
            <a:spAutoFit/>
          </a:bodyPr>
          <a:lstStyle/>
          <a:p>
            <a:r>
              <a:rPr lang="en-GB" sz="1100" i="1" dirty="0" smtClean="0"/>
              <a:t>Chart</a:t>
            </a:r>
            <a:r>
              <a:rPr lang="en-GB" sz="1100" dirty="0" smtClean="0"/>
              <a:t> as each selected colour is thickened with layers of reference. Ann </a:t>
            </a:r>
            <a:r>
              <a:rPr lang="en-GB" sz="1100" dirty="0" err="1" smtClean="0"/>
              <a:t>Temkin</a:t>
            </a:r>
            <a:r>
              <a:rPr lang="en-GB" sz="1100" dirty="0" smtClean="0"/>
              <a:t> talks about the perception of colour depending entirely on adjacencies – “that in fact, colour is the most  relative medium in art”. </a:t>
            </a:r>
            <a:r>
              <a:rPr lang="en-GB" sz="800" dirty="0" smtClean="0"/>
              <a:t>Colour Shift, essay in </a:t>
            </a:r>
            <a:r>
              <a:rPr lang="en-GB" sz="800" i="1" dirty="0" smtClean="0"/>
              <a:t>Colour Chart, reinventing colour 1950 – To Today</a:t>
            </a:r>
            <a:r>
              <a:rPr lang="en-GB" sz="800" dirty="0" smtClean="0"/>
              <a:t>.  </a:t>
            </a:r>
            <a:r>
              <a:rPr lang="en-GB" sz="1100" dirty="0" smtClean="0"/>
              <a:t>At its core this artwork builds from this premise and explores how the most ‘relative medium in art’ can inform a relational approach to developing ideas.  </a:t>
            </a:r>
          </a:p>
          <a:p>
            <a:endParaRPr lang="en-GB" sz="1100" dirty="0" smtClean="0"/>
          </a:p>
          <a:p>
            <a:r>
              <a:rPr lang="en-US" sz="1100" dirty="0" smtClean="0"/>
              <a:t>Claire Bishop asks the question ‘how do we measure or compare the relationships developed as a consequence of a relational approach to making art?’. </a:t>
            </a:r>
            <a:r>
              <a:rPr lang="en-US" sz="800" i="1" dirty="0" smtClean="0"/>
              <a:t>Antagonism and Relational Aesthetics</a:t>
            </a:r>
            <a:r>
              <a:rPr lang="en-US" sz="800" dirty="0" smtClean="0"/>
              <a:t>, for October 110, Fall 2004.  </a:t>
            </a:r>
            <a:r>
              <a:rPr lang="en-US" sz="1100" dirty="0" smtClean="0"/>
              <a:t>One of the primary focuses of the </a:t>
            </a:r>
            <a:r>
              <a:rPr lang="en-US" sz="1100" i="1" dirty="0" smtClean="0"/>
              <a:t>Albert Drive </a:t>
            </a:r>
            <a:r>
              <a:rPr lang="en-US" sz="1100" i="1" dirty="0" err="1" smtClean="0"/>
              <a:t>Colour</a:t>
            </a:r>
            <a:r>
              <a:rPr lang="en-US" sz="1100" i="1" dirty="0" smtClean="0"/>
              <a:t> Chart, </a:t>
            </a:r>
            <a:r>
              <a:rPr lang="en-US" sz="1100" dirty="0" smtClean="0"/>
              <a:t>and of the overarching Albert Drive Project, was to develop an understanding of what type of relationships were being produced, for whom these were being produced, and why? These questions were discussed throughout the residency at monthly artist check-in sessions and will be reflected on in depth in the Albert Drive Project Symposium in Oct.</a:t>
            </a:r>
            <a:endParaRPr lang="en-GB" sz="1100" dirty="0" smtClean="0"/>
          </a:p>
          <a:p>
            <a:endParaRPr lang="en-GB" sz="1100" dirty="0" smtClean="0"/>
          </a:p>
          <a:p>
            <a:r>
              <a:rPr lang="en-GB" sz="1100" dirty="0" smtClean="0"/>
              <a:t>Central to the </a:t>
            </a:r>
            <a:r>
              <a:rPr lang="en-GB" sz="1100" i="1" dirty="0" smtClean="0"/>
              <a:t>Albert Drive Colour Chart </a:t>
            </a:r>
            <a:r>
              <a:rPr lang="en-GB" sz="1100" dirty="0" smtClean="0"/>
              <a:t>is the idea of the ‘Gift’ (and the process of gifting), and its role in decentralising the position/location of the artwork. Lewis Hyde in his book ‘The Gift’, says that when gifts circulate their commerce leaves a series of “interconnected relationships in its wake and a kind of decentralized cohesiveness emerges”. I am interested in exploring this in relation to a socially engaged practice and how the gift might become an agent of social cohesion.  The </a:t>
            </a:r>
            <a:r>
              <a:rPr lang="en-GB" sz="1100" i="1" dirty="0" smtClean="0"/>
              <a:t>Albert Drive Colour Chart </a:t>
            </a:r>
            <a:r>
              <a:rPr lang="en-GB" sz="1100" dirty="0" smtClean="0"/>
              <a:t>was the first time I put this into practice through the gifting of the limited edition print.</a:t>
            </a:r>
          </a:p>
          <a:p>
            <a:endParaRPr lang="en-GB" sz="1100" dirty="0" smtClean="0"/>
          </a:p>
          <a:p>
            <a:r>
              <a:rPr lang="en-GB" sz="1100" dirty="0" smtClean="0"/>
              <a:t> </a:t>
            </a:r>
          </a:p>
          <a:p>
            <a:r>
              <a:rPr lang="en-GB" sz="1100" dirty="0" smtClean="0"/>
              <a:t> </a:t>
            </a:r>
          </a:p>
          <a:p>
            <a:endParaRPr lang="en-US" sz="1100" dirty="0" smtClean="0">
              <a:latin typeface="Adobe Caslon Pro"/>
              <a:cs typeface="Adobe Caslon Pro"/>
            </a:endParaRPr>
          </a:p>
          <a:p>
            <a:r>
              <a:rPr lang="en-US" sz="1100" dirty="0" smtClean="0">
                <a:latin typeface="Adobe Caslon Pro"/>
                <a:cs typeface="Adobe Caslon Pro"/>
              </a:rPr>
              <a:t>.</a:t>
            </a:r>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Invitation and flyer for the Albert Drive Project, including exhibition, performance and shared meal.</a:t>
            </a:r>
            <a:endParaRPr lang="en-US" sz="900" i="1" dirty="0">
              <a:solidFill>
                <a:srgbClr val="FFFFFF"/>
              </a:solidFill>
              <a:latin typeface="Adobe Caslon Pro"/>
              <a:cs typeface="Adobe Caslon Pro"/>
            </a:endParaRPr>
          </a:p>
        </p:txBody>
      </p:sp>
      <p:pic>
        <p:nvPicPr>
          <p:cNvPr id="11" name="Picture 10" descr="ALBERT DRIVE_E-Flyer 1.jpg"/>
          <p:cNvPicPr>
            <a:picLocks noChangeAspect="1"/>
          </p:cNvPicPr>
          <p:nvPr/>
        </p:nvPicPr>
        <p:blipFill>
          <a:blip r:embed="rId3"/>
          <a:stretch>
            <a:fillRect/>
          </a:stretch>
        </p:blipFill>
        <p:spPr>
          <a:xfrm>
            <a:off x="6531500" y="1842041"/>
            <a:ext cx="2231817" cy="3273985"/>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329462" y="1583267"/>
            <a:ext cx="2862471" cy="5078314"/>
          </a:xfrm>
          <a:prstGeom prst="rect">
            <a:avLst/>
          </a:prstGeom>
        </p:spPr>
        <p:txBody>
          <a:bodyPr wrap="square">
            <a:spAutoFit/>
          </a:bodyPr>
          <a:lstStyle/>
          <a:p>
            <a:r>
              <a:rPr lang="en-GB" sz="1100" dirty="0" smtClean="0"/>
              <a:t>Exploring issues of </a:t>
            </a:r>
            <a:r>
              <a:rPr lang="en-GB" sz="1100" dirty="0" err="1" smtClean="0"/>
              <a:t>positionality</a:t>
            </a:r>
            <a:r>
              <a:rPr lang="en-GB" sz="1100" dirty="0" smtClean="0"/>
              <a:t> and situated knowledge, (relations between subjects, places and identities) the </a:t>
            </a:r>
            <a:r>
              <a:rPr lang="en-GB" sz="1100" i="1" dirty="0" smtClean="0"/>
              <a:t>Albert Drive Colour Chart </a:t>
            </a:r>
            <a:r>
              <a:rPr lang="en-GB" sz="1100" dirty="0" smtClean="0"/>
              <a:t>developed from ideas surrounding ‘modern Western thinking about place and its </a:t>
            </a:r>
            <a:r>
              <a:rPr lang="en-GB" sz="1100" dirty="0" err="1" smtClean="0"/>
              <a:t>relationality</a:t>
            </a:r>
            <a:r>
              <a:rPr lang="en-GB" sz="1100" dirty="0" smtClean="0"/>
              <a:t>, geography’.  </a:t>
            </a:r>
            <a:r>
              <a:rPr lang="en-GB" sz="800" dirty="0" smtClean="0"/>
              <a:t>Terra </a:t>
            </a:r>
            <a:r>
              <a:rPr lang="en-GB" sz="800" dirty="0" err="1" smtClean="0"/>
              <a:t>Infirma</a:t>
            </a:r>
            <a:r>
              <a:rPr lang="en-GB" sz="800" dirty="0" smtClean="0"/>
              <a:t>, Geography’s Visual Culture, </a:t>
            </a:r>
            <a:r>
              <a:rPr lang="en-GB" sz="800" b="1" dirty="0" err="1" smtClean="0"/>
              <a:t>Irit</a:t>
            </a:r>
            <a:r>
              <a:rPr lang="en-GB" sz="800" b="1" dirty="0" smtClean="0"/>
              <a:t> </a:t>
            </a:r>
            <a:r>
              <a:rPr lang="en-GB" sz="800" b="1" dirty="0" err="1" smtClean="0"/>
              <a:t>Rogoff</a:t>
            </a:r>
            <a:r>
              <a:rPr lang="en-GB" sz="800" b="1" dirty="0" smtClean="0"/>
              <a:t>.  </a:t>
            </a:r>
          </a:p>
          <a:p>
            <a:endParaRPr lang="en-GB" sz="800" b="1" dirty="0" smtClean="0"/>
          </a:p>
          <a:p>
            <a:r>
              <a:rPr lang="en-GB" sz="1100" dirty="0" smtClean="0"/>
              <a:t>Maps and mapping have always been central to my practice and the</a:t>
            </a:r>
            <a:r>
              <a:rPr lang="en-GB" sz="1100" i="1" dirty="0" smtClean="0"/>
              <a:t> Albert Drive Colour Chart, (</a:t>
            </a:r>
            <a:r>
              <a:rPr lang="en-GB" sz="1100" dirty="0" smtClean="0"/>
              <a:t>as well as past projects such as </a:t>
            </a:r>
            <a:r>
              <a:rPr lang="en-GB" sz="1100" i="1" dirty="0" smtClean="0"/>
              <a:t>The Blue Spine Collection &amp; Travelling the Distance) </a:t>
            </a:r>
            <a:r>
              <a:rPr lang="en-GB" sz="1100" dirty="0" smtClean="0"/>
              <a:t>extend this interest by creating artworks that although aren’t specifically about mapping the physical earth are instead concerned with charting mutual topographies and our relatedness and connectivity to each other. </a:t>
            </a:r>
          </a:p>
          <a:p>
            <a:endParaRPr lang="en-GB" sz="1100" b="1" dirty="0" smtClean="0"/>
          </a:p>
          <a:p>
            <a:r>
              <a:rPr lang="en-GB" sz="1100" dirty="0" smtClean="0"/>
              <a:t>My main method of research is conversation, and through it, ideas develop form, material and content. The materials I use, and the form the artwork takes, changes from project to project.  These decisions grow out of a relationship with people and place and as a result no two works are the same.  Context and conversation drive the making.</a:t>
            </a:r>
          </a:p>
          <a:p>
            <a:endParaRPr lang="en-GB" sz="1100" dirty="0" smtClean="0"/>
          </a:p>
          <a:p>
            <a:endParaRPr lang="en-GB" sz="1100" b="1" dirty="0" smtClean="0"/>
          </a:p>
          <a:p>
            <a:endParaRPr lang="en-GB" sz="1100" dirty="0" smtClean="0"/>
          </a:p>
          <a:p>
            <a:endParaRPr lang="en-US" sz="1100" dirty="0" smtClean="0">
              <a:latin typeface="Adobe Caslon Pro"/>
              <a:cs typeface="Adobe Caslon Pro"/>
            </a:endParaRPr>
          </a:p>
        </p:txBody>
      </p:sp>
      <p:sp>
        <p:nvSpPr>
          <p:cNvPr id="6" name="Rectangle 5"/>
          <p:cNvSpPr/>
          <p:nvPr/>
        </p:nvSpPr>
        <p:spPr>
          <a:xfrm>
            <a:off x="3488267" y="1583266"/>
            <a:ext cx="2743199" cy="4478149"/>
          </a:xfrm>
          <a:prstGeom prst="rect">
            <a:avLst/>
          </a:prstGeom>
        </p:spPr>
        <p:txBody>
          <a:bodyPr wrap="square">
            <a:spAutoFit/>
          </a:bodyPr>
          <a:lstStyle/>
          <a:p>
            <a:r>
              <a:rPr lang="en-GB" sz="1100" dirty="0" smtClean="0"/>
              <a:t>The social and ethnographic research for the </a:t>
            </a:r>
            <a:r>
              <a:rPr lang="en-GB" sz="1100" i="1" dirty="0" smtClean="0"/>
              <a:t>Albert Drive Colour Chart</a:t>
            </a:r>
            <a:r>
              <a:rPr lang="en-GB" sz="1100" dirty="0" smtClean="0"/>
              <a:t>, involved a  6 month journey along one street in Glasgow – Albert Drive, meeting with 72 people who live, work on, or visit the Drive, talking about colour. (‘</a:t>
            </a:r>
            <a:r>
              <a:rPr lang="en-GB" sz="1100" i="1" dirty="0" smtClean="0"/>
              <a:t>Scotland’s most ethnically diverse street</a:t>
            </a:r>
            <a:r>
              <a:rPr lang="en-GB" sz="1100" dirty="0" smtClean="0"/>
              <a:t>’ according to a review of the project by </a:t>
            </a:r>
            <a:r>
              <a:rPr lang="en-GB" sz="1100" dirty="0" err="1" smtClean="0"/>
              <a:t>Chitra</a:t>
            </a:r>
            <a:r>
              <a:rPr lang="en-GB" sz="1100" dirty="0" smtClean="0"/>
              <a:t> </a:t>
            </a:r>
            <a:r>
              <a:rPr lang="en-GB" sz="1100" dirty="0" err="1" smtClean="0"/>
              <a:t>Ramaswamy</a:t>
            </a:r>
            <a:r>
              <a:rPr lang="en-GB" sz="1100" dirty="0" smtClean="0"/>
              <a:t> in the Scotland on Sunday, 07</a:t>
            </a:r>
            <a:r>
              <a:rPr lang="en-GB" sz="1100" baseline="30000" dirty="0" smtClean="0"/>
              <a:t>th</a:t>
            </a:r>
            <a:r>
              <a:rPr lang="en-GB" sz="1100" dirty="0" smtClean="0"/>
              <a:t> July 2013). </a:t>
            </a:r>
            <a:r>
              <a:rPr lang="en-US" sz="700" dirty="0" smtClean="0">
                <a:hlinkClick r:id="rId3"/>
              </a:rPr>
              <a:t>http://www.scotsman.com/lifestyle/scotland-s-most-ethnically-diverse-street-1-2991437</a:t>
            </a:r>
            <a:endParaRPr lang="en-US" sz="700" dirty="0" smtClean="0"/>
          </a:p>
          <a:p>
            <a:endParaRPr lang="en-GB" sz="700" dirty="0" smtClean="0"/>
          </a:p>
          <a:p>
            <a:r>
              <a:rPr lang="en-GB" sz="1100" dirty="0" smtClean="0"/>
              <a:t>Each contributor to the project was invited to tell me about their favourite colour (or a colour of significance) which would be added to the artwork along with a name they attributed to it.  Each person directed me onwards to the next, in the chain of connections – not knowing where I would be sent next or with whom I would meet. This daisy chain approach of asking one person do lead me onto the next in the line of connections is a powerful way of getting to meet and engage with a diversity of people in the process of making the artwork.</a:t>
            </a:r>
          </a:p>
          <a:p>
            <a:endParaRPr lang="en-GB" sz="1100" dirty="0" smtClean="0"/>
          </a:p>
          <a:p>
            <a:endParaRPr lang="en-GB" sz="1100" dirty="0" smtClean="0"/>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Detail from the Albert Drive </a:t>
            </a:r>
            <a:r>
              <a:rPr lang="en-US" sz="900" i="1" dirty="0" err="1" smtClean="0">
                <a:solidFill>
                  <a:srgbClr val="FFFFFF"/>
                </a:solidFill>
                <a:latin typeface="Adobe Caslon Pro"/>
                <a:cs typeface="Adobe Caslon Pro"/>
              </a:rPr>
              <a:t>Colour</a:t>
            </a:r>
            <a:r>
              <a:rPr lang="en-US" sz="900" i="1" dirty="0" smtClean="0">
                <a:solidFill>
                  <a:srgbClr val="FFFFFF"/>
                </a:solidFill>
                <a:latin typeface="Adobe Caslon Pro"/>
                <a:cs typeface="Adobe Caslon Pro"/>
              </a:rPr>
              <a:t> Chart, map of connections.  Ink on paper, A4.</a:t>
            </a:r>
            <a:endParaRPr lang="en-US" sz="900" i="1" dirty="0">
              <a:solidFill>
                <a:srgbClr val="FFFFFF"/>
              </a:solidFill>
              <a:latin typeface="Adobe Caslon Pro"/>
              <a:cs typeface="Adobe Caslon Pro"/>
            </a:endParaRPr>
          </a:p>
        </p:txBody>
      </p:sp>
      <p:pic>
        <p:nvPicPr>
          <p:cNvPr id="11" name="Picture 10" descr="REF map .jpg"/>
          <p:cNvPicPr>
            <a:picLocks noChangeAspect="1"/>
          </p:cNvPicPr>
          <p:nvPr/>
        </p:nvPicPr>
        <p:blipFill>
          <a:blip r:embed="rId4"/>
          <a:srcRect l="46658" t="8894" r="8332" b="11117"/>
          <a:stretch>
            <a:fillRect/>
          </a:stretch>
        </p:blipFill>
        <p:spPr>
          <a:xfrm>
            <a:off x="6443141" y="1600201"/>
            <a:ext cx="2726026" cy="363051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descr="S6.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608668"/>
            <a:ext cx="2892386" cy="5170647"/>
          </a:xfrm>
          <a:prstGeom prst="rect">
            <a:avLst/>
          </a:prstGeom>
        </p:spPr>
        <p:txBody>
          <a:bodyPr wrap="square">
            <a:spAutoFit/>
          </a:bodyPr>
          <a:lstStyle/>
          <a:p>
            <a:endParaRPr lang="en-US" sz="1100" dirty="0" smtClean="0"/>
          </a:p>
          <a:p>
            <a:r>
              <a:rPr lang="en-GB" sz="1100" dirty="0" smtClean="0"/>
              <a:t>The 72 contributors came from a diversity of backgrounds and experiences for e.g. Fiona Sutherland is secretary for the Victoria Garden Allotments, </a:t>
            </a:r>
            <a:r>
              <a:rPr lang="en-GB" sz="1100" dirty="0" err="1" smtClean="0"/>
              <a:t>Charandeep</a:t>
            </a:r>
            <a:r>
              <a:rPr lang="en-GB" sz="1100" dirty="0" smtClean="0"/>
              <a:t> Singh is responsible for social media in the new Glasgow </a:t>
            </a:r>
            <a:r>
              <a:rPr lang="en-GB" sz="1100" dirty="0" err="1" smtClean="0"/>
              <a:t>Gurdwara</a:t>
            </a:r>
            <a:r>
              <a:rPr lang="en-GB" sz="1100" dirty="0" smtClean="0"/>
              <a:t>, Jack Norton is a high court judge who has lived on Albert Drive all his life, Father John Gannon is the local parish priest, </a:t>
            </a:r>
            <a:r>
              <a:rPr lang="en-GB" sz="1100" dirty="0" err="1" smtClean="0"/>
              <a:t>Bashir</a:t>
            </a:r>
            <a:r>
              <a:rPr lang="en-GB" sz="1100" dirty="0" smtClean="0"/>
              <a:t> Ismail the local butcher and Nicola Sturgeon the local MSP.  Meetings and conversations took place in peoples homes, places of work and local cafes and usually lasted minimum an hour.  </a:t>
            </a:r>
          </a:p>
          <a:p>
            <a:endParaRPr lang="en-GB" sz="1100" dirty="0" smtClean="0"/>
          </a:p>
          <a:p>
            <a:r>
              <a:rPr lang="en-GB" sz="1100" dirty="0" smtClean="0"/>
              <a:t>The exhibition opening was the first opportunity where everyone was invited to come together and this was followed by a group photograph and gifting of the print which happened a week later.  There were 72 prints produced, each individually numbered and signed for each of the 72 contributors.  This means that once the exhibition ends (11</a:t>
            </a:r>
            <a:r>
              <a:rPr lang="en-GB" sz="1100" baseline="30000" dirty="0" smtClean="0"/>
              <a:t>th</a:t>
            </a:r>
            <a:r>
              <a:rPr lang="en-GB" sz="1100" dirty="0" smtClean="0"/>
              <a:t> Aug.) the artwork is dispersed in and around Albert Drive in the homes, places of work, and worship of those who contributed to the artwork.</a:t>
            </a:r>
          </a:p>
          <a:p>
            <a:endParaRPr lang="en-US" sz="1100" dirty="0" smtClean="0"/>
          </a:p>
          <a:p>
            <a:endParaRPr lang="en-GB" sz="1100" dirty="0" smtClean="0"/>
          </a:p>
          <a:p>
            <a:endParaRPr lang="en-GB" sz="1100" dirty="0" smtClean="0"/>
          </a:p>
          <a:p>
            <a:endParaRPr lang="en-US" sz="1100" dirty="0" smtClean="0">
              <a:latin typeface="Adobe Caslon Pro"/>
              <a:cs typeface="Adobe Caslon Pro"/>
            </a:endParaRPr>
          </a:p>
        </p:txBody>
      </p:sp>
      <p:sp>
        <p:nvSpPr>
          <p:cNvPr id="6" name="Rectangle 5"/>
          <p:cNvSpPr/>
          <p:nvPr/>
        </p:nvSpPr>
        <p:spPr>
          <a:xfrm>
            <a:off x="3583269" y="5197417"/>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Process - meeting </a:t>
            </a:r>
            <a:r>
              <a:rPr lang="en-US" sz="900" i="1" dirty="0" err="1" smtClean="0">
                <a:solidFill>
                  <a:srgbClr val="FFFFFF"/>
                </a:solidFill>
                <a:latin typeface="Adobe Caslon Pro"/>
                <a:cs typeface="Adobe Caslon Pro"/>
              </a:rPr>
              <a:t>Muna</a:t>
            </a:r>
            <a:r>
              <a:rPr lang="en-US" sz="900" i="1" dirty="0" smtClean="0">
                <a:solidFill>
                  <a:srgbClr val="FFFFFF"/>
                </a:solidFill>
                <a:latin typeface="Adobe Caslon Pro"/>
                <a:cs typeface="Adobe Caslon Pro"/>
              </a:rPr>
              <a:t> Sultan in her home to collect her chosen </a:t>
            </a:r>
            <a:r>
              <a:rPr lang="en-US" sz="900" i="1" dirty="0" err="1" smtClean="0">
                <a:solidFill>
                  <a:srgbClr val="FFFFFF"/>
                </a:solidFill>
                <a:latin typeface="Adobe Caslon Pro"/>
                <a:cs typeface="Adobe Caslon Pro"/>
              </a:rPr>
              <a:t>colour</a:t>
            </a:r>
            <a:r>
              <a:rPr lang="en-US" sz="900" i="1" dirty="0" smtClean="0">
                <a:solidFill>
                  <a:srgbClr val="FFFFFF"/>
                </a:solidFill>
                <a:latin typeface="Adobe Caslon Pro"/>
                <a:cs typeface="Adobe Caslon Pro"/>
              </a:rPr>
              <a:t>, Deep Rose.</a:t>
            </a:r>
            <a:endParaRPr lang="en-US" sz="900" i="1" dirty="0">
              <a:solidFill>
                <a:srgbClr val="FFFFFF"/>
              </a:solidFill>
              <a:latin typeface="Adobe Caslon Pro"/>
              <a:cs typeface="Adobe Caslon Pro"/>
            </a:endParaRPr>
          </a:p>
        </p:txBody>
      </p:sp>
      <p:pic>
        <p:nvPicPr>
          <p:cNvPr id="8" name="Picture 7" descr="Shauna McMullan &amp; Muna Sultan-02.jpg"/>
          <p:cNvPicPr>
            <a:picLocks noChangeAspect="1"/>
          </p:cNvPicPr>
          <p:nvPr/>
        </p:nvPicPr>
        <p:blipFill>
          <a:blip r:embed="rId3"/>
          <a:stretch>
            <a:fillRect/>
          </a:stretch>
        </p:blipFill>
        <p:spPr>
          <a:xfrm>
            <a:off x="6508752" y="3569788"/>
            <a:ext cx="2348942" cy="1562137"/>
          </a:xfrm>
          <a:prstGeom prst="rect">
            <a:avLst/>
          </a:prstGeom>
        </p:spPr>
      </p:pic>
      <p:pic>
        <p:nvPicPr>
          <p:cNvPr id="9" name="Picture 8" descr="Shauna McMullan &amp; Muna Sultan-09.jpg"/>
          <p:cNvPicPr>
            <a:picLocks noChangeAspect="1"/>
          </p:cNvPicPr>
          <p:nvPr/>
        </p:nvPicPr>
        <p:blipFill>
          <a:blip r:embed="rId4"/>
          <a:stretch>
            <a:fillRect/>
          </a:stretch>
        </p:blipFill>
        <p:spPr>
          <a:xfrm>
            <a:off x="4040854" y="1900374"/>
            <a:ext cx="2450963" cy="1629986"/>
          </a:xfrm>
          <a:prstGeom prst="rect">
            <a:avLst/>
          </a:prstGeom>
        </p:spPr>
      </p:pic>
      <p:pic>
        <p:nvPicPr>
          <p:cNvPr id="12" name="Picture 11" descr="Shauna McMullan &amp; Muna Sultan-04.jpg"/>
          <p:cNvPicPr>
            <a:picLocks noChangeAspect="1"/>
          </p:cNvPicPr>
          <p:nvPr/>
        </p:nvPicPr>
        <p:blipFill>
          <a:blip r:embed="rId5"/>
          <a:srcRect b="4162"/>
          <a:stretch>
            <a:fillRect/>
          </a:stretch>
        </p:blipFill>
        <p:spPr>
          <a:xfrm>
            <a:off x="4040854" y="3569788"/>
            <a:ext cx="2450963" cy="1562137"/>
          </a:xfrm>
          <a:prstGeom prst="rect">
            <a:avLst/>
          </a:prstGeom>
        </p:spPr>
      </p:pic>
      <p:pic>
        <p:nvPicPr>
          <p:cNvPr id="13" name="Picture 12" descr="Shauna McMullan &amp; Muna Sultan-06 edit.jpg"/>
          <p:cNvPicPr>
            <a:picLocks noChangeAspect="1"/>
          </p:cNvPicPr>
          <p:nvPr/>
        </p:nvPicPr>
        <p:blipFill>
          <a:blip r:embed="rId6"/>
          <a:stretch>
            <a:fillRect/>
          </a:stretch>
        </p:blipFill>
        <p:spPr>
          <a:xfrm>
            <a:off x="6510852" y="1906092"/>
            <a:ext cx="2376811" cy="1624268"/>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6" name="Rectangle 5"/>
          <p:cNvSpPr/>
          <p:nvPr/>
        </p:nvSpPr>
        <p:spPr>
          <a:xfrm>
            <a:off x="270933" y="1507067"/>
            <a:ext cx="3312336" cy="5924701"/>
          </a:xfrm>
          <a:prstGeom prst="rect">
            <a:avLst/>
          </a:prstGeom>
        </p:spPr>
        <p:txBody>
          <a:bodyPr wrap="square">
            <a:spAutoFit/>
          </a:bodyPr>
          <a:lstStyle/>
          <a:p>
            <a:r>
              <a:rPr lang="en-GB" sz="1100" dirty="0" smtClean="0"/>
              <a:t>The process of making the Albert Drive Colour Chart involved the orchestration of 72 collaborative encounters and conversations that exist beyond the fixed location of the artwork.  </a:t>
            </a:r>
          </a:p>
          <a:p>
            <a:r>
              <a:rPr lang="en-US" sz="1100" dirty="0" smtClean="0"/>
              <a:t>In terms of direct local participation there were just over 2000  people (not including online participation) involved in the overarching Albert Drive Project.  This included volunteers, local businesses, residents, families, individuals, communities and the artists.</a:t>
            </a:r>
          </a:p>
          <a:p>
            <a:r>
              <a:rPr lang="en-US" sz="1100" dirty="0" smtClean="0"/>
              <a:t>Over the event weekend which included the opening of the exhibition, performance and shared meal, there were 2461 visitors.  This was an unprecedented number of visitors for the Tramway and a major success in terms of bringing the local communities closer to the venue. </a:t>
            </a:r>
          </a:p>
          <a:p>
            <a:r>
              <a:rPr lang="en-US" sz="1100" dirty="0" smtClean="0"/>
              <a:t>‘</a:t>
            </a:r>
            <a:r>
              <a:rPr lang="en-US" sz="1100" i="1" dirty="0" smtClean="0"/>
              <a:t>It’s a large-scale, sprawling, and ingenious </a:t>
            </a:r>
            <a:r>
              <a:rPr lang="en-US" sz="1100" i="1" dirty="0" err="1" smtClean="0"/>
              <a:t>endeavour</a:t>
            </a:r>
            <a:r>
              <a:rPr lang="en-US" sz="1100" i="1" dirty="0" smtClean="0"/>
              <a:t>, involving performance and visual artists, photographers, choreographers, filmmakers and, of course, dozens of members of the local community who will perform in a show at Tramway this weekend alongside various other celebrations and exhibitions. Many of them had never set foot in the internationally acclaimed arts venue before, let alone taken to its main stage’</a:t>
            </a:r>
            <a:r>
              <a:rPr lang="en-US" sz="1100" b="1" i="1" dirty="0" smtClean="0"/>
              <a:t> </a:t>
            </a:r>
          </a:p>
          <a:p>
            <a:r>
              <a:rPr lang="en-US" sz="1100" dirty="0" smtClean="0"/>
              <a:t>Feature by </a:t>
            </a:r>
            <a:r>
              <a:rPr lang="en-US" sz="1100" dirty="0" err="1" smtClean="0"/>
              <a:t>Chitra</a:t>
            </a:r>
            <a:r>
              <a:rPr lang="en-US" sz="1100" dirty="0" smtClean="0"/>
              <a:t> </a:t>
            </a:r>
            <a:r>
              <a:rPr lang="en-US" sz="1100" dirty="0" err="1" smtClean="0"/>
              <a:t>Ramaswamy</a:t>
            </a:r>
            <a:r>
              <a:rPr lang="en-US" sz="1100" dirty="0" smtClean="0"/>
              <a:t>, </a:t>
            </a:r>
          </a:p>
          <a:p>
            <a:r>
              <a:rPr lang="en-US" sz="1100" dirty="0" smtClean="0"/>
              <a:t>The Scotsman, ‘Weekend Life’ Magazine, 07/07/13</a:t>
            </a:r>
          </a:p>
          <a:p>
            <a:r>
              <a:rPr lang="en-US" sz="800" dirty="0" smtClean="0">
                <a:hlinkClick r:id="rId3"/>
              </a:rPr>
              <a:t>http://www.scotsman.com/lifestyle/scotland-s-most-ethnically-diverse-street-1-2991437</a:t>
            </a:r>
            <a:endParaRPr lang="en-US" sz="800" dirty="0" smtClean="0"/>
          </a:p>
          <a:p>
            <a:endParaRPr lang="en-US" sz="1100" dirty="0" smtClean="0"/>
          </a:p>
          <a:p>
            <a:endParaRPr lang="en-GB" sz="1100" dirty="0" smtClean="0"/>
          </a:p>
          <a:p>
            <a:endParaRPr lang="en-GB" sz="1100" dirty="0" smtClean="0"/>
          </a:p>
          <a:p>
            <a:endParaRPr lang="en-GB" sz="1100" dirty="0" smtClean="0"/>
          </a:p>
          <a:p>
            <a:endParaRPr lang="en-US" sz="1100" dirty="0" smtClean="0"/>
          </a:p>
          <a:p>
            <a:endParaRPr lang="en-GB" sz="1100" dirty="0" smtClean="0"/>
          </a:p>
          <a:p>
            <a:endParaRPr lang="en-US" sz="1100" dirty="0" smtClean="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Four page review of the Albert Drive Project in the Scotsman ‘Weekend Life’ by </a:t>
            </a:r>
            <a:r>
              <a:rPr lang="en-US" sz="900" i="1" dirty="0" err="1" smtClean="0">
                <a:solidFill>
                  <a:srgbClr val="FFFFFF"/>
                </a:solidFill>
                <a:latin typeface="Adobe Caslon Pro"/>
                <a:cs typeface="Adobe Caslon Pro"/>
              </a:rPr>
              <a:t>Chitra</a:t>
            </a:r>
            <a:r>
              <a:rPr lang="en-US" sz="900" i="1" dirty="0" smtClean="0">
                <a:solidFill>
                  <a:srgbClr val="FFFFFF"/>
                </a:solidFill>
                <a:latin typeface="Adobe Caslon Pro"/>
                <a:cs typeface="Adobe Caslon Pro"/>
              </a:rPr>
              <a:t> </a:t>
            </a:r>
            <a:r>
              <a:rPr lang="en-US" sz="900" i="1" dirty="0" err="1" smtClean="0">
                <a:solidFill>
                  <a:srgbClr val="FFFFFF"/>
                </a:solidFill>
                <a:latin typeface="Adobe Caslon Pro"/>
                <a:cs typeface="Adobe Caslon Pro"/>
              </a:rPr>
              <a:t>Ramaswamy</a:t>
            </a:r>
            <a:endParaRPr lang="en-US" sz="900" i="1" dirty="0">
              <a:solidFill>
                <a:srgbClr val="FFFFFF"/>
              </a:solidFill>
              <a:latin typeface="Adobe Caslon Pro"/>
              <a:cs typeface="Adobe Caslon Pro"/>
            </a:endParaRPr>
          </a:p>
        </p:txBody>
      </p:sp>
      <p:pic>
        <p:nvPicPr>
          <p:cNvPr id="8" name="Picture 7"/>
          <p:cNvPicPr>
            <a:picLocks noChangeAspect="1"/>
          </p:cNvPicPr>
          <p:nvPr/>
        </p:nvPicPr>
        <p:blipFill>
          <a:blip r:embed="rId4"/>
          <a:stretch>
            <a:fillRect/>
          </a:stretch>
        </p:blipFill>
        <p:spPr>
          <a:xfrm>
            <a:off x="3652303" y="1874731"/>
            <a:ext cx="5253593" cy="3309031"/>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8.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874732"/>
            <a:ext cx="2892386" cy="553998"/>
          </a:xfrm>
          <a:prstGeom prst="rect">
            <a:avLst/>
          </a:prstGeom>
        </p:spPr>
        <p:txBody>
          <a:bodyPr wrap="square">
            <a:spAutoFit/>
          </a:bodyPr>
          <a:lstStyle/>
          <a:p>
            <a:endParaRPr lang="en-US" sz="1100" dirty="0" smtClean="0"/>
          </a:p>
          <a:p>
            <a:endParaRPr lang="en-US" sz="800" dirty="0" smtClean="0"/>
          </a:p>
          <a:p>
            <a:endParaRPr lang="en-US" sz="1100" dirty="0" smtClean="0"/>
          </a:p>
        </p:txBody>
      </p:sp>
      <p:sp>
        <p:nvSpPr>
          <p:cNvPr id="6" name="Rectangle 5"/>
          <p:cNvSpPr/>
          <p:nvPr/>
        </p:nvSpPr>
        <p:spPr>
          <a:xfrm>
            <a:off x="3413849" y="1430868"/>
            <a:ext cx="3050710" cy="5509202"/>
          </a:xfrm>
          <a:prstGeom prst="rect">
            <a:avLst/>
          </a:prstGeom>
        </p:spPr>
        <p:txBody>
          <a:bodyPr wrap="square">
            <a:spAutoFit/>
          </a:bodyPr>
          <a:lstStyle/>
          <a:p>
            <a:r>
              <a:rPr lang="en-US" sz="1100" dirty="0" smtClean="0"/>
              <a:t>dialogue surrounding creativity, social engagement and participation, the symposium aims to reflect on the results of the project; to share key moments of learning discovered along the way; and to </a:t>
            </a:r>
            <a:r>
              <a:rPr lang="en-US" sz="1100" dirty="0" err="1" smtClean="0"/>
              <a:t>contextualise</a:t>
            </a:r>
            <a:r>
              <a:rPr lang="en-US" sz="1100" dirty="0" smtClean="0"/>
              <a:t> it in relation to national and internationally socially engaged practices. </a:t>
            </a:r>
          </a:p>
          <a:p>
            <a:endParaRPr lang="en-US" sz="1100" dirty="0" smtClean="0"/>
          </a:p>
          <a:p>
            <a:r>
              <a:rPr lang="en-US" sz="1100" dirty="0" smtClean="0"/>
              <a:t>The project has been critically reviewed and discussed  in the local and national press.  For e.g.:</a:t>
            </a:r>
            <a:endParaRPr lang="en-US" sz="1100" dirty="0" smtClean="0"/>
          </a:p>
          <a:p>
            <a:r>
              <a:rPr lang="en-US" sz="1100" dirty="0" smtClean="0"/>
              <a:t>Feature </a:t>
            </a:r>
            <a:r>
              <a:rPr lang="en-US" sz="1100" dirty="0" smtClean="0"/>
              <a:t>by </a:t>
            </a:r>
            <a:r>
              <a:rPr lang="en-US" sz="1100" dirty="0" err="1" smtClean="0"/>
              <a:t>Shireen</a:t>
            </a:r>
            <a:r>
              <a:rPr lang="en-US" sz="1100" dirty="0" smtClean="0"/>
              <a:t> </a:t>
            </a:r>
            <a:r>
              <a:rPr lang="en-US" sz="1100" dirty="0" err="1" smtClean="0"/>
              <a:t>Nanjiani</a:t>
            </a:r>
            <a:r>
              <a:rPr lang="en-US" sz="1100" dirty="0" smtClean="0"/>
              <a:t>, BBC Radio Scotland, Culture Studio, 05/07/13</a:t>
            </a:r>
          </a:p>
          <a:p>
            <a:r>
              <a:rPr lang="en-US" sz="1100" dirty="0" smtClean="0">
                <a:hlinkClick r:id="rId3"/>
              </a:rPr>
              <a:t>http://www.bbc.co.uk/programmes/b036tdqc</a:t>
            </a:r>
            <a:endParaRPr lang="en-US" sz="1100" dirty="0" smtClean="0"/>
          </a:p>
          <a:p>
            <a:r>
              <a:rPr lang="en-US" sz="1100" dirty="0" smtClean="0"/>
              <a:t>Mary </a:t>
            </a:r>
            <a:r>
              <a:rPr lang="en-US" sz="1100" dirty="0" smtClean="0"/>
              <a:t>Brennan, The Herald, 08/07/13</a:t>
            </a:r>
          </a:p>
          <a:p>
            <a:r>
              <a:rPr lang="en-US" sz="1100" dirty="0" smtClean="0">
                <a:hlinkClick r:id="rId4"/>
              </a:rPr>
              <a:t>http://www.heraldscotland.com/arts-ents/stage/tramway-glasgow-albert-drive-project.21538114</a:t>
            </a:r>
            <a:endParaRPr lang="en-US" sz="1100" dirty="0" smtClean="0"/>
          </a:p>
          <a:p>
            <a:r>
              <a:rPr lang="en-US" sz="1100" dirty="0" smtClean="0"/>
              <a:t>Feature </a:t>
            </a:r>
            <a:r>
              <a:rPr lang="en-US" sz="1100" dirty="0" smtClean="0"/>
              <a:t>by </a:t>
            </a:r>
            <a:r>
              <a:rPr lang="en-US" sz="1100" dirty="0" err="1" smtClean="0"/>
              <a:t>Chitra</a:t>
            </a:r>
            <a:r>
              <a:rPr lang="en-US" sz="1100" dirty="0" smtClean="0"/>
              <a:t> </a:t>
            </a:r>
            <a:r>
              <a:rPr lang="en-US" sz="1100" dirty="0" err="1" smtClean="0"/>
              <a:t>Ramaswamy</a:t>
            </a:r>
            <a:r>
              <a:rPr lang="en-US" sz="1100" dirty="0" smtClean="0"/>
              <a:t>, </a:t>
            </a:r>
          </a:p>
          <a:p>
            <a:r>
              <a:rPr lang="en-US" sz="1100" dirty="0" smtClean="0"/>
              <a:t>The Scotsman, ‘Weekend Life’ 07/07/13</a:t>
            </a:r>
          </a:p>
          <a:p>
            <a:r>
              <a:rPr lang="en-US" sz="1100" dirty="0" smtClean="0">
                <a:hlinkClick r:id="rId5"/>
              </a:rPr>
              <a:t>http://www.scotsman.com/lifestyle/scotland-s-most-ethnically-diverse</a:t>
            </a:r>
            <a:endParaRPr lang="en-US" sz="1100" dirty="0" smtClean="0"/>
          </a:p>
          <a:p>
            <a:r>
              <a:rPr lang="en-US" sz="1100" dirty="0" smtClean="0"/>
              <a:t>Feature </a:t>
            </a:r>
            <a:r>
              <a:rPr lang="en-US" sz="1100" dirty="0" smtClean="0"/>
              <a:t>by Eric </a:t>
            </a:r>
            <a:r>
              <a:rPr lang="en-US" sz="1100" dirty="0" err="1" smtClean="0"/>
              <a:t>Karoulla</a:t>
            </a:r>
            <a:endParaRPr lang="en-US" sz="1100" dirty="0" smtClean="0"/>
          </a:p>
          <a:p>
            <a:r>
              <a:rPr lang="en-US" sz="1100" dirty="0" smtClean="0"/>
              <a:t>The Skinny, 02/07/13</a:t>
            </a:r>
          </a:p>
          <a:p>
            <a:r>
              <a:rPr lang="en-US" sz="1100" dirty="0" smtClean="0">
                <a:hlinkClick r:id="rId6"/>
              </a:rPr>
              <a:t>http://www.theskinny.co.uk/theatre/previews/305048-</a:t>
            </a:r>
            <a:r>
              <a:rPr lang="en-US" sz="1100" dirty="0" smtClean="0">
                <a:hlinkClick r:id="rId6"/>
              </a:rPr>
              <a:t>albert_drive_who_your_neighbour</a:t>
            </a:r>
            <a:endParaRPr lang="en-US" sz="1100" dirty="0" smtClean="0"/>
          </a:p>
          <a:p>
            <a:endParaRPr lang="en-US" sz="1100" dirty="0" smtClean="0"/>
          </a:p>
          <a:p>
            <a:r>
              <a:rPr lang="en-US" sz="1100" dirty="0" smtClean="0">
                <a:hlinkClick r:id="rId7"/>
              </a:rPr>
              <a:t>http://news.stv.tv/west-central/articles/230347-albert-drive-project-culminates-in-performances-at-the-tramway</a:t>
            </a:r>
            <a:r>
              <a:rPr lang="en-US" sz="1100" dirty="0" smtClean="0">
                <a:hlinkClick r:id="rId7"/>
              </a:rPr>
              <a:t>/</a:t>
            </a:r>
            <a:endParaRPr lang="en-US" sz="1100" dirty="0" smtClean="0"/>
          </a:p>
          <a:p>
            <a:endParaRPr lang="en-US" sz="1100" dirty="0" smtClean="0"/>
          </a:p>
          <a:p>
            <a:endParaRPr lang="en-US" sz="1100" dirty="0" smtClean="0"/>
          </a:p>
          <a:p>
            <a:endParaRPr lang="en-US" sz="1100" dirty="0" smtClean="0"/>
          </a:p>
          <a:p>
            <a:endParaRPr lang="en-US" sz="1100" dirty="0" smtClean="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Front cover of the Scotsman “Weekend Life’ , 07/07/13</a:t>
            </a:r>
            <a:endParaRPr lang="en-US" sz="900" i="1" dirty="0">
              <a:solidFill>
                <a:srgbClr val="FFFFFF"/>
              </a:solidFill>
              <a:latin typeface="Adobe Caslon Pro"/>
              <a:cs typeface="Adobe Caslon Pro"/>
            </a:endParaRPr>
          </a:p>
        </p:txBody>
      </p:sp>
      <p:pic>
        <p:nvPicPr>
          <p:cNvPr id="9" name="Picture 8"/>
          <p:cNvPicPr>
            <a:picLocks noChangeAspect="1"/>
          </p:cNvPicPr>
          <p:nvPr/>
        </p:nvPicPr>
        <p:blipFill>
          <a:blip r:embed="rId8"/>
          <a:stretch>
            <a:fillRect/>
          </a:stretch>
        </p:blipFill>
        <p:spPr>
          <a:xfrm>
            <a:off x="6573912" y="1934001"/>
            <a:ext cx="2452251" cy="3135156"/>
          </a:xfrm>
          <a:prstGeom prst="rect">
            <a:avLst/>
          </a:prstGeom>
        </p:spPr>
      </p:pic>
      <p:sp>
        <p:nvSpPr>
          <p:cNvPr id="11" name="TextBox 10"/>
          <p:cNvSpPr txBox="1"/>
          <p:nvPr/>
        </p:nvSpPr>
        <p:spPr>
          <a:xfrm>
            <a:off x="270933" y="1430867"/>
            <a:ext cx="3142916" cy="4832093"/>
          </a:xfrm>
          <a:prstGeom prst="rect">
            <a:avLst/>
          </a:prstGeom>
          <a:noFill/>
        </p:spPr>
        <p:txBody>
          <a:bodyPr wrap="square" rtlCol="0">
            <a:spAutoFit/>
          </a:bodyPr>
          <a:lstStyle/>
          <a:p>
            <a:r>
              <a:rPr lang="en-US" sz="1100" dirty="0" smtClean="0"/>
              <a:t>Tramway is an international art-space which commissions, produces and presents contemporary art projects to local, national and international audiences. It is one of the major exhibition spaces in Scotland and Britain and as such, a prestigious place to be commissioned to make art for and an important space in which to </a:t>
            </a:r>
            <a:r>
              <a:rPr lang="en-US" sz="1100" dirty="0" err="1" smtClean="0"/>
              <a:t>contextualise</a:t>
            </a:r>
            <a:r>
              <a:rPr lang="en-US" sz="1100" dirty="0" smtClean="0"/>
              <a:t> and raise my profile. </a:t>
            </a:r>
          </a:p>
          <a:p>
            <a:endParaRPr lang="en-US" sz="1100" dirty="0" smtClean="0"/>
          </a:p>
          <a:p>
            <a:r>
              <a:rPr lang="en-GB" sz="1100" dirty="0" smtClean="0"/>
              <a:t>The Albert Drive Project website: </a:t>
            </a:r>
            <a:r>
              <a:rPr lang="en-US" sz="1100" dirty="0" smtClean="0">
                <a:hlinkClick r:id="rId9"/>
              </a:rPr>
              <a:t>http://www.albertdrive.com/project/</a:t>
            </a:r>
            <a:endParaRPr lang="en-US" sz="1100" dirty="0" smtClean="0"/>
          </a:p>
          <a:p>
            <a:r>
              <a:rPr lang="en-US" sz="1100" dirty="0" smtClean="0"/>
              <a:t>Has been an important space to share and articulate the development of the artworks from their initiation, through their development and finally as a showcase for the resolved works.  Each of the commissioned artists had blogs that followed the development of their ideas and allowed for wider conversations to take place. (We are currently developing ideas for how to use the website to communicate the evaluation of the participant process and also to present the artworks online for audiences following the closing of the exhibition).</a:t>
            </a:r>
          </a:p>
          <a:p>
            <a:endParaRPr lang="en-US" sz="1100" dirty="0" smtClean="0"/>
          </a:p>
          <a:p>
            <a:r>
              <a:rPr lang="en-GB" sz="1100" dirty="0" smtClean="0"/>
              <a:t>I have been asked to be one of the key speakers at the Albert Drive Project Symposium which is due to take place on 17</a:t>
            </a:r>
            <a:r>
              <a:rPr lang="en-GB" sz="1100" baseline="30000" dirty="0" smtClean="0"/>
              <a:t>th</a:t>
            </a:r>
            <a:r>
              <a:rPr lang="en-GB" sz="1100" dirty="0" smtClean="0"/>
              <a:t> Oct. in Tramway. </a:t>
            </a:r>
            <a:r>
              <a:rPr lang="en-US" sz="1100" dirty="0" smtClean="0"/>
              <a:t>Designed for artists, students, producers, community leaders and arts professionals with an interest in the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9.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601632"/>
            <a:ext cx="2892386" cy="261610"/>
          </a:xfrm>
          <a:prstGeom prst="rect">
            <a:avLst/>
          </a:prstGeom>
        </p:spPr>
        <p:txBody>
          <a:bodyPr wrap="square">
            <a:spAutoFit/>
          </a:bodyPr>
          <a:lstStyle/>
          <a:p>
            <a:endParaRPr lang="en-US" sz="1100" dirty="0" smtClean="0">
              <a:latin typeface="Adobe Caslon Pro"/>
              <a:cs typeface="Adobe Caslon Pro"/>
            </a:endParaRPr>
          </a:p>
        </p:txBody>
      </p:sp>
      <p:sp>
        <p:nvSpPr>
          <p:cNvPr id="6" name="Rectangle 5"/>
          <p:cNvSpPr/>
          <p:nvPr/>
        </p:nvSpPr>
        <p:spPr>
          <a:xfrm>
            <a:off x="3413849" y="1601632"/>
            <a:ext cx="2892386" cy="261610"/>
          </a:xfrm>
          <a:prstGeom prst="rect">
            <a:avLst/>
          </a:prstGeom>
        </p:spPr>
        <p:txBody>
          <a:bodyPr wrap="square">
            <a:spAutoFit/>
          </a:bodyPr>
          <a:lstStyle/>
          <a:p>
            <a:endParaRPr lang="en-US" sz="1100" dirty="0" smtClean="0">
              <a:latin typeface="Adobe Caslon Pro"/>
              <a:cs typeface="Adobe Caslon Pro"/>
            </a:endParaRPr>
          </a:p>
        </p:txBody>
      </p:sp>
      <p:sp>
        <p:nvSpPr>
          <p:cNvPr id="7" name="TextBox 6"/>
          <p:cNvSpPr txBox="1"/>
          <p:nvPr/>
        </p:nvSpPr>
        <p:spPr>
          <a:xfrm>
            <a:off x="-573527" y="2512438"/>
            <a:ext cx="184666" cy="369332"/>
          </a:xfrm>
          <a:prstGeom prst="rect">
            <a:avLst/>
          </a:prstGeom>
          <a:noFill/>
        </p:spPr>
        <p:txBody>
          <a:bodyPr wrap="none" rtlCol="0">
            <a:spAutoFit/>
          </a:bodyPr>
          <a:lstStyle/>
          <a:p>
            <a:endParaRPr lang="en-US"/>
          </a:p>
        </p:txBody>
      </p:sp>
      <p:pic>
        <p:nvPicPr>
          <p:cNvPr id="10" name="Picture 9" descr="Albert-Drive,-1July13,-The-Heraldweb.jpg"/>
          <p:cNvPicPr>
            <a:picLocks noChangeAspect="1"/>
          </p:cNvPicPr>
          <p:nvPr/>
        </p:nvPicPr>
        <p:blipFill>
          <a:blip r:embed="rId3"/>
          <a:stretch>
            <a:fillRect/>
          </a:stretch>
        </p:blipFill>
        <p:spPr>
          <a:xfrm>
            <a:off x="521428" y="1413933"/>
            <a:ext cx="1972642" cy="2791951"/>
          </a:xfrm>
          <a:prstGeom prst="rect">
            <a:avLst/>
          </a:prstGeom>
        </p:spPr>
      </p:pic>
      <p:pic>
        <p:nvPicPr>
          <p:cNvPr id="11" name="Picture 10" descr="AlbertDrive_EveningTimes040513.jpg"/>
          <p:cNvPicPr>
            <a:picLocks noChangeAspect="1"/>
          </p:cNvPicPr>
          <p:nvPr/>
        </p:nvPicPr>
        <p:blipFill>
          <a:blip r:embed="rId4"/>
          <a:stretch>
            <a:fillRect/>
          </a:stretch>
        </p:blipFill>
        <p:spPr>
          <a:xfrm>
            <a:off x="2999191" y="1413933"/>
            <a:ext cx="3307044" cy="2791951"/>
          </a:xfrm>
          <a:prstGeom prst="rect">
            <a:avLst/>
          </a:prstGeom>
        </p:spPr>
      </p:pic>
      <p:pic>
        <p:nvPicPr>
          <p:cNvPr id="12" name="Picture 11" descr="AlbertDriveReview_TheHerald_080713.jpg"/>
          <p:cNvPicPr>
            <a:picLocks noChangeAspect="1"/>
          </p:cNvPicPr>
          <p:nvPr/>
        </p:nvPicPr>
        <p:blipFill>
          <a:blip r:embed="rId5"/>
          <a:stretch>
            <a:fillRect/>
          </a:stretch>
        </p:blipFill>
        <p:spPr>
          <a:xfrm>
            <a:off x="6758715" y="1354664"/>
            <a:ext cx="1961966" cy="2845010"/>
          </a:xfrm>
          <a:prstGeom prst="rect">
            <a:avLst/>
          </a:prstGeom>
        </p:spPr>
      </p:pic>
      <p:pic>
        <p:nvPicPr>
          <p:cNvPr id="13" name="Picture 12" descr="Scotsman_WeekendLife_P1&amp;2_060713web.jpg"/>
          <p:cNvPicPr>
            <a:picLocks noChangeAspect="1"/>
          </p:cNvPicPr>
          <p:nvPr/>
        </p:nvPicPr>
        <p:blipFill>
          <a:blip r:embed="rId6"/>
          <a:stretch>
            <a:fillRect/>
          </a:stretch>
        </p:blipFill>
        <p:spPr>
          <a:xfrm>
            <a:off x="521428" y="4274914"/>
            <a:ext cx="2904989" cy="1829553"/>
          </a:xfrm>
          <a:prstGeom prst="rect">
            <a:avLst/>
          </a:prstGeom>
        </p:spPr>
      </p:pic>
      <p:pic>
        <p:nvPicPr>
          <p:cNvPr id="14" name="Picture 13" descr="Scotsman_WeekendLife_P3&amp;4_060713web.jpg"/>
          <p:cNvPicPr>
            <a:picLocks noChangeAspect="1"/>
          </p:cNvPicPr>
          <p:nvPr/>
        </p:nvPicPr>
        <p:blipFill>
          <a:blip r:embed="rId7"/>
          <a:stretch>
            <a:fillRect/>
          </a:stretch>
        </p:blipFill>
        <p:spPr>
          <a:xfrm>
            <a:off x="3426417" y="4274914"/>
            <a:ext cx="2904989" cy="1829553"/>
          </a:xfrm>
          <a:prstGeom prst="rect">
            <a:avLst/>
          </a:prstGeom>
        </p:spPr>
      </p:pic>
      <p:pic>
        <p:nvPicPr>
          <p:cNvPr id="15" name="Picture 14" descr="STVLocal_FinalEventPreview_240613.pdf"/>
          <p:cNvPicPr>
            <a:picLocks noChangeAspect="1"/>
          </p:cNvPicPr>
          <p:nvPr/>
        </p:nvPicPr>
        <mc:AlternateContent>
          <mc:Choice xmlns:ma="http://schemas.microsoft.com/office/mac/drawingml/2008/main" Requires="ma">
            <p:blipFill>
              <a:blip r:embed="rId8"/>
              <a:stretch>
                <a:fillRect/>
              </a:stretch>
            </p:blipFill>
          </mc:Choice>
          <mc:Fallback>
            <p:blipFill>
              <a:blip r:embed="rId9"/>
              <a:stretch>
                <a:fillRect/>
              </a:stretch>
            </p:blipFill>
          </mc:Fallback>
        </mc:AlternateContent>
        <p:spPr>
          <a:xfrm>
            <a:off x="6756599" y="4428067"/>
            <a:ext cx="1964082" cy="138792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972</TotalTime>
  <Words>2406</Words>
  <Application>Microsoft Macintosh PowerPoint</Application>
  <PresentationFormat>On-screen Show (4:3)</PresentationFormat>
  <Paragraphs>102</Paragraphs>
  <Slides>9</Slides>
  <Notes>0</Notes>
  <HiddenSlides>0</HiddenSlides>
  <MMClips>0</MMClips>
  <ScaleCrop>false</ScaleCrop>
  <HeadingPairs>
    <vt:vector size="4" baseType="variant">
      <vt:variant>
        <vt:lpstr>Design Template</vt:lpstr>
      </vt:variant>
      <vt:variant>
        <vt:i4>1</vt:i4>
      </vt:variant>
      <vt:variant>
        <vt:lpstr>Slide Titles</vt:lpstr>
      </vt:variant>
      <vt:variant>
        <vt:i4>9</vt:i4>
      </vt:variant>
    </vt:vector>
  </HeadingPairs>
  <TitlesOfParts>
    <vt:vector size="10" baseType="lpstr">
      <vt:lpstr>Office Theme</vt:lpstr>
      <vt:lpstr>Slide 1</vt:lpstr>
      <vt:lpstr>Slide 2</vt:lpstr>
      <vt:lpstr>Slide 3</vt:lpstr>
      <vt:lpstr>Slide 4</vt:lpstr>
      <vt:lpstr>Slide 5</vt:lpstr>
      <vt:lpstr>Slide 6</vt:lpstr>
      <vt:lpstr>Slide 7</vt:lpstr>
      <vt:lpstr>Slide 8</vt:lpstr>
      <vt:lpstr>Slide 9</vt:lpstr>
    </vt:vector>
  </TitlesOfParts>
  <Company>GSA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Shauna McMullan</cp:lastModifiedBy>
  <cp:revision>49</cp:revision>
  <cp:lastPrinted>2013-07-24T10:14:32Z</cp:lastPrinted>
  <dcterms:created xsi:type="dcterms:W3CDTF">2013-07-26T11:08:38Z</dcterms:created>
  <dcterms:modified xsi:type="dcterms:W3CDTF">2013-07-26T11:16:46Z</dcterms:modified>
</cp:coreProperties>
</file>