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8" r:id="rId3"/>
    <p:sldId id="262" r:id="rId4"/>
    <p:sldId id="288" r:id="rId5"/>
    <p:sldId id="303" r:id="rId6"/>
    <p:sldId id="274" r:id="rId7"/>
    <p:sldId id="270" r:id="rId8"/>
    <p:sldId id="289" r:id="rId9"/>
    <p:sldId id="277" r:id="rId10"/>
    <p:sldId id="278" r:id="rId11"/>
    <p:sldId id="275" r:id="rId12"/>
    <p:sldId id="305" r:id="rId13"/>
    <p:sldId id="299" r:id="rId14"/>
    <p:sldId id="298" r:id="rId15"/>
    <p:sldId id="282" r:id="rId16"/>
    <p:sldId id="302" r:id="rId17"/>
    <p:sldId id="306" r:id="rId18"/>
    <p:sldId id="292" r:id="rId19"/>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1pPr>
    <a:lvl2pPr marL="4572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2pPr>
    <a:lvl3pPr marL="9144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3pPr>
    <a:lvl4pPr marL="13716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4pPr>
    <a:lvl5pPr marL="18288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5pPr>
    <a:lvl6pPr marL="22860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6pPr>
    <a:lvl7pPr marL="27432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7pPr>
    <a:lvl8pPr marL="32004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8pPr>
    <a:lvl9pPr marL="36576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1104" y="4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2531"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fld id="{DD1332E2-FE05-42A7-ACC6-0614BD219BAA}" type="datetime1">
              <a:rPr lang="en-US"/>
              <a:pPr>
                <a:defRPr/>
              </a:pPr>
              <a:t>7/25/2013</a:t>
            </a:fld>
            <a:endParaRPr lang="en-US"/>
          </a:p>
        </p:txBody>
      </p:sp>
      <p:sp>
        <p:nvSpPr>
          <p:cNvPr id="13316" name="Placeholder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2533"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2535"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853DA82F-A30C-4DA9-B0BD-D7B239C4970F}" type="slidenum">
              <a:rPr lang="en-US"/>
              <a:pPr>
                <a:defRPr/>
              </a:pPr>
              <a:t>‹#›</a:t>
            </a:fld>
            <a:endParaRPr lang="en-US"/>
          </a:p>
        </p:txBody>
      </p:sp>
    </p:spTree>
    <p:extLst>
      <p:ext uri="{BB962C8B-B14F-4D97-AF65-F5344CB8AC3E}">
        <p14:creationId xmlns:p14="http://schemas.microsoft.com/office/powerpoint/2010/main" val="86145241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ＭＳ Ｐゴシック" pitchFamily="-60" charset="-128"/>
      </a:defRPr>
    </a:lvl1pPr>
    <a:lvl2pPr marL="457200"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mn-cs"/>
      </a:defRPr>
    </a:lvl2pPr>
    <a:lvl3pPr marL="914400"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mn-cs"/>
      </a:defRPr>
    </a:lvl3pPr>
    <a:lvl4pPr marL="1371600"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mn-cs"/>
      </a:defRPr>
    </a:lvl4pPr>
    <a:lvl5pPr marL="1828800"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Placeholder 1026"/>
          <p:cNvSpPr>
            <a:spLocks noGrp="1" noRot="1" noChangeAspect="1" noChangeArrowheads="1" noTextEdit="1"/>
          </p:cNvSpPr>
          <p:nvPr>
            <p:ph type="sldImg"/>
          </p:nvPr>
        </p:nvSpPr>
        <p:spPr>
          <a:ln/>
        </p:spPr>
      </p:sp>
      <p:sp>
        <p:nvSpPr>
          <p:cNvPr id="15362" name="Placeholder 1027"/>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Placeholder 2"/>
          <p:cNvSpPr>
            <a:spLocks noGrp="1" noRot="1" noChangeAspect="1" noChangeArrowheads="1" noTextEdit="1"/>
          </p:cNvSpPr>
          <p:nvPr>
            <p:ph type="sldImg"/>
          </p:nvPr>
        </p:nvSpPr>
        <p:spPr>
          <a:ln/>
        </p:spPr>
      </p:sp>
      <p:sp>
        <p:nvSpPr>
          <p:cNvPr id="1741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Placeholder 2"/>
          <p:cNvSpPr>
            <a:spLocks noGrp="1" noRot="1" noChangeAspect="1" noChangeArrowheads="1" noTextEdit="1"/>
          </p:cNvSpPr>
          <p:nvPr>
            <p:ph type="sldImg"/>
          </p:nvPr>
        </p:nvSpPr>
        <p:spPr>
          <a:ln/>
        </p:spPr>
      </p:sp>
      <p:sp>
        <p:nvSpPr>
          <p:cNvPr id="2150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Placeholder 2"/>
          <p:cNvSpPr>
            <a:spLocks noGrp="1" noRot="1" noChangeAspect="1" noChangeArrowheads="1" noTextEdit="1"/>
          </p:cNvSpPr>
          <p:nvPr>
            <p:ph type="sldImg"/>
          </p:nvPr>
        </p:nvSpPr>
        <p:spPr>
          <a:solidFill>
            <a:srgbClr val="FFFFFF"/>
          </a:solidFill>
          <a:ln/>
        </p:spPr>
      </p:sp>
      <p:sp>
        <p:nvSpPr>
          <p:cNvPr id="33794"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Placeholder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7043" name="Placeholder 3"/>
          <p:cNvSpPr>
            <a:spLocks noGrp="1" noChangeArrowheads="1"/>
          </p:cNvSpPr>
          <p:nvPr>
            <p:ph type="body" idx="1"/>
          </p:nvPr>
        </p:nvSpPr>
        <p:spPr bwMode="auto">
          <a:xfrm>
            <a:off x="914400" y="4343400"/>
            <a:ext cx="5029200" cy="4114800"/>
          </a:xfrm>
          <a:prstGeom prst="rect">
            <a:avLst/>
          </a:prstGeom>
          <a:noFill/>
          <a:ln>
            <a:solidFill>
              <a:srgbClr val="000000"/>
            </a:solidFill>
            <a:miter lim="800000"/>
            <a:headEnd/>
            <a:tailEnd/>
          </a:ln>
        </p:spPr>
        <p:txBody>
          <a:bodyPr>
            <a:prstTxWarp prst="textNoShape">
              <a:avLst/>
            </a:prstTxWarp>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Placeholder 2"/>
          <p:cNvSpPr>
            <a:spLocks noGrp="1" noRot="1" noChangeAspect="1" noChangeArrowheads="1"/>
          </p:cNvSpPr>
          <p:nvPr>
            <p:ph type="sldImg"/>
          </p:nvPr>
        </p:nvSpPr>
        <p:spPr>
          <a:solidFill>
            <a:srgbClr val="FFFFFF"/>
          </a:solidFill>
          <a:ln/>
        </p:spPr>
      </p:sp>
      <p:sp>
        <p:nvSpPr>
          <p:cNvPr id="54274"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Placeholder 2"/>
          <p:cNvSpPr>
            <a:spLocks noGrp="1" noRot="1" noChangeAspect="1" noChangeArrowheads="1"/>
          </p:cNvSpPr>
          <p:nvPr>
            <p:ph type="sldImg"/>
          </p:nvPr>
        </p:nvSpPr>
        <p:spPr>
          <a:solidFill>
            <a:srgbClr val="FFFFFF"/>
          </a:solidFill>
          <a:ln/>
        </p:spPr>
      </p:sp>
      <p:sp>
        <p:nvSpPr>
          <p:cNvPr id="46082"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Placeholder 2"/>
          <p:cNvSpPr>
            <a:spLocks noGrp="1" noRot="1" noChangeAspect="1" noChangeArrowheads="1" noTextEdit="1"/>
          </p:cNvSpPr>
          <p:nvPr>
            <p:ph type="sldImg"/>
          </p:nvPr>
        </p:nvSpPr>
        <p:spPr>
          <a:solidFill>
            <a:srgbClr val="FFFFFF"/>
          </a:solidFill>
          <a:ln/>
        </p:spPr>
      </p:sp>
      <p:sp>
        <p:nvSpPr>
          <p:cNvPr id="29698"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Placeholder 2"/>
          <p:cNvSpPr>
            <a:spLocks noGrp="1" noRot="1" noChangeAspect="1" noChangeArrowheads="1"/>
          </p:cNvSpPr>
          <p:nvPr>
            <p:ph type="sldImg"/>
          </p:nvPr>
        </p:nvSpPr>
        <p:spPr>
          <a:solidFill>
            <a:srgbClr val="FFFFFF"/>
          </a:solidFill>
          <a:ln/>
        </p:spPr>
      </p:sp>
      <p:sp>
        <p:nvSpPr>
          <p:cNvPr id="60418"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Placeholder 2"/>
          <p:cNvSpPr>
            <a:spLocks noGrp="1" noRot="1" noChangeAspect="1" noChangeArrowheads="1"/>
          </p:cNvSpPr>
          <p:nvPr>
            <p:ph type="sldImg"/>
          </p:nvPr>
        </p:nvSpPr>
        <p:spPr>
          <a:solidFill>
            <a:srgbClr val="FFFFFF"/>
          </a:solidFill>
          <a:ln/>
        </p:spPr>
      </p:sp>
      <p:sp>
        <p:nvSpPr>
          <p:cNvPr id="62466"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Placeholder 2"/>
          <p:cNvSpPr>
            <a:spLocks noGrp="1" noRot="1" noChangeAspect="1" noChangeArrowheads="1"/>
          </p:cNvSpPr>
          <p:nvPr>
            <p:ph type="sldImg"/>
          </p:nvPr>
        </p:nvSpPr>
        <p:spPr>
          <a:solidFill>
            <a:srgbClr val="FFFFFF"/>
          </a:solidFill>
          <a:ln/>
        </p:spPr>
      </p:sp>
      <p:sp>
        <p:nvSpPr>
          <p:cNvPr id="56322"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Placeholder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1139" name="Placeholder 3"/>
          <p:cNvSpPr>
            <a:spLocks noGrp="1" noChangeArrowheads="1"/>
          </p:cNvSpPr>
          <p:nvPr>
            <p:ph type="body" idx="1"/>
          </p:nvPr>
        </p:nvSpPr>
        <p:spPr bwMode="auto">
          <a:xfrm>
            <a:off x="914400" y="4343400"/>
            <a:ext cx="5029200" cy="4114800"/>
          </a:xfrm>
          <a:prstGeom prst="rect">
            <a:avLst/>
          </a:prstGeom>
          <a:noFill/>
          <a:ln>
            <a:solidFill>
              <a:srgbClr val="000000"/>
            </a:solidFill>
            <a:miter lim="800000"/>
            <a:headEnd/>
            <a:tailEnd/>
          </a:ln>
        </p:spPr>
        <p:txBody>
          <a:bodyPr>
            <a:prstTxWarp prst="textNoShape">
              <a:avLst/>
            </a:prstTxWarp>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Placeholder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4755" name="Placeholder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Placeholder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2707" name="Placeholder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Placeholder 2"/>
          <p:cNvSpPr>
            <a:spLocks noGrp="1" noRot="1" noChangeAspect="1" noChangeArrowheads="1" noTextEdit="1"/>
          </p:cNvSpPr>
          <p:nvPr>
            <p:ph type="sldImg"/>
          </p:nvPr>
        </p:nvSpPr>
        <p:spPr>
          <a:solidFill>
            <a:srgbClr val="FFFFFF"/>
          </a:solidFill>
          <a:ln/>
        </p:spPr>
      </p:sp>
      <p:sp>
        <p:nvSpPr>
          <p:cNvPr id="23554"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Placeholder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0899" name="Placeholder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Placeholder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3187" name="Placeholder 3"/>
          <p:cNvSpPr>
            <a:spLocks noGrp="1" noChangeArrowheads="1"/>
          </p:cNvSpPr>
          <p:nvPr>
            <p:ph type="body" idx="1"/>
          </p:nvPr>
        </p:nvSpPr>
        <p:spPr bwMode="auto">
          <a:xfrm>
            <a:off x="914400" y="4343400"/>
            <a:ext cx="5029200" cy="4114800"/>
          </a:xfrm>
          <a:prstGeom prst="rect">
            <a:avLst/>
          </a:prstGeom>
          <a:noFill/>
          <a:ln>
            <a:solidFill>
              <a:srgbClr val="000000"/>
            </a:solidFill>
            <a:miter lim="800000"/>
            <a:headEnd/>
            <a:tailEnd/>
          </a:ln>
        </p:spPr>
        <p:txBody>
          <a:bodyPr>
            <a:prstTxWarp prst="textNoShape">
              <a:avLst/>
            </a:prstTxWarp>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Placeholder 2"/>
          <p:cNvSpPr>
            <a:spLocks noGrp="1" noRot="1" noChangeAspect="1" noChangeArrowheads="1" noTextEdit="1"/>
          </p:cNvSpPr>
          <p:nvPr>
            <p:ph type="sldImg"/>
          </p:nvPr>
        </p:nvSpPr>
        <p:spPr>
          <a:solidFill>
            <a:srgbClr val="FFFFFF"/>
          </a:solidFill>
          <a:ln/>
        </p:spPr>
      </p:sp>
      <p:sp>
        <p:nvSpPr>
          <p:cNvPr id="27650"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11BDAB3-9F06-4AF6-B760-85C6A748CF53}" type="datetimeFigureOut">
              <a:rPr lang="en-US"/>
              <a:pPr>
                <a:defRPr/>
              </a:pPr>
              <a:t>7/25/2013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58235B-E976-4D87-97C0-A40D1CC6173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4530A0E-84F4-4D96-9799-EDF6F5E21C03}" type="datetimeFigureOut">
              <a:rPr lang="en-US"/>
              <a:pPr>
                <a:defRPr/>
              </a:pPr>
              <a:t>7/25/2013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2AFE06-5B13-4846-B3AD-DEFE5A75151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FFE4017-FAB0-4ED6-8EB7-53CE7D51D584}" type="datetimeFigureOut">
              <a:rPr lang="en-US"/>
              <a:pPr>
                <a:defRPr/>
              </a:pPr>
              <a:t>7/25/2013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EDCA69-E7AD-4EB5-93BF-5ABE2A00AF4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B99EF66-881D-4A01-8C12-E88F1CD57423}" type="datetimeFigureOut">
              <a:rPr lang="en-US"/>
              <a:pPr>
                <a:defRPr/>
              </a:pPr>
              <a:t>7/25/2013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2F36D89-E0B7-47D2-A246-DD28F31C460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419BFBD-DCEA-4F66-B934-F307B7418326}" type="datetimeFigureOut">
              <a:rPr lang="en-US"/>
              <a:pPr>
                <a:defRPr/>
              </a:pPr>
              <a:t>7/25/2013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A31F0C7-1895-481C-8DC9-13F1E3AEB40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C9FF4DB-9181-48FF-B3B2-D7C92A489228}" type="datetimeFigureOut">
              <a:rPr lang="en-US"/>
              <a:pPr>
                <a:defRPr/>
              </a:pPr>
              <a:t>7/25/2013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6504ACB-2054-4644-B0D2-6106D5C0908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5555ABC-CD2B-4421-B101-70E480A97DD2}" type="datetimeFigureOut">
              <a:rPr lang="en-US"/>
              <a:pPr>
                <a:defRPr/>
              </a:pPr>
              <a:t>7/25/2013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0728CDB-BB25-4B20-B0D0-F51E5B1D5B8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5FA5E2E-1E98-4DE4-9A6B-8CD806F32764}" type="datetimeFigureOut">
              <a:rPr lang="en-US"/>
              <a:pPr>
                <a:defRPr/>
              </a:pPr>
              <a:t>7/25/2013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88BD2E0-002B-44AE-9B9D-79D6354CEE8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7B06073-6A45-4CE3-B3E1-7634BED94F9B}" type="datetimeFigureOut">
              <a:rPr lang="en-US"/>
              <a:pPr>
                <a:defRPr/>
              </a:pPr>
              <a:t>7/25/2013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06D8DAC-0A45-44F0-B179-3A2D23D8A2E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EFE3D7C-8B6B-47F0-87FA-DAF1046AF22E}" type="datetimeFigureOut">
              <a:rPr lang="en-US"/>
              <a:pPr>
                <a:defRPr/>
              </a:pPr>
              <a:t>7/25/2013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850C2-92F8-4BE8-B8CC-E774D88A492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3B1D6A8-3111-4AE0-93C5-05F1D20945BB}" type="datetimeFigureOut">
              <a:rPr lang="en-US"/>
              <a:pPr>
                <a:defRPr/>
              </a:pPr>
              <a:t>7/25/2013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079BA35-F568-4354-9339-1D330899246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8B3B480F-855B-4B7B-A45D-6B4A7C6AEA27}" type="datetimeFigureOut">
              <a:rPr lang="en-US"/>
              <a:pPr>
                <a:defRPr/>
              </a:pPr>
              <a:t>7/25/2013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651073B6-E74B-46A9-991A-ADB2D78F4F3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60" charset="-128"/>
          <a:cs typeface="ＭＳ Ｐゴシック" pitchFamily="-60" charset="-128"/>
        </a:defRPr>
      </a:lvl1pPr>
      <a:lvl2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2pPr>
      <a:lvl3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3pPr>
      <a:lvl4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4pPr>
      <a:lvl5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5pPr>
      <a:lvl6pPr marL="4572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6pPr>
      <a:lvl7pPr marL="9144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7pPr>
      <a:lvl8pPr marL="13716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8pPr>
      <a:lvl9pPr marL="18288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9pPr>
    </p:titleStyle>
    <p:bodyStyle>
      <a:lvl1pPr marL="342900" indent="-342900" algn="l" defTabSz="457200" rtl="0" eaLnBrk="0" fontAlgn="base" hangingPunct="0">
        <a:spcBef>
          <a:spcPct val="20000"/>
        </a:spcBef>
        <a:spcAft>
          <a:spcPct val="0"/>
        </a:spcAft>
        <a:buFont typeface="Arial" pitchFamily="-60" charset="0"/>
        <a:buChar char="•"/>
        <a:defRPr sz="3200" kern="1200">
          <a:solidFill>
            <a:schemeClr val="tx1"/>
          </a:solidFill>
          <a:latin typeface="+mn-lt"/>
          <a:ea typeface="ＭＳ Ｐゴシック" pitchFamily="-60" charset="-128"/>
          <a:cs typeface="ＭＳ Ｐゴシック" pitchFamily="-60" charset="-128"/>
        </a:defRPr>
      </a:lvl1pPr>
      <a:lvl2pPr marL="742950" indent="-285750" algn="l" defTabSz="457200" rtl="0" eaLnBrk="0" fontAlgn="base" hangingPunct="0">
        <a:spcBef>
          <a:spcPct val="20000"/>
        </a:spcBef>
        <a:spcAft>
          <a:spcPct val="0"/>
        </a:spcAft>
        <a:buFont typeface="Arial" pitchFamily="-60" charset="0"/>
        <a:buChar char="–"/>
        <a:defRPr sz="2800" kern="1200">
          <a:solidFill>
            <a:schemeClr val="tx1"/>
          </a:solidFill>
          <a:latin typeface="+mn-lt"/>
          <a:ea typeface="ＭＳ Ｐゴシック" pitchFamily="-60" charset="-128"/>
          <a:cs typeface="+mn-cs"/>
        </a:defRPr>
      </a:lvl2pPr>
      <a:lvl3pPr marL="1143000" indent="-228600" algn="l" defTabSz="457200" rtl="0" eaLnBrk="0" fontAlgn="base" hangingPunct="0">
        <a:spcBef>
          <a:spcPct val="20000"/>
        </a:spcBef>
        <a:spcAft>
          <a:spcPct val="0"/>
        </a:spcAft>
        <a:buFont typeface="Arial" pitchFamily="-60" charset="0"/>
        <a:buChar char="•"/>
        <a:defRPr sz="2400" kern="1200">
          <a:solidFill>
            <a:schemeClr val="tx1"/>
          </a:solidFill>
          <a:latin typeface="+mn-lt"/>
          <a:ea typeface="ＭＳ Ｐゴシック" pitchFamily="-60" charset="-128"/>
          <a:cs typeface="+mn-cs"/>
        </a:defRPr>
      </a:lvl3pPr>
      <a:lvl4pPr marL="1600200" indent="-228600" algn="l" defTabSz="457200" rtl="0" eaLnBrk="0" fontAlgn="base" hangingPunct="0">
        <a:spcBef>
          <a:spcPct val="20000"/>
        </a:spcBef>
        <a:spcAft>
          <a:spcPct val="0"/>
        </a:spcAft>
        <a:buFont typeface="Arial" pitchFamily="-60" charset="0"/>
        <a:buChar char="–"/>
        <a:defRPr sz="2000" kern="1200">
          <a:solidFill>
            <a:schemeClr val="tx1"/>
          </a:solidFill>
          <a:latin typeface="+mn-lt"/>
          <a:ea typeface="ＭＳ Ｐゴシック" pitchFamily="-60" charset="-128"/>
          <a:cs typeface="+mn-cs"/>
        </a:defRPr>
      </a:lvl4pPr>
      <a:lvl5pPr marL="2057400" indent="-228600" algn="l" defTabSz="457200" rtl="0" eaLnBrk="0" fontAlgn="base" hangingPunct="0">
        <a:spcBef>
          <a:spcPct val="20000"/>
        </a:spcBef>
        <a:spcAft>
          <a:spcPct val="0"/>
        </a:spcAft>
        <a:buFont typeface="Arial" pitchFamily="-60" charset="0"/>
        <a:buChar char="»"/>
        <a:defRPr sz="2000" kern="1200">
          <a:solidFill>
            <a:schemeClr val="tx1"/>
          </a:solidFill>
          <a:latin typeface="+mn-lt"/>
          <a:ea typeface="ＭＳ Ｐゴシック" pitchFamily="-60"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7" descr="S1.pdf"/>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4338" name="Rectangle 4"/>
          <p:cNvSpPr>
            <a:spLocks noChangeArrowheads="1"/>
          </p:cNvSpPr>
          <p:nvPr/>
        </p:nvSpPr>
        <p:spPr bwMode="auto">
          <a:xfrm>
            <a:off x="715963" y="2112963"/>
            <a:ext cx="5521325" cy="1554162"/>
          </a:xfrm>
          <a:prstGeom prst="rect">
            <a:avLst/>
          </a:prstGeom>
          <a:noFill/>
          <a:ln w="9525">
            <a:noFill/>
            <a:miter lim="800000"/>
            <a:headEnd/>
            <a:tailEnd/>
          </a:ln>
        </p:spPr>
        <p:txBody>
          <a:bodyPr>
            <a:prstTxWarp prst="textNoShape">
              <a:avLst/>
            </a:prstTxWarp>
            <a:spAutoFit/>
          </a:bodyPr>
          <a:lstStyle/>
          <a:p>
            <a:r>
              <a:rPr lang="en-US" sz="3200" b="1">
                <a:solidFill>
                  <a:srgbClr val="C40812"/>
                </a:solidFill>
                <a:latin typeface="Hypatia Sans Pro" charset="0"/>
                <a:ea typeface="Hypatia Sans Pro" charset="0"/>
                <a:cs typeface="Hypatia Sans Pro" charset="0"/>
              </a:rPr>
              <a:t>Curious Arts - No. 4 </a:t>
            </a:r>
          </a:p>
          <a:p>
            <a:r>
              <a:rPr lang="en-US" sz="3200" b="1">
                <a:solidFill>
                  <a:srgbClr val="C40812"/>
                </a:solidFill>
                <a:latin typeface="Hypatia Sans Pro" charset="0"/>
                <a:ea typeface="Hypatia Sans Pro" charset="0"/>
                <a:cs typeface="Hypatia Sans Pro" charset="0"/>
              </a:rPr>
              <a:t>Text work / Artists’ pages</a:t>
            </a:r>
          </a:p>
          <a:p>
            <a:r>
              <a:rPr lang="en-US" sz="3200" b="1">
                <a:solidFill>
                  <a:srgbClr val="C40812"/>
                </a:solidFill>
                <a:latin typeface="Hypatia Sans Pro" charset="0"/>
                <a:ea typeface="Hypatia Sans Pro" charset="0"/>
                <a:cs typeface="Hypatia Sans Pro" charset="0"/>
              </a:rPr>
              <a:t>2011</a:t>
            </a:r>
          </a:p>
        </p:txBody>
      </p:sp>
      <p:sp>
        <p:nvSpPr>
          <p:cNvPr id="14339" name="Rectangle 5"/>
          <p:cNvSpPr>
            <a:spLocks noChangeArrowheads="1"/>
          </p:cNvSpPr>
          <p:nvPr/>
        </p:nvSpPr>
        <p:spPr bwMode="auto">
          <a:xfrm>
            <a:off x="715963" y="4421188"/>
            <a:ext cx="3176587" cy="1552575"/>
          </a:xfrm>
          <a:prstGeom prst="rect">
            <a:avLst/>
          </a:prstGeom>
          <a:noFill/>
          <a:ln w="9525">
            <a:noFill/>
            <a:miter lim="800000"/>
            <a:headEnd/>
            <a:tailEnd/>
          </a:ln>
        </p:spPr>
        <p:txBody>
          <a:bodyPr>
            <a:prstTxWarp prst="textNoShape">
              <a:avLst/>
            </a:prstTxWarp>
            <a:spAutoFit/>
          </a:bodyPr>
          <a:lstStyle/>
          <a:p>
            <a:r>
              <a:rPr lang="en-GB" sz="1200" b="1" i="1">
                <a:solidFill>
                  <a:srgbClr val="C40812"/>
                </a:solidFill>
                <a:latin typeface="Adobe Caslon Pro" pitchFamily="-60" charset="0"/>
              </a:rPr>
              <a:t>A text work designed in collaboration with Jim Harold to be translated into a form appropriate for production as a set of artists' pages:  firstly, reproduced in 2HB, Volume 10, published by CCA, Glasgow (2011) and subsequently included in an exhibition of printed matter at MoMA, New York (2012). </a:t>
            </a:r>
          </a:p>
          <a:p>
            <a:endParaRPr lang="en-US" sz="1200" b="1" i="1">
              <a:solidFill>
                <a:srgbClr val="C40812"/>
              </a:solidFill>
              <a:latin typeface="Adobe Caslon Pro" pitchFamily="-60" charset="0"/>
              <a:ea typeface="Adobe Caslon Pro SmBd" pitchFamily="-60" charset="0"/>
              <a:cs typeface="Adobe Caslon Pro SmBd" pitchFamily="-60" charset="0"/>
            </a:endParaRPr>
          </a:p>
        </p:txBody>
      </p:sp>
      <p:sp>
        <p:nvSpPr>
          <p:cNvPr id="14340" name="Rectangle 6"/>
          <p:cNvSpPr>
            <a:spLocks noChangeArrowheads="1"/>
          </p:cNvSpPr>
          <p:nvPr/>
        </p:nvSpPr>
        <p:spPr bwMode="auto">
          <a:xfrm>
            <a:off x="715963" y="6076950"/>
            <a:ext cx="1878012" cy="457200"/>
          </a:xfrm>
          <a:prstGeom prst="rect">
            <a:avLst/>
          </a:prstGeom>
          <a:noFill/>
          <a:ln w="9525">
            <a:noFill/>
            <a:miter lim="800000"/>
            <a:headEnd/>
            <a:tailEnd/>
          </a:ln>
        </p:spPr>
        <p:txBody>
          <a:bodyPr>
            <a:prstTxWarp prst="textNoShape">
              <a:avLst/>
            </a:prstTxWarp>
            <a:spAutoFit/>
          </a:bodyPr>
          <a:lstStyle/>
          <a:p>
            <a:r>
              <a:rPr lang="en-US" sz="1200">
                <a:solidFill>
                  <a:srgbClr val="404040"/>
                </a:solidFill>
                <a:latin typeface="Adobe Caslon Pro Bold" pitchFamily="-60" charset="0"/>
                <a:ea typeface="Adobe Caslon Pro Bold" pitchFamily="-60" charset="0"/>
                <a:cs typeface="Adobe Caslon Pro Bold" pitchFamily="-60" charset="0"/>
              </a:rPr>
              <a:t>Submitted by Susan Brind</a:t>
            </a:r>
          </a:p>
          <a:p>
            <a:r>
              <a:rPr lang="en-US" sz="1200">
                <a:solidFill>
                  <a:srgbClr val="404040"/>
                </a:solidFill>
                <a:latin typeface="Adobe Caslon Pro" pitchFamily="-60" charset="0"/>
                <a:ea typeface="Adobe Caslon Pro" pitchFamily="-60" charset="0"/>
                <a:cs typeface="Adobe Caslon Pro" pitchFamily="-60" charset="0"/>
              </a:rPr>
              <a:t>Output No. 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5" descr="S3.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16386" name="Rectangle 4"/>
          <p:cNvSpPr>
            <a:spLocks noChangeArrowheads="1"/>
          </p:cNvSpPr>
          <p:nvPr/>
        </p:nvSpPr>
        <p:spPr bwMode="auto">
          <a:xfrm>
            <a:off x="439738" y="1874838"/>
            <a:ext cx="2892425" cy="2830512"/>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Focussing on the artists' use of text and their interest in how the gaps between different knowledge structures generate the emergence of other ideas, ‘Curious Arts - No. 4’ posed the question:  How does a viewer/reader understand and reflect upon the contemporary world through subjects as apparently diverse as time, nature, history, mathematics, politics, theology, astronomy, mysticism and specifically through a journey of thought as reflected in the writings of Richard Parrot (1740-1762); found in the library of Patrick Allan Fraser of Hospitalfield House, Arbroath? </a:t>
            </a:r>
          </a:p>
          <a:p>
            <a:endParaRPr lang="en-US" sz="1200">
              <a:latin typeface="Adobe Caslon Pro" pitchFamily="-60" charset="0"/>
              <a:ea typeface="Adobe Caslon Pro" pitchFamily="-60" charset="0"/>
              <a:cs typeface="Adobe Caslon Pro" pitchFamily="-60" charset="0"/>
            </a:endParaRPr>
          </a:p>
        </p:txBody>
      </p:sp>
      <p:sp>
        <p:nvSpPr>
          <p:cNvPr id="16387" name="Rectangle 6"/>
          <p:cNvSpPr>
            <a:spLocks noChangeArrowheads="1"/>
          </p:cNvSpPr>
          <p:nvPr/>
        </p:nvSpPr>
        <p:spPr bwMode="auto">
          <a:xfrm>
            <a:off x="3582988" y="5183188"/>
            <a:ext cx="2398712"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7" descr="S4.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20482" name="Rectangle 4"/>
          <p:cNvSpPr>
            <a:spLocks noChangeArrowheads="1"/>
          </p:cNvSpPr>
          <p:nvPr/>
        </p:nvSpPr>
        <p:spPr bwMode="auto">
          <a:xfrm>
            <a:off x="439738" y="1874838"/>
            <a:ext cx="2892425" cy="1917700"/>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Method:  'Curious Arts - No. 4' is a text work that comprises an index of subject headings drawn from the journal of Richard Parrot, transcribed as one continuous list in an attempt to encapsulate his whole body of knowledge.   Parrott compiled his journal between 1740 and 1762. It is indexed alphabetically; encyclopaedic topics appearing in an apparently random order under subject headings.  </a:t>
            </a:r>
            <a:endParaRPr lang="en-US">
              <a:latin typeface="Adobe Caslon Pro" pitchFamily="-60" charset="0"/>
            </a:endParaRPr>
          </a:p>
        </p:txBody>
      </p:sp>
      <p:sp>
        <p:nvSpPr>
          <p:cNvPr id="20483" name="Rectangle 5"/>
          <p:cNvSpPr>
            <a:spLocks noChangeArrowheads="1"/>
          </p:cNvSpPr>
          <p:nvPr/>
        </p:nvSpPr>
        <p:spPr bwMode="auto">
          <a:xfrm>
            <a:off x="3413125" y="1874838"/>
            <a:ext cx="2892425" cy="1187450"/>
          </a:xfrm>
          <a:prstGeom prst="rect">
            <a:avLst/>
          </a:prstGeom>
          <a:noFill/>
          <a:ln w="9525">
            <a:noFill/>
            <a:miter lim="800000"/>
            <a:headEnd/>
            <a:tailEnd/>
          </a:ln>
        </p:spPr>
        <p:txBody>
          <a:bodyPr>
            <a:prstTxWarp prst="textNoShape">
              <a:avLst/>
            </a:prstTxWarp>
            <a:spAutoFit/>
          </a:bodyPr>
          <a:lstStyle/>
          <a:p>
            <a:pPr eaLnBrk="0" hangingPunct="0"/>
            <a:r>
              <a:rPr lang="en-GB" sz="1200">
                <a:latin typeface="Adobe Caslon Pro" pitchFamily="-60" charset="0"/>
              </a:rPr>
              <a:t>Strange, poetic and potent connections are made as subjects flow from one to another:  Old age, Bastards, Baptism, Bawm, Bankrupt, Banks, </a:t>
            </a:r>
            <a:r>
              <a:rPr lang="en-GB" sz="1200">
                <a:latin typeface="Lucida Grande" pitchFamily="-60" charset="0"/>
              </a:rPr>
              <a:t>…</a:t>
            </a:r>
            <a:r>
              <a:rPr lang="en-GB" sz="1200">
                <a:latin typeface="Adobe Caslon Pro" pitchFamily="-60" charset="0"/>
              </a:rPr>
              <a:t>, Diamonds, Discount, Diseases, Mountains, Money, Motto, Morality, </a:t>
            </a:r>
            <a:r>
              <a:rPr lang="en-GB" sz="1200">
                <a:latin typeface="Lucida Grande" pitchFamily="-60" charset="0"/>
              </a:rPr>
              <a:t>…</a:t>
            </a:r>
            <a:r>
              <a:rPr lang="en-GB" sz="1200">
                <a:latin typeface="Adobe Caslon Pro" pitchFamily="-60" charset="0"/>
              </a:rPr>
              <a:t> .</a:t>
            </a:r>
          </a:p>
        </p:txBody>
      </p:sp>
      <p:sp>
        <p:nvSpPr>
          <p:cNvPr id="20484" name="Rectangle 6"/>
          <p:cNvSpPr>
            <a:spLocks noChangeArrowheads="1"/>
          </p:cNvSpPr>
          <p:nvPr/>
        </p:nvSpPr>
        <p:spPr bwMode="auto">
          <a:xfrm>
            <a:off x="6464300" y="5183188"/>
            <a:ext cx="2398713"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32770"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32771" name="TextBox 6"/>
          <p:cNvSpPr txBox="1">
            <a:spLocks noChangeArrowheads="1"/>
          </p:cNvSpPr>
          <p:nvPr/>
        </p:nvSpPr>
        <p:spPr bwMode="auto">
          <a:xfrm>
            <a:off x="5992813" y="1255713"/>
            <a:ext cx="2986087" cy="854075"/>
          </a:xfrm>
          <a:prstGeom prst="rect">
            <a:avLst/>
          </a:prstGeom>
          <a:noFill/>
          <a:ln w="9525">
            <a:noFill/>
            <a:miter lim="800000"/>
            <a:headEnd/>
            <a:tailEnd/>
          </a:ln>
        </p:spPr>
        <p:txBody>
          <a:bodyPr>
            <a:prstTxWarp prst="textNoShape">
              <a:avLst/>
            </a:prstTxWarp>
            <a:spAutoFit/>
          </a:bodyPr>
          <a:lstStyle/>
          <a:p>
            <a:pPr algn="r"/>
            <a:r>
              <a:rPr lang="en-US" sz="1000">
                <a:latin typeface="Adobe Caslon Pro Bold Italic" pitchFamily="-60" charset="0"/>
                <a:ea typeface="Adobe Caslon Pro Bold Italic" pitchFamily="-60" charset="0"/>
                <a:cs typeface="Adobe Caslon Pro Bold Italic" pitchFamily="-60" charset="0"/>
              </a:rPr>
              <a:t>Hospitalfield Library, 2007 </a:t>
            </a:r>
          </a:p>
          <a:p>
            <a:pPr algn="r"/>
            <a:r>
              <a:rPr lang="en-US" sz="1000">
                <a:latin typeface="Adobe Caslon Pro Bold Italic" pitchFamily="-60" charset="0"/>
                <a:ea typeface="Adobe Caslon Pro Bold Italic" pitchFamily="-60" charset="0"/>
                <a:cs typeface="Adobe Caslon Pro Bold Italic" pitchFamily="-60" charset="0"/>
              </a:rPr>
              <a:t>The journals of Richard Parrott</a:t>
            </a:r>
          </a:p>
          <a:p>
            <a:pPr algn="r"/>
            <a:r>
              <a:rPr lang="en-US" sz="1000">
                <a:latin typeface="Adobe Caslon Pro Bold Italic" pitchFamily="-60" charset="0"/>
                <a:ea typeface="Adobe Caslon Pro Bold Italic" pitchFamily="-60" charset="0"/>
                <a:cs typeface="Adobe Caslon Pro Bold Italic" pitchFamily="-60" charset="0"/>
              </a:rPr>
              <a:t> written, 1740-1762</a:t>
            </a:r>
          </a:p>
          <a:p>
            <a:pPr algn="r"/>
            <a:endParaRPr lang="en-US" sz="1000">
              <a:latin typeface="Adobe Caslon Pro Bold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p:txBody>
      </p:sp>
      <p:pic>
        <p:nvPicPr>
          <p:cNvPr id="32772" name="Picture 6" descr="_DSC0201"/>
          <p:cNvPicPr>
            <a:picLocks noChangeAspect="1" noChangeArrowheads="1"/>
          </p:cNvPicPr>
          <p:nvPr/>
        </p:nvPicPr>
        <p:blipFill>
          <a:blip r:embed="rId4"/>
          <a:srcRect/>
          <a:stretch>
            <a:fillRect/>
          </a:stretch>
        </p:blipFill>
        <p:spPr bwMode="auto">
          <a:xfrm>
            <a:off x="420688" y="1957388"/>
            <a:ext cx="3644900" cy="4519612"/>
          </a:xfrm>
          <a:prstGeom prst="rect">
            <a:avLst/>
          </a:prstGeom>
          <a:noFill/>
          <a:ln w="9525">
            <a:noFill/>
            <a:miter lim="800000"/>
            <a:headEnd/>
            <a:tailEnd/>
          </a:ln>
        </p:spPr>
      </p:pic>
      <p:pic>
        <p:nvPicPr>
          <p:cNvPr id="32773" name="Picture 7" descr="_DSC0199"/>
          <p:cNvPicPr>
            <a:picLocks noChangeAspect="1" noChangeArrowheads="1"/>
          </p:cNvPicPr>
          <p:nvPr/>
        </p:nvPicPr>
        <p:blipFill>
          <a:blip r:embed="rId5"/>
          <a:srcRect/>
          <a:stretch>
            <a:fillRect/>
          </a:stretch>
        </p:blipFill>
        <p:spPr bwMode="auto">
          <a:xfrm>
            <a:off x="4065588" y="1957388"/>
            <a:ext cx="3668712" cy="4519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7" descr="S4.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86019" name="Rectangle 4"/>
          <p:cNvSpPr>
            <a:spLocks noChangeArrowheads="1"/>
          </p:cNvSpPr>
          <p:nvPr/>
        </p:nvSpPr>
        <p:spPr bwMode="auto">
          <a:xfrm>
            <a:off x="439738" y="2255838"/>
            <a:ext cx="2892425" cy="1187450"/>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When facts are recorded that cannot easily be categorised they appear under the heading ‘Curious Arts’, the title adopted for this text work and the extended series of works that have emerged from this body of research.</a:t>
            </a:r>
            <a:endParaRPr lang="en-US" sz="1200">
              <a:latin typeface="Adobe Caslon Pro" pitchFamily="-60" charset="0"/>
            </a:endParaRPr>
          </a:p>
        </p:txBody>
      </p:sp>
      <p:sp>
        <p:nvSpPr>
          <p:cNvPr id="86020" name="Rectangle 5"/>
          <p:cNvSpPr>
            <a:spLocks noChangeArrowheads="1"/>
          </p:cNvSpPr>
          <p:nvPr/>
        </p:nvSpPr>
        <p:spPr bwMode="auto">
          <a:xfrm>
            <a:off x="3413125" y="1874838"/>
            <a:ext cx="2892425" cy="1370012"/>
          </a:xfrm>
          <a:prstGeom prst="rect">
            <a:avLst/>
          </a:prstGeom>
          <a:noFill/>
          <a:ln w="9525">
            <a:noFill/>
            <a:miter lim="800000"/>
            <a:headEnd/>
            <a:tailEnd/>
          </a:ln>
        </p:spPr>
        <p:txBody>
          <a:bodyPr>
            <a:prstTxWarp prst="textNoShape">
              <a:avLst/>
            </a:prstTxWarp>
            <a:spAutoFit/>
          </a:bodyPr>
          <a:lstStyle/>
          <a:p>
            <a:endParaRPr lang="en-GB" sz="1200">
              <a:latin typeface="Adobe Caslon Pro" pitchFamily="-60" charset="0"/>
            </a:endParaRPr>
          </a:p>
          <a:p>
            <a:endParaRPr lang="en-GB" sz="1200">
              <a:latin typeface="Adobe Caslon Pro" pitchFamily="-60" charset="0"/>
            </a:endParaRPr>
          </a:p>
          <a:p>
            <a:r>
              <a:rPr lang="en-GB" sz="1200">
                <a:latin typeface="Adobe Caslon Pro" pitchFamily="-60" charset="0"/>
              </a:rPr>
              <a:t>'Curious Arts - No. 4' makes manifest the impossibility of ever completely archiving and ordering knowledge, at the same time as acknowledging the significance of history as manifested in libraries and archives.</a:t>
            </a:r>
            <a:endParaRPr lang="en-GB">
              <a:latin typeface="Adobe Caslon Pro" pitchFamily="-60" charset="0"/>
            </a:endParaRPr>
          </a:p>
        </p:txBody>
      </p:sp>
      <p:sp>
        <p:nvSpPr>
          <p:cNvPr id="86021" name="Rectangle 6"/>
          <p:cNvSpPr>
            <a:spLocks noChangeArrowheads="1"/>
          </p:cNvSpPr>
          <p:nvPr/>
        </p:nvSpPr>
        <p:spPr bwMode="auto">
          <a:xfrm>
            <a:off x="6464300" y="5183188"/>
            <a:ext cx="2398713"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P1010773"/>
          <p:cNvPicPr>
            <a:picLocks noChangeAspect="1" noChangeArrowheads="1"/>
          </p:cNvPicPr>
          <p:nvPr/>
        </p:nvPicPr>
        <p:blipFill>
          <a:blip r:embed="rId3"/>
          <a:srcRect/>
          <a:stretch>
            <a:fillRect/>
          </a:stretch>
        </p:blipFill>
        <p:spPr bwMode="auto">
          <a:xfrm>
            <a:off x="920750" y="430213"/>
            <a:ext cx="7148513" cy="590391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P1010777"/>
          <p:cNvPicPr>
            <a:picLocks noChangeAspect="1" noChangeArrowheads="1"/>
          </p:cNvPicPr>
          <p:nvPr/>
        </p:nvPicPr>
        <p:blipFill>
          <a:blip r:embed="rId3"/>
          <a:srcRect/>
          <a:stretch>
            <a:fillRect/>
          </a:stretch>
        </p:blipFill>
        <p:spPr bwMode="auto">
          <a:xfrm>
            <a:off x="4819650" y="301625"/>
            <a:ext cx="3895725" cy="6334125"/>
          </a:xfrm>
          <a:prstGeom prst="rect">
            <a:avLst/>
          </a:prstGeom>
          <a:noFill/>
        </p:spPr>
      </p:pic>
      <p:sp>
        <p:nvSpPr>
          <p:cNvPr id="45059" name="Rectangle 3"/>
          <p:cNvSpPr>
            <a:spLocks noChangeArrowheads="1"/>
          </p:cNvSpPr>
          <p:nvPr/>
        </p:nvSpPr>
        <p:spPr bwMode="auto">
          <a:xfrm>
            <a:off x="593725" y="2374900"/>
            <a:ext cx="3279775" cy="457200"/>
          </a:xfrm>
          <a:prstGeom prst="rect">
            <a:avLst/>
          </a:prstGeom>
          <a:noFill/>
          <a:ln w="9525">
            <a:noFill/>
            <a:miter lim="800000"/>
            <a:headEnd/>
            <a:tailEnd/>
          </a:ln>
        </p:spPr>
        <p:txBody>
          <a:bodyPr>
            <a:prstTxWarp prst="textNoShape">
              <a:avLst/>
            </a:prstTxWarp>
            <a:spAutoFit/>
          </a:bodyPr>
          <a:lstStyle/>
          <a:p>
            <a:endParaRPr lang="en-US"/>
          </a:p>
        </p:txBody>
      </p:sp>
      <p:sp>
        <p:nvSpPr>
          <p:cNvPr id="45060" name="Rectangle 4"/>
          <p:cNvSpPr>
            <a:spLocks noChangeArrowheads="1"/>
          </p:cNvSpPr>
          <p:nvPr/>
        </p:nvSpPr>
        <p:spPr bwMode="auto">
          <a:xfrm>
            <a:off x="1209675" y="2832100"/>
            <a:ext cx="2663825" cy="1370013"/>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The text work was published in the '2HB:  Volume 10'.  2HB is a quarterly publication of creative writing / text works, edited by Louise Shelly and Francis McKee, published by CCA, Glasgow. Volume 10 was published in 2011.</a:t>
            </a:r>
            <a:endParaRPr lang="en-US" sz="1200">
              <a:latin typeface="Adobe Caslon Pro" pitchFamily="-60"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6" descr="S6.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28674" name="Rectangle 4"/>
          <p:cNvSpPr>
            <a:spLocks noChangeArrowheads="1"/>
          </p:cNvSpPr>
          <p:nvPr/>
        </p:nvSpPr>
        <p:spPr bwMode="auto">
          <a:xfrm>
            <a:off x="439738" y="1889125"/>
            <a:ext cx="2892425" cy="2282825"/>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In this form, the work itself could be critically considered in the context of a range of artists working with text and installation, and with the book as a context for work.  Other contributors to the volume include:  Laura Gonzales, Paul Tarrago, Patrick Staff and Hannah Ellul, although the critical framework might be extended by reviewing the contributors to the 2HB series as a whole.</a:t>
            </a:r>
            <a:r>
              <a:rPr lang="en-GB">
                <a:latin typeface="Adobe Caslon Pro" pitchFamily="-60" charset="0"/>
              </a:rPr>
              <a:t> </a:t>
            </a:r>
          </a:p>
          <a:p>
            <a:endParaRPr lang="en-GB">
              <a:latin typeface="Adobe Caslon Pro" pitchFamily="-60" charset="0"/>
            </a:endParaRPr>
          </a:p>
        </p:txBody>
      </p:sp>
      <p:sp>
        <p:nvSpPr>
          <p:cNvPr id="28675" name="Rectangle 5"/>
          <p:cNvSpPr>
            <a:spLocks noChangeArrowheads="1"/>
          </p:cNvSpPr>
          <p:nvPr/>
        </p:nvSpPr>
        <p:spPr bwMode="auto">
          <a:xfrm>
            <a:off x="3582988" y="5197475"/>
            <a:ext cx="2398712"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P1010775"/>
          <p:cNvPicPr>
            <a:picLocks noChangeAspect="1" noChangeArrowheads="1"/>
          </p:cNvPicPr>
          <p:nvPr/>
        </p:nvPicPr>
        <p:blipFill>
          <a:blip r:embed="rId3"/>
          <a:srcRect/>
          <a:stretch>
            <a:fillRect/>
          </a:stretch>
        </p:blipFill>
        <p:spPr bwMode="auto">
          <a:xfrm>
            <a:off x="1122363" y="460375"/>
            <a:ext cx="6948487" cy="59213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P1010774"/>
          <p:cNvPicPr>
            <a:picLocks noChangeAspect="1" noChangeArrowheads="1"/>
          </p:cNvPicPr>
          <p:nvPr/>
        </p:nvPicPr>
        <p:blipFill>
          <a:blip r:embed="rId3"/>
          <a:srcRect/>
          <a:stretch>
            <a:fillRect/>
          </a:stretch>
        </p:blipFill>
        <p:spPr bwMode="auto">
          <a:xfrm>
            <a:off x="1082675" y="481013"/>
            <a:ext cx="7029450" cy="577373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P1010776"/>
          <p:cNvPicPr>
            <a:picLocks noChangeAspect="1" noChangeArrowheads="1"/>
          </p:cNvPicPr>
          <p:nvPr/>
        </p:nvPicPr>
        <p:blipFill>
          <a:blip r:embed="rId3"/>
          <a:srcRect/>
          <a:stretch>
            <a:fillRect/>
          </a:stretch>
        </p:blipFill>
        <p:spPr bwMode="auto">
          <a:xfrm>
            <a:off x="1270000" y="446088"/>
            <a:ext cx="6646863" cy="59309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7" descr="S4.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90115" name="Rectangle 4"/>
          <p:cNvSpPr>
            <a:spLocks noChangeArrowheads="1"/>
          </p:cNvSpPr>
          <p:nvPr/>
        </p:nvSpPr>
        <p:spPr bwMode="auto">
          <a:xfrm>
            <a:off x="439738" y="1874838"/>
            <a:ext cx="2892425" cy="3195637"/>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The work subsequently became incorporated into an exhibition, 'Millenium Magazines', curated by Rachael Morrison and David Senior, drawn from the holdings of the Museum of Modern Art Library, New York.  The exhibition, which ran from 20 February to 14 May 2012, was "intended to provide a firsthand view of the latest practices in art and design in print", since 2000, and "to represent MoMA Library's sustained effort to document and collect work originated in this medium." </a:t>
            </a:r>
          </a:p>
          <a:p>
            <a:endParaRPr lang="en-GB" sz="1200">
              <a:latin typeface="Adobe Caslon Pro" pitchFamily="-60" charset="0"/>
            </a:endParaRPr>
          </a:p>
          <a:p>
            <a:endParaRPr lang="en-GB" sz="1200">
              <a:latin typeface="Adobe Caslon Pro" pitchFamily="-60" charset="0"/>
            </a:endParaRPr>
          </a:p>
          <a:p>
            <a:endParaRPr lang="en-GB" sz="1200">
              <a:latin typeface="Adobe Caslon Pro" pitchFamily="-60" charset="0"/>
            </a:endParaRPr>
          </a:p>
          <a:p>
            <a:r>
              <a:rPr lang="en-GB" sz="1200">
                <a:latin typeface="Adobe Caslon Pro" pitchFamily="-60" charset="0"/>
              </a:rPr>
              <a:t>Quotes from 'Millennium Magazines' webpage – accessed 9/7/12.)</a:t>
            </a:r>
            <a:endParaRPr lang="en-US" sz="1200">
              <a:latin typeface="Adobe Caslon Pro" pitchFamily="-60" charset="0"/>
            </a:endParaRPr>
          </a:p>
        </p:txBody>
      </p:sp>
      <p:sp>
        <p:nvSpPr>
          <p:cNvPr id="90116" name="Rectangle 5"/>
          <p:cNvSpPr>
            <a:spLocks noChangeArrowheads="1"/>
          </p:cNvSpPr>
          <p:nvPr/>
        </p:nvSpPr>
        <p:spPr bwMode="auto">
          <a:xfrm>
            <a:off x="3413125" y="1874838"/>
            <a:ext cx="2892425" cy="2465387"/>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The curators selected the whole series of 2HB publications to be included in the exhibition and, post-exhibition, they remain in the MoMA archive as a research resource.  </a:t>
            </a:r>
          </a:p>
          <a:p>
            <a:endParaRPr lang="en-GB" sz="1200">
              <a:latin typeface="Adobe Caslon Pro" pitchFamily="-60" charset="0"/>
            </a:endParaRPr>
          </a:p>
          <a:p>
            <a:r>
              <a:rPr lang="en-GB" sz="1200">
                <a:latin typeface="Adobe Caslon Pro" pitchFamily="-60" charset="0"/>
              </a:rPr>
              <a:t>"The range of publications included in the MoMA exhibition and archive provide the most immediate context. A sample of which include such publications as: '0-100; 2-UP; A3 Series; A Prior; An Architektur; aTree zine; ALBUM; Apartamento, Bad Day, Bidoun;...; Zug".</a:t>
            </a:r>
          </a:p>
        </p:txBody>
      </p:sp>
      <p:sp>
        <p:nvSpPr>
          <p:cNvPr id="90117" name="Rectangle 6"/>
          <p:cNvSpPr>
            <a:spLocks noChangeArrowheads="1"/>
          </p:cNvSpPr>
          <p:nvPr/>
        </p:nvSpPr>
        <p:spPr bwMode="auto">
          <a:xfrm>
            <a:off x="6464300" y="5183188"/>
            <a:ext cx="2398713"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1" name="Picture 3" descr="P1010779"/>
          <p:cNvPicPr>
            <a:picLocks noChangeAspect="1" noChangeArrowheads="1"/>
          </p:cNvPicPr>
          <p:nvPr/>
        </p:nvPicPr>
        <p:blipFill>
          <a:blip r:embed="rId3"/>
          <a:srcRect/>
          <a:stretch>
            <a:fillRect/>
          </a:stretch>
        </p:blipFill>
        <p:spPr bwMode="auto">
          <a:xfrm>
            <a:off x="1109663" y="323850"/>
            <a:ext cx="7113587" cy="603567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3" name="Picture 3" descr="P1010780"/>
          <p:cNvPicPr>
            <a:picLocks noChangeAspect="1" noChangeArrowheads="1"/>
          </p:cNvPicPr>
          <p:nvPr/>
        </p:nvPicPr>
        <p:blipFill>
          <a:blip r:embed="rId3"/>
          <a:srcRect/>
          <a:stretch>
            <a:fillRect/>
          </a:stretch>
        </p:blipFill>
        <p:spPr bwMode="auto">
          <a:xfrm>
            <a:off x="682625" y="492125"/>
            <a:ext cx="7762875" cy="5821363"/>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22530"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22531" name="TextBox 6"/>
          <p:cNvSpPr txBox="1">
            <a:spLocks noChangeArrowheads="1"/>
          </p:cNvSpPr>
          <p:nvPr/>
        </p:nvSpPr>
        <p:spPr bwMode="auto">
          <a:xfrm>
            <a:off x="6157913" y="1255713"/>
            <a:ext cx="2705100" cy="549275"/>
          </a:xfrm>
          <a:prstGeom prst="rect">
            <a:avLst/>
          </a:prstGeom>
          <a:noFill/>
          <a:ln w="9525">
            <a:noFill/>
            <a:miter lim="800000"/>
            <a:headEnd/>
            <a:tailEnd/>
          </a:ln>
        </p:spPr>
        <p:txBody>
          <a:bodyPr>
            <a:prstTxWarp prst="textNoShape">
              <a:avLst/>
            </a:prstTxWarp>
            <a:spAutoFit/>
          </a:bodyPr>
          <a:lstStyle/>
          <a:p>
            <a:pPr algn="r"/>
            <a:r>
              <a:rPr lang="en-US" sz="1000">
                <a:latin typeface="Adobe Caslon Pro Bold Italic" pitchFamily="-60" charset="0"/>
                <a:ea typeface="Adobe Caslon Pro Bold Italic" pitchFamily="-60" charset="0"/>
                <a:cs typeface="Adobe Caslon Pro Bold Italic" pitchFamily="-60" charset="0"/>
              </a:rPr>
              <a:t>2HB web page (detail) </a:t>
            </a:r>
          </a:p>
          <a:p>
            <a:pPr algn="r"/>
            <a:r>
              <a:rPr lang="en-US" sz="1000">
                <a:latin typeface="Adobe Caslon Pro Bold Italic" pitchFamily="-60" charset="0"/>
                <a:ea typeface="Adobe Caslon Pro Bold Italic" pitchFamily="-60" charset="0"/>
                <a:cs typeface="Adobe Caslon Pro Bold Italic" pitchFamily="-60" charset="0"/>
              </a:rPr>
              <a:t>‘Millenium Magazines’’</a:t>
            </a:r>
          </a:p>
          <a:p>
            <a:pPr algn="r"/>
            <a:r>
              <a:rPr lang="en-US" sz="1000">
                <a:latin typeface="Adobe Caslon Pro Bold Italic" pitchFamily="-60" charset="0"/>
                <a:ea typeface="Adobe Caslon Pro Bold Italic" pitchFamily="-60" charset="0"/>
                <a:cs typeface="Adobe Caslon Pro Bold Italic" pitchFamily="-60" charset="0"/>
              </a:rPr>
              <a:t>Exhibition at MoMA, New York, 2012</a:t>
            </a:r>
          </a:p>
        </p:txBody>
      </p:sp>
      <p:pic>
        <p:nvPicPr>
          <p:cNvPr id="22533" name="Picture 1029" descr="P1010781"/>
          <p:cNvPicPr>
            <a:picLocks noChangeAspect="1" noChangeArrowheads="1"/>
          </p:cNvPicPr>
          <p:nvPr/>
        </p:nvPicPr>
        <p:blipFill>
          <a:blip r:embed="rId4"/>
          <a:srcRect/>
          <a:stretch>
            <a:fillRect/>
          </a:stretch>
        </p:blipFill>
        <p:spPr bwMode="auto">
          <a:xfrm>
            <a:off x="666750" y="2051050"/>
            <a:ext cx="5792788" cy="442595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79875"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79876" name="TextBox 6"/>
          <p:cNvSpPr txBox="1">
            <a:spLocks noChangeArrowheads="1"/>
          </p:cNvSpPr>
          <p:nvPr/>
        </p:nvSpPr>
        <p:spPr bwMode="auto">
          <a:xfrm>
            <a:off x="6157913" y="1255713"/>
            <a:ext cx="2705100" cy="549275"/>
          </a:xfrm>
          <a:prstGeom prst="rect">
            <a:avLst/>
          </a:prstGeom>
          <a:noFill/>
          <a:ln w="9525">
            <a:noFill/>
            <a:miter lim="800000"/>
            <a:headEnd/>
            <a:tailEnd/>
          </a:ln>
        </p:spPr>
        <p:txBody>
          <a:bodyPr>
            <a:prstTxWarp prst="textNoShape">
              <a:avLst/>
            </a:prstTxWarp>
            <a:spAutoFit/>
          </a:bodyPr>
          <a:lstStyle/>
          <a:p>
            <a:pPr algn="r"/>
            <a:r>
              <a:rPr lang="en-US" sz="1000">
                <a:latin typeface="Adobe Caslon Pro Bold Italic" pitchFamily="-60" charset="0"/>
                <a:ea typeface="Adobe Caslon Pro Bold Italic" pitchFamily="-60" charset="0"/>
                <a:cs typeface="Adobe Caslon Pro Bold Italic" pitchFamily="-60" charset="0"/>
              </a:rPr>
              <a:t>2HB web page (detail) </a:t>
            </a:r>
          </a:p>
          <a:p>
            <a:pPr algn="r"/>
            <a:r>
              <a:rPr lang="en-US" sz="1000">
                <a:latin typeface="Adobe Caslon Pro Bold Italic" pitchFamily="-60" charset="0"/>
                <a:ea typeface="Adobe Caslon Pro Bold Italic" pitchFamily="-60" charset="0"/>
                <a:cs typeface="Adobe Caslon Pro Bold Italic" pitchFamily="-60" charset="0"/>
              </a:rPr>
              <a:t>‘Millenium Magazines’’</a:t>
            </a:r>
          </a:p>
          <a:p>
            <a:pPr algn="r"/>
            <a:r>
              <a:rPr lang="en-US" sz="1000">
                <a:latin typeface="Adobe Caslon Pro Bold Italic" pitchFamily="-60" charset="0"/>
                <a:ea typeface="Adobe Caslon Pro Bold Italic" pitchFamily="-60" charset="0"/>
                <a:cs typeface="Adobe Caslon Pro Bold Italic" pitchFamily="-60" charset="0"/>
              </a:rPr>
              <a:t>Exhibition at MoMA, New York, 2012</a:t>
            </a:r>
          </a:p>
        </p:txBody>
      </p:sp>
      <p:pic>
        <p:nvPicPr>
          <p:cNvPr id="79878" name="Picture 6" descr="P1010782"/>
          <p:cNvPicPr>
            <a:picLocks noChangeAspect="1" noChangeArrowheads="1"/>
          </p:cNvPicPr>
          <p:nvPr/>
        </p:nvPicPr>
        <p:blipFill>
          <a:blip r:embed="rId4"/>
          <a:srcRect/>
          <a:stretch>
            <a:fillRect/>
          </a:stretch>
        </p:blipFill>
        <p:spPr bwMode="auto">
          <a:xfrm>
            <a:off x="666750" y="2416175"/>
            <a:ext cx="5988050" cy="375602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7" descr="S4.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92163" name="Rectangle 4"/>
          <p:cNvSpPr>
            <a:spLocks noChangeArrowheads="1"/>
          </p:cNvSpPr>
          <p:nvPr/>
        </p:nvSpPr>
        <p:spPr bwMode="auto">
          <a:xfrm>
            <a:off x="439738" y="1874838"/>
            <a:ext cx="2892425" cy="2465387"/>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Preliminary written and photographic research for the work was undertaken in the Library of Hospitalfield House in during a research residency in 2007 (funded by the RSA, Edinburgh and Hospitalfield House Trust), and extended with further research visits in 2008 and 2009. </a:t>
            </a:r>
          </a:p>
          <a:p>
            <a:endParaRPr lang="en-GB" sz="1200">
              <a:latin typeface="Adobe Caslon Pro" pitchFamily="-60" charset="0"/>
            </a:endParaRPr>
          </a:p>
          <a:p>
            <a:r>
              <a:rPr lang="en-GB" sz="1200">
                <a:latin typeface="Adobe Caslon Pro" pitchFamily="-60" charset="0"/>
              </a:rPr>
              <a:t>The textual material was brought forth from the journals of Richard Parrot (1740-1762), an ancestor of Patrick Allan Fraser, the last owner of Hospitalfield House.</a:t>
            </a:r>
          </a:p>
          <a:p>
            <a:endParaRPr lang="en-GB" sz="1200">
              <a:latin typeface="Adobe Caslon Pro" pitchFamily="-60" charset="0"/>
            </a:endParaRPr>
          </a:p>
        </p:txBody>
      </p:sp>
      <p:sp>
        <p:nvSpPr>
          <p:cNvPr id="92164" name="Rectangle 5"/>
          <p:cNvSpPr>
            <a:spLocks noChangeArrowheads="1"/>
          </p:cNvSpPr>
          <p:nvPr/>
        </p:nvSpPr>
        <p:spPr bwMode="auto">
          <a:xfrm>
            <a:off x="3413125" y="1874838"/>
            <a:ext cx="2892425" cy="1735137"/>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Images from this wider body of research are included in the ‘What we make with words’ catalogue for 'Curious Arts – No. 5' (2011); and extracts from the list of subject headings are included in the site-specific installation 'Curious Arts - No. 3' (2010 to date).  See REF Outputs 1 and 3 respectively.</a:t>
            </a:r>
          </a:p>
          <a:p>
            <a:endParaRPr lang="en-GB" sz="1200">
              <a:latin typeface="Adobe Caslon Pro" pitchFamily="-60" charset="0"/>
            </a:endParaRPr>
          </a:p>
        </p:txBody>
      </p:sp>
      <p:sp>
        <p:nvSpPr>
          <p:cNvPr id="92165" name="Rectangle 6"/>
          <p:cNvSpPr>
            <a:spLocks noChangeArrowheads="1"/>
          </p:cNvSpPr>
          <p:nvPr/>
        </p:nvSpPr>
        <p:spPr bwMode="auto">
          <a:xfrm>
            <a:off x="6464300" y="5183188"/>
            <a:ext cx="2398713"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26626"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26627" name="TextBox 6"/>
          <p:cNvSpPr txBox="1">
            <a:spLocks noChangeArrowheads="1"/>
          </p:cNvSpPr>
          <p:nvPr/>
        </p:nvSpPr>
        <p:spPr bwMode="auto">
          <a:xfrm>
            <a:off x="5992813" y="1255713"/>
            <a:ext cx="2986087" cy="701675"/>
          </a:xfrm>
          <a:prstGeom prst="rect">
            <a:avLst/>
          </a:prstGeom>
          <a:noFill/>
          <a:ln w="9525">
            <a:noFill/>
            <a:miter lim="800000"/>
            <a:headEnd/>
            <a:tailEnd/>
          </a:ln>
        </p:spPr>
        <p:txBody>
          <a:bodyPr>
            <a:prstTxWarp prst="textNoShape">
              <a:avLst/>
            </a:prstTxWarp>
            <a:spAutoFit/>
          </a:bodyPr>
          <a:lstStyle/>
          <a:p>
            <a:pPr algn="r"/>
            <a:r>
              <a:rPr lang="en-US" sz="1000">
                <a:latin typeface="Adobe Caslon Pro Bold Italic" pitchFamily="-60" charset="0"/>
                <a:ea typeface="Adobe Caslon Pro Bold Italic" pitchFamily="-60" charset="0"/>
                <a:cs typeface="Adobe Caslon Pro Bold Italic" pitchFamily="-60" charset="0"/>
              </a:rPr>
              <a:t>Hospitalfield House</a:t>
            </a:r>
          </a:p>
          <a:p>
            <a:pPr algn="r"/>
            <a:r>
              <a:rPr lang="en-US" sz="1000">
                <a:latin typeface="Adobe Caslon Pro Bold Italic" pitchFamily="-60" charset="0"/>
                <a:ea typeface="Adobe Caslon Pro Bold Italic" pitchFamily="-60" charset="0"/>
                <a:cs typeface="Adobe Caslon Pro Bold Italic" pitchFamily="-60" charset="0"/>
              </a:rPr>
              <a:t>Arbroath</a:t>
            </a:r>
          </a:p>
          <a:p>
            <a:pPr algn="r"/>
            <a:endParaRPr lang="en-US" sz="1000">
              <a:latin typeface="Adobe Caslon Pro Bold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p:txBody>
      </p:sp>
      <p:pic>
        <p:nvPicPr>
          <p:cNvPr id="26628" name="Picture 6" descr="Hosptlfld House Exterior"/>
          <p:cNvPicPr>
            <a:picLocks noChangeAspect="1" noChangeArrowheads="1"/>
          </p:cNvPicPr>
          <p:nvPr/>
        </p:nvPicPr>
        <p:blipFill>
          <a:blip r:embed="rId4"/>
          <a:srcRect/>
          <a:stretch>
            <a:fillRect/>
          </a:stretch>
        </p:blipFill>
        <p:spPr bwMode="auto">
          <a:xfrm>
            <a:off x="457200" y="1820863"/>
            <a:ext cx="6591300" cy="4413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355</TotalTime>
  <Words>1046</Words>
  <Application>Microsoft Office PowerPoint</Application>
  <PresentationFormat>On-screen Show (4:3)</PresentationFormat>
  <Paragraphs>48</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Siminson ,Nicola Jane</cp:lastModifiedBy>
  <cp:revision>19</cp:revision>
  <dcterms:created xsi:type="dcterms:W3CDTF">2013-05-28T12:18:21Z</dcterms:created>
  <dcterms:modified xsi:type="dcterms:W3CDTF">2013-07-25T14:45:49Z</dcterms:modified>
</cp:coreProperties>
</file>