
<file path=[Content_Types].xml><?xml version="1.0" encoding="utf-8"?>
<Types xmlns="http://schemas.openxmlformats.org/package/2006/content-types">
  <Override PartName="/ppt/slides/slide3.xml" ContentType="application/vnd.openxmlformats-officedocument.presentationml.slide+xml"/>
  <Default Extension="emf" ContentType="image/x-emf"/>
  <Override PartName="/ppt/slideLayouts/slideLayout6.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Default Extension="rels" ContentType="application/vnd.openxmlformats-package.relationships+xml"/>
  <Override PartName="/ppt/slideLayouts/slideLayout8.xml" ContentType="application/vnd.openxmlformats-officedocument.presentationml.slideLayout+xml"/>
  <Override PartName="/ppt/slideLayouts/slideLayout1.xml" ContentType="application/vnd.openxmlformats-officedocument.presentationml.slideLayout+xml"/>
  <Override PartName="/ppt/slideLayouts/slideLayout11.xml" ContentType="application/vnd.openxmlformats-officedocument.presentationml.slideLayout+xml"/>
  <Override PartName="/ppt/slideLayouts/slideLayout3.xml" ContentType="application/vnd.openxmlformats-officedocument.presentationml.slideLayout+xml"/>
  <Default Extension="xml" ContentType="application/xml"/>
  <Override PartName="/ppt/slides/slide2.xml" ContentType="application/vnd.openxmlformats-officedocument.presentationml.slide+xml"/>
  <Override PartName="/docProps/app.xml" ContentType="application/vnd.openxmlformats-officedocument.extended-properties+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s/slide4.xml" ContentType="application/vnd.openxmlformats-officedocument.presentationml.slide+xml"/>
  <Override PartName="/ppt/viewProps.xml" ContentType="application/vnd.openxmlformats-officedocument.presentationml.viewProps+xml"/>
  <Override PartName="/ppt/slideLayouts/slideLayout7.xml" ContentType="application/vnd.openxmlformats-officedocument.presentationml.slideLayout+xml"/>
  <Override PartName="/ppt/slides/slide6.xml" ContentType="application/vnd.openxmlformats-officedocument.presentationml.slid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presProps.xml" ContentType="application/vnd.openxmlformats-officedocument.presentationml.presProps+xml"/>
  <Override PartName="/ppt/slideLayouts/slideLayout2.xml" ContentType="application/vnd.openxmlformats-officedocument.presentationml.slideLayout+xml"/>
  <Override PartName="/ppt/presentation.xml" ContentType="application/vnd.openxmlformats-officedocument.presentationml.presentation.main+xml"/>
  <Default Extension="bin" ContentType="application/vnd.openxmlformats-officedocument.presentationml.printerSettings"/>
  <Override PartName="/ppt/slides/slide1.xml" ContentType="application/vnd.openxmlformats-officedocument.presentationml.slide+xml"/>
  <Default Extension="jpeg" ContentType="image/jpeg"/>
  <Override PartName="/ppt/tableStyles.xml" ContentType="application/vnd.openxmlformats-officedocument.presentationml.tableStyles+xml"/>
  <Override PartName="/ppt/slideLayouts/slideLayout4.xml" ContentType="application/vnd.openxmlformats-officedocument.presentationml.slideLayout+xml"/>
  <Override PartName="/ppt/theme/theme1.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sldIdLst>
    <p:sldId id="256" r:id="rId2"/>
    <p:sldId id="257" r:id="rId3"/>
    <p:sldId id="258" r:id="rId4"/>
    <p:sldId id="259" r:id="rId5"/>
    <p:sldId id="261" r:id="rId6"/>
    <p:sldId id="262" r:id="rId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clrMru>
    <a:srgbClr val="C40812"/>
    <a:srgbClr val="12E824"/>
    <a:srgbClr val="858D04"/>
  </p:clrMru>
  <p:extLst>
    <p:ext uri="{E76CE94A-603C-4142-B9EB-6D1370010A27}">
      <p14:discardImageEditData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p14="http://schemas.microsoft.com/office/powerpoint/2010/main" xmlns:p="http://schemas.openxmlformats.org/presentationml/2006/main" xmlns:r="http://schemas.openxmlformats.org/officeDocument/2006/relationships" xmlns:a="http://schemas.openxmlformats.org/drawingml/2006/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94660"/>
  </p:normalViewPr>
  <p:slideViewPr>
    <p:cSldViewPr snapToGrid="0" snapToObjects="1">
      <p:cViewPr varScale="1">
        <p:scale>
          <a:sx n="74" d="100"/>
          <a:sy n="74" d="100"/>
        </p:scale>
        <p:origin x="-133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printerSettings" Target="printerSettings/printerSettings1.bin"/><Relationship Id="rId9" Type="http://schemas.openxmlformats.org/officeDocument/2006/relationships/presProps" Target="presProps.xml"/><Relationship Id="rId1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11/17/13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11/17/13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E02E87FB-9CE0-D34A-A5C9-56EEC1E47E14}" type="datetimeFigureOut">
              <a:rPr lang="en-US" smtClean="0"/>
              <a:pPr/>
              <a:t>11/17/13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E02E87FB-9CE0-D34A-A5C9-56EEC1E47E14}" type="datetimeFigureOut">
              <a:rPr lang="en-US" smtClean="0"/>
              <a:pPr/>
              <a:t>11/17/13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E02E87FB-9CE0-D34A-A5C9-56EEC1E47E14}" type="datetimeFigureOut">
              <a:rPr lang="en-US" smtClean="0"/>
              <a:pPr/>
              <a:t>11/17/13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E02E87FB-9CE0-D34A-A5C9-56EEC1E47E14}" type="datetimeFigureOut">
              <a:rPr lang="en-US" smtClean="0"/>
              <a:pPr/>
              <a:t>11/17/13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2E87FB-9CE0-D34A-A5C9-56EEC1E47E14}" type="datetimeFigureOut">
              <a:rPr lang="en-US" smtClean="0"/>
              <a:pPr/>
              <a:t>11/17/13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11/17/13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11/17/13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11/17/13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11/17/13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2E87FB-9CE0-D34A-A5C9-56EEC1E47E14}" type="datetimeFigureOut">
              <a:rPr lang="en-US" smtClean="0"/>
              <a:pPr/>
              <a:t>11/17/13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542F13-227B-6745-9733-B18C60D6160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emf"/><Relationship Id="rId3"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emf"/><Relationship Id="rId3"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emf"/><Relationship Id="rId3" Type="http://schemas.openxmlformats.org/officeDocument/2006/relationships/image" Target="../media/image6.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emf"/><Relationship Id="rId3"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hyperlink" Target="http://www.nationalgalleries.org/whatson/exhibitions/running-time" TargetMode="External"/><Relationship Id="rId4" Type="http://schemas.openxmlformats.org/officeDocument/2006/relationships/hyperlink" Target="http://www.heraldscotland.com/arts-ents/stage-visual-arts/rewinding-50-years-of-scottish-video-art-1.925779" TargetMode="External"/><Relationship Id="rId5" Type="http://schemas.openxmlformats.org/officeDocument/2006/relationships/hyperlink" Target="http://www.theguardian.com/artanddesign/2009/nov/08/running-time-dean-gallery-review" TargetMode="External"/><Relationship Id="rId6" Type="http://schemas.openxmlformats.org/officeDocument/2006/relationships/hyperlink" Target="http://www.list.co.uk/article/21281-running-time-artist-films-in-scotland/" TargetMode="External"/><Relationship Id="rId7" Type="http://schemas.openxmlformats.org/officeDocument/2006/relationships/image" Target="../media/image10.jpeg"/><Relationship Id="rId1" Type="http://schemas.openxmlformats.org/officeDocument/2006/relationships/slideLayout" Target="../slideLayouts/slideLayout7.xml"/><Relationship Id="rId2" Type="http://schemas.openxmlformats.org/officeDocument/2006/relationships/image" Target="../media/image9.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1.pdf"/>
          <p:cNvPicPr>
            <a:picLocks noChangeAspect="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858000"/>
          </a:xfrm>
          <a:prstGeom prst="rect">
            <a:avLst/>
          </a:prstGeom>
        </p:spPr>
      </p:pic>
      <p:sp>
        <p:nvSpPr>
          <p:cNvPr id="5" name="Rectangle 4"/>
          <p:cNvSpPr/>
          <p:nvPr/>
        </p:nvSpPr>
        <p:spPr>
          <a:xfrm>
            <a:off x="715628" y="2228671"/>
            <a:ext cx="3176162" cy="2062103"/>
          </a:xfrm>
          <a:prstGeom prst="rect">
            <a:avLst/>
          </a:prstGeom>
        </p:spPr>
        <p:txBody>
          <a:bodyPr wrap="square">
            <a:spAutoFit/>
          </a:bodyPr>
          <a:lstStyle/>
          <a:p>
            <a:r>
              <a:rPr lang="en-US" sz="3200" b="1" dirty="0" smtClean="0">
                <a:solidFill>
                  <a:srgbClr val="C40812"/>
                </a:solidFill>
                <a:latin typeface="Hypatia Sans Pro"/>
                <a:cs typeface="Hypatia Sans Pro"/>
              </a:rPr>
              <a:t>Running Time: Artist films in Scotland from 1960 to now.</a:t>
            </a:r>
            <a:endParaRPr lang="en-US" sz="3200" b="1" dirty="0">
              <a:solidFill>
                <a:srgbClr val="C40812"/>
              </a:solidFill>
              <a:latin typeface="Hypatia Sans Pro"/>
              <a:cs typeface="Hypatia Sans Pro"/>
            </a:endParaRPr>
          </a:p>
        </p:txBody>
      </p:sp>
      <p:sp>
        <p:nvSpPr>
          <p:cNvPr id="6" name="Rectangle 5"/>
          <p:cNvSpPr/>
          <p:nvPr/>
        </p:nvSpPr>
        <p:spPr>
          <a:xfrm>
            <a:off x="715628" y="4543160"/>
            <a:ext cx="3176162" cy="1569660"/>
          </a:xfrm>
          <a:prstGeom prst="rect">
            <a:avLst/>
          </a:prstGeom>
        </p:spPr>
        <p:txBody>
          <a:bodyPr wrap="square">
            <a:spAutoFit/>
          </a:bodyPr>
          <a:lstStyle/>
          <a:p>
            <a:r>
              <a:rPr lang="en-US" sz="1200" i="1" dirty="0">
                <a:solidFill>
                  <a:srgbClr val="C40812"/>
                </a:solidFill>
                <a:latin typeface="Adobe Caslon Pro SmBd"/>
                <a:cs typeface="Adobe Caslon Pro SmBd"/>
              </a:rPr>
              <a:t>A survey exhibition, dedicated to Scottish artist films, featuring selection of over one hundred film and video works by over sixty artists, created in the past fifty years. Three of my collaborative video works, made with John Beagles, were included in this exhibition that took place at the Dean Gallery, Scottish National Gallery of Modern Art, Edinburgh.</a:t>
            </a:r>
          </a:p>
        </p:txBody>
      </p:sp>
      <p:sp>
        <p:nvSpPr>
          <p:cNvPr id="7" name="Rectangle 6"/>
          <p:cNvSpPr/>
          <p:nvPr/>
        </p:nvSpPr>
        <p:spPr>
          <a:xfrm>
            <a:off x="715628" y="6353276"/>
            <a:ext cx="1878898" cy="276999"/>
          </a:xfrm>
          <a:prstGeom prst="rect">
            <a:avLst/>
          </a:prstGeom>
        </p:spPr>
        <p:txBody>
          <a:bodyPr wrap="square">
            <a:spAutoFit/>
          </a:bodyPr>
          <a:lstStyle/>
          <a:p>
            <a:r>
              <a:rPr lang="en-US" sz="1200" dirty="0" smtClean="0">
                <a:solidFill>
                  <a:schemeClr val="tx1">
                    <a:lumMod val="75000"/>
                    <a:lumOff val="25000"/>
                  </a:schemeClr>
                </a:solidFill>
                <a:latin typeface="Adobe Caslon Pro Bold"/>
                <a:cs typeface="Adobe Caslon Pro Bold"/>
              </a:rPr>
              <a:t>Graham </a:t>
            </a:r>
            <a:r>
              <a:rPr lang="en-US" sz="1200" dirty="0" smtClean="0">
                <a:solidFill>
                  <a:schemeClr val="tx1">
                    <a:lumMod val="75000"/>
                    <a:lumOff val="25000"/>
                  </a:schemeClr>
                </a:solidFill>
                <a:latin typeface="Adobe Caslon Pro Bold"/>
                <a:cs typeface="Adobe Caslon Pro Bold"/>
              </a:rPr>
              <a:t>Ramsay</a:t>
            </a:r>
          </a:p>
        </p:txBody>
      </p:sp>
      <p:pic>
        <p:nvPicPr>
          <p:cNvPr id="2" name="Picture 1" descr="runningtime.jpg"/>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488754" y="2104165"/>
            <a:ext cx="3095500" cy="4373217"/>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0" name="Picture 9" descr="S2.pdf"/>
          <p:cNvPicPr>
            <a:picLocks noChangeAspect="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5" name="Rectangle 4"/>
          <p:cNvSpPr/>
          <p:nvPr/>
        </p:nvSpPr>
        <p:spPr>
          <a:xfrm>
            <a:off x="439533" y="2647742"/>
            <a:ext cx="2892386" cy="2292935"/>
          </a:xfrm>
          <a:prstGeom prst="rect">
            <a:avLst/>
          </a:prstGeom>
        </p:spPr>
        <p:txBody>
          <a:bodyPr wrap="square">
            <a:spAutoFit/>
          </a:bodyPr>
          <a:lstStyle/>
          <a:p>
            <a:r>
              <a:rPr lang="en-US" sz="1100" dirty="0" smtClean="0">
                <a:latin typeface="Adobe Caslon Pro"/>
                <a:cs typeface="Adobe Caslon Pro"/>
              </a:rPr>
              <a:t>This comprehensive </a:t>
            </a:r>
            <a:r>
              <a:rPr lang="en-US" sz="1100" dirty="0">
                <a:latin typeface="Adobe Caslon Pro"/>
                <a:cs typeface="Adobe Caslon Pro"/>
              </a:rPr>
              <a:t>survey </a:t>
            </a:r>
            <a:r>
              <a:rPr lang="en-US" sz="1100" dirty="0" smtClean="0">
                <a:latin typeface="Adobe Caslon Pro"/>
                <a:cs typeface="Adobe Caslon Pro"/>
              </a:rPr>
              <a:t>exhibition featured a </a:t>
            </a:r>
            <a:r>
              <a:rPr lang="en-US" sz="1100" dirty="0">
                <a:latin typeface="Adobe Caslon Pro"/>
                <a:cs typeface="Adobe Caslon Pro"/>
              </a:rPr>
              <a:t>selection of over one hundred film and video works by over sixty artists, including Douglas Gordon, Margaret </a:t>
            </a:r>
            <a:r>
              <a:rPr lang="en-US" sz="1100" dirty="0" err="1">
                <a:latin typeface="Adobe Caslon Pro"/>
                <a:cs typeface="Adobe Caslon Pro"/>
              </a:rPr>
              <a:t>Tait</a:t>
            </a:r>
            <a:r>
              <a:rPr lang="en-US" sz="1100" dirty="0">
                <a:latin typeface="Adobe Caslon Pro"/>
                <a:cs typeface="Adobe Caslon Pro"/>
              </a:rPr>
              <a:t>, Boyle Family, Eduardo </a:t>
            </a:r>
            <a:r>
              <a:rPr lang="en-US" sz="1100" dirty="0" err="1">
                <a:latin typeface="Adobe Caslon Pro"/>
                <a:cs typeface="Adobe Caslon Pro"/>
              </a:rPr>
              <a:t>Paolozzi</a:t>
            </a:r>
            <a:r>
              <a:rPr lang="en-US" sz="1100" dirty="0">
                <a:latin typeface="Adobe Caslon Pro"/>
                <a:cs typeface="Adobe Caslon Pro"/>
              </a:rPr>
              <a:t>, David </a:t>
            </a:r>
            <a:r>
              <a:rPr lang="en-US" sz="1100" dirty="0" err="1">
                <a:latin typeface="Adobe Caslon Pro"/>
                <a:cs typeface="Adobe Caslon Pro"/>
              </a:rPr>
              <a:t>Shrigley</a:t>
            </a:r>
            <a:r>
              <a:rPr lang="en-US" sz="1100" dirty="0">
                <a:latin typeface="Adobe Caslon Pro"/>
                <a:cs typeface="Adobe Caslon Pro"/>
              </a:rPr>
              <a:t> and Luke Fowler</a:t>
            </a:r>
            <a:r>
              <a:rPr lang="en-US" sz="1100" dirty="0" smtClean="0">
                <a:latin typeface="Adobe Caslon Pro"/>
                <a:cs typeface="Adobe Caslon Pro"/>
              </a:rPr>
              <a:t>.</a:t>
            </a:r>
          </a:p>
          <a:p>
            <a:endParaRPr lang="en-US" sz="1100" dirty="0">
              <a:latin typeface="Adobe Caslon Pro"/>
              <a:cs typeface="Adobe Caslon Pro"/>
            </a:endParaRPr>
          </a:p>
          <a:p>
            <a:r>
              <a:rPr lang="en-US" sz="1100" dirty="0" smtClean="0">
                <a:latin typeface="Adobe Caslon Pro"/>
                <a:cs typeface="Adobe Caslon Pro"/>
              </a:rPr>
              <a:t>Three </a:t>
            </a:r>
            <a:r>
              <a:rPr lang="en-US" sz="1100" dirty="0">
                <a:latin typeface="Adobe Caslon Pro"/>
                <a:cs typeface="Adobe Caslon Pro"/>
              </a:rPr>
              <a:t>of my collaborative video works, made with John Beagles, were included in this exhibition. These works were "Two Fine Examples of British Dentistry' (</a:t>
            </a:r>
            <a:r>
              <a:rPr lang="en-US" sz="1100" dirty="0" smtClean="0">
                <a:latin typeface="Adobe Caslon Pro"/>
                <a:cs typeface="Adobe Caslon Pro"/>
              </a:rPr>
              <a:t>2009)</a:t>
            </a:r>
            <a:r>
              <a:rPr lang="en-US" sz="1100" dirty="0">
                <a:latin typeface="Adobe Caslon Pro"/>
                <a:cs typeface="Adobe Caslon Pro"/>
              </a:rPr>
              <a:t>, "Trilogy" (2003) and "We Are The People" (2000). </a:t>
            </a:r>
            <a:endParaRPr lang="en-US" sz="1100" dirty="0" smtClean="0">
              <a:latin typeface="Adobe Caslon Pro"/>
              <a:cs typeface="Adobe Caslon Pro"/>
            </a:endParaRPr>
          </a:p>
          <a:p>
            <a:endParaRPr lang="en-US" sz="1100" dirty="0">
              <a:latin typeface="Adobe Caslon Pro"/>
              <a:cs typeface="Adobe Caslon Pro"/>
            </a:endParaRPr>
          </a:p>
        </p:txBody>
      </p:sp>
      <p:sp>
        <p:nvSpPr>
          <p:cNvPr id="6" name="Rectangle 5"/>
          <p:cNvSpPr/>
          <p:nvPr/>
        </p:nvSpPr>
        <p:spPr>
          <a:xfrm>
            <a:off x="3392092" y="5580404"/>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‘Two Fine Examples of British Dentistry’ (2009</a:t>
            </a:r>
            <a:r>
              <a:rPr lang="en-US" sz="900" i="1" dirty="0" smtClean="0">
                <a:solidFill>
                  <a:srgbClr val="FFFFFF"/>
                </a:solidFill>
                <a:latin typeface="Adobe Caslon Pro"/>
                <a:cs typeface="Adobe Caslon Pro"/>
              </a:rPr>
              <a:t>)  Video </a:t>
            </a:r>
            <a:r>
              <a:rPr lang="en-US" sz="900" i="1" dirty="0" smtClean="0">
                <a:solidFill>
                  <a:srgbClr val="FFFFFF"/>
                </a:solidFill>
                <a:latin typeface="Adobe Caslon Pro"/>
                <a:cs typeface="Adobe Caslon Pro"/>
              </a:rPr>
              <a:t>still</a:t>
            </a:r>
            <a:endParaRPr lang="en-US" sz="900" i="1" dirty="0">
              <a:solidFill>
                <a:srgbClr val="FFFFFF"/>
              </a:solidFill>
              <a:latin typeface="Adobe Caslon Pro"/>
              <a:cs typeface="Adobe Caslon Pro"/>
            </a:endParaRPr>
          </a:p>
        </p:txBody>
      </p:sp>
      <p:sp>
        <p:nvSpPr>
          <p:cNvPr id="7" name="TextBox 6"/>
          <p:cNvSpPr txBox="1"/>
          <p:nvPr/>
        </p:nvSpPr>
        <p:spPr>
          <a:xfrm>
            <a:off x="6158587" y="1256216"/>
            <a:ext cx="2703768" cy="400110"/>
          </a:xfrm>
          <a:prstGeom prst="rect">
            <a:avLst/>
          </a:prstGeom>
          <a:noFill/>
        </p:spPr>
        <p:txBody>
          <a:bodyPr wrap="square" rtlCol="0">
            <a:spAutoFit/>
          </a:bodyPr>
          <a:lstStyle/>
          <a:p>
            <a:pPr algn="r"/>
            <a:r>
              <a:rPr lang="en-US" sz="1000" dirty="0" smtClean="0">
                <a:latin typeface="Adobe Caslon Pro Bold Italic"/>
                <a:cs typeface="Adobe Caslon Pro Bold Italic"/>
              </a:rPr>
              <a:t>Running Time: Artist film in Scotland from  1960 to now</a:t>
            </a:r>
            <a:endParaRPr lang="en-US" sz="1000" dirty="0">
              <a:latin typeface="Adobe Caslon Pro Bold Italic"/>
              <a:cs typeface="Adobe Caslon Pro Bold Italic"/>
            </a:endParaRPr>
          </a:p>
        </p:txBody>
      </p:sp>
      <p:sp>
        <p:nvSpPr>
          <p:cNvPr id="8" name="TextBox 7"/>
          <p:cNvSpPr txBox="1"/>
          <p:nvPr/>
        </p:nvSpPr>
        <p:spPr>
          <a:xfrm>
            <a:off x="6158587" y="1930370"/>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2274</a:t>
            </a:r>
            <a:endParaRPr lang="en-US" sz="1000" dirty="0">
              <a:latin typeface="Adobe Caslon Pro Bold Italic"/>
              <a:cs typeface="Adobe Caslon Pro Bold Italic"/>
            </a:endParaRPr>
          </a:p>
        </p:txBody>
      </p:sp>
      <p:sp>
        <p:nvSpPr>
          <p:cNvPr id="9" name="TextBox 8"/>
          <p:cNvSpPr txBox="1"/>
          <p:nvPr/>
        </p:nvSpPr>
        <p:spPr>
          <a:xfrm>
            <a:off x="6158587" y="2499801"/>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Graham Ramsay &amp; John Beagles</a:t>
            </a:r>
            <a:endParaRPr lang="en-US" sz="1000" dirty="0">
              <a:latin typeface="Adobe Caslon Pro Bold Italic"/>
              <a:cs typeface="Adobe Caslon Pro Bold Italic"/>
            </a:endParaRPr>
          </a:p>
        </p:txBody>
      </p:sp>
      <p:pic>
        <p:nvPicPr>
          <p:cNvPr id="2" name="Picture 1" descr="chapter2couch.jpg"/>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3456613" y="2937824"/>
            <a:ext cx="3330832" cy="2664665"/>
          </a:xfrm>
          <a:prstGeom prst="rect">
            <a:avLst/>
          </a:prstGeom>
        </p:spPr>
      </p:pic>
      <p:sp>
        <p:nvSpPr>
          <p:cNvPr id="11" name="TextBox 10"/>
          <p:cNvSpPr txBox="1"/>
          <p:nvPr/>
        </p:nvSpPr>
        <p:spPr>
          <a:xfrm>
            <a:off x="6787445" y="2946303"/>
            <a:ext cx="3033889" cy="2862323"/>
          </a:xfrm>
          <a:prstGeom prst="rect">
            <a:avLst/>
          </a:prstGeom>
          <a:solidFill>
            <a:schemeClr val="bg1"/>
          </a:solidFill>
        </p:spPr>
        <p:txBody>
          <a:bodyPr wrap="square" rtlCol="0">
            <a:spAutoFit/>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Picture 5" descr="S3.pdf"/>
          <p:cNvPicPr>
            <a:picLocks noChangeAspect="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5" name="Rectangle 4"/>
          <p:cNvSpPr/>
          <p:nvPr/>
        </p:nvSpPr>
        <p:spPr>
          <a:xfrm>
            <a:off x="439533" y="1820137"/>
            <a:ext cx="2892386" cy="3477875"/>
          </a:xfrm>
          <a:prstGeom prst="rect">
            <a:avLst/>
          </a:prstGeom>
        </p:spPr>
        <p:txBody>
          <a:bodyPr wrap="square">
            <a:spAutoFit/>
          </a:bodyPr>
          <a:lstStyle/>
          <a:p>
            <a:r>
              <a:rPr lang="en-US" sz="1100" dirty="0">
                <a:latin typeface="Adobe Caslon Pro"/>
                <a:cs typeface="Adobe Caslon Pro"/>
              </a:rPr>
              <a:t>Being including in a significant and unique survey exhibition of Scottish artists film and video marked an important point in my career and allowed my work to be </a:t>
            </a:r>
            <a:r>
              <a:rPr lang="en-US" sz="1100" dirty="0" smtClean="0">
                <a:latin typeface="Adobe Caslon Pro"/>
                <a:cs typeface="Adobe Caslon Pro"/>
              </a:rPr>
              <a:t>understood and framed </a:t>
            </a:r>
            <a:r>
              <a:rPr lang="en-US" sz="1100" dirty="0">
                <a:latin typeface="Adobe Caslon Pro"/>
                <a:cs typeface="Adobe Caslon Pro"/>
              </a:rPr>
              <a:t>within a wider historical context. </a:t>
            </a:r>
            <a:endParaRPr lang="en-US" sz="1100" dirty="0" smtClean="0">
              <a:latin typeface="Adobe Caslon Pro"/>
              <a:cs typeface="Adobe Caslon Pro"/>
            </a:endParaRPr>
          </a:p>
          <a:p>
            <a:endParaRPr lang="en-US" sz="1100" dirty="0">
              <a:latin typeface="Adobe Caslon Pro"/>
              <a:cs typeface="Adobe Caslon Pro"/>
            </a:endParaRPr>
          </a:p>
          <a:p>
            <a:r>
              <a:rPr lang="en-US" sz="1100" dirty="0" smtClean="0">
                <a:latin typeface="Adobe Caslon Pro"/>
                <a:cs typeface="Adobe Caslon Pro"/>
              </a:rPr>
              <a:t>In </a:t>
            </a:r>
            <a:r>
              <a:rPr lang="en-US" sz="1100" dirty="0">
                <a:latin typeface="Adobe Caslon Pro"/>
                <a:cs typeface="Adobe Caslon Pro"/>
              </a:rPr>
              <a:t>particular this meant that my work was curated into </a:t>
            </a:r>
            <a:r>
              <a:rPr lang="en-US" sz="1100" dirty="0" smtClean="0">
                <a:latin typeface="Adobe Caslon Pro"/>
                <a:cs typeface="Adobe Caslon Pro"/>
              </a:rPr>
              <a:t>two </a:t>
            </a:r>
            <a:r>
              <a:rPr lang="en-US" sz="1100" dirty="0">
                <a:latin typeface="Adobe Caslon Pro"/>
                <a:cs typeface="Adobe Caslon Pro"/>
              </a:rPr>
              <a:t>thematic strands within the overall exhibition </a:t>
            </a:r>
            <a:r>
              <a:rPr lang="en-US" sz="1100" dirty="0" smtClean="0">
                <a:latin typeface="Adobe Caslon Pro"/>
                <a:cs typeface="Adobe Caslon Pro"/>
              </a:rPr>
              <a:t>that </a:t>
            </a:r>
            <a:r>
              <a:rPr lang="en-US" sz="1100" dirty="0" smtClean="0">
                <a:latin typeface="Adobe Caslon Pro"/>
                <a:cs typeface="Adobe Caslon Pro"/>
              </a:rPr>
              <a:t>focused </a:t>
            </a:r>
            <a:r>
              <a:rPr lang="en-US" sz="1100" dirty="0">
                <a:latin typeface="Adobe Caslon Pro"/>
                <a:cs typeface="Adobe Caslon Pro"/>
              </a:rPr>
              <a:t>upon </a:t>
            </a:r>
            <a:r>
              <a:rPr lang="en-US" sz="1100" dirty="0" smtClean="0">
                <a:latin typeface="Adobe Caslon Pro"/>
                <a:cs typeface="Adobe Caslon Pro"/>
              </a:rPr>
              <a:t>‘Drama and Suspense’ and ‘Portraits in Action’.</a:t>
            </a:r>
          </a:p>
          <a:p>
            <a:endParaRPr lang="en-US" sz="1100" dirty="0">
              <a:latin typeface="Adobe Caslon Pro"/>
              <a:cs typeface="Adobe Caslon Pro"/>
            </a:endParaRPr>
          </a:p>
          <a:p>
            <a:r>
              <a:rPr lang="en-US" sz="1100" dirty="0" smtClean="0">
                <a:latin typeface="Adobe Caslon Pro"/>
                <a:cs typeface="Adobe Caslon Pro"/>
              </a:rPr>
              <a:t>These thematic strands were clearly connected to my longstanding research interests and particularly relevant to the three works that were selected for the exhibition.</a:t>
            </a:r>
            <a:r>
              <a:rPr lang="en-US" sz="1100" dirty="0"/>
              <a:t> </a:t>
            </a:r>
          </a:p>
          <a:p>
            <a:endParaRPr lang="en-US" sz="1100" dirty="0" smtClean="0"/>
          </a:p>
          <a:p>
            <a:endParaRPr lang="en-US" sz="1100" dirty="0" smtClean="0">
              <a:latin typeface="Adobe Caslon Pro"/>
              <a:cs typeface="Adobe Caslon Pro"/>
            </a:endParaRPr>
          </a:p>
          <a:p>
            <a:endParaRPr lang="en-US" sz="1100" dirty="0">
              <a:latin typeface="Adobe Caslon Pro"/>
              <a:cs typeface="Adobe Caslon Pro"/>
            </a:endParaRPr>
          </a:p>
        </p:txBody>
      </p:sp>
      <p:sp>
        <p:nvSpPr>
          <p:cNvPr id="7" name="Rectangle 6"/>
          <p:cNvSpPr/>
          <p:nvPr/>
        </p:nvSpPr>
        <p:spPr>
          <a:xfrm>
            <a:off x="358326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pic>
        <p:nvPicPr>
          <p:cNvPr id="3" name="Picture 2" descr="trilogy 1.jpg"/>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6186560" y="1245879"/>
            <a:ext cx="2957440" cy="4549908"/>
          </a:xfrm>
          <a:prstGeom prst="rect">
            <a:avLst/>
          </a:prstGeom>
        </p:spPr>
      </p:pic>
      <p:sp>
        <p:nvSpPr>
          <p:cNvPr id="4" name="TextBox 3"/>
          <p:cNvSpPr txBox="1"/>
          <p:nvPr/>
        </p:nvSpPr>
        <p:spPr>
          <a:xfrm>
            <a:off x="7174329" y="5802447"/>
            <a:ext cx="1983773" cy="261610"/>
          </a:xfrm>
          <a:prstGeom prst="rect">
            <a:avLst/>
          </a:prstGeom>
          <a:solidFill>
            <a:srgbClr val="FF0000"/>
          </a:solidFill>
        </p:spPr>
        <p:txBody>
          <a:bodyPr wrap="square" rtlCol="0">
            <a:spAutoFit/>
          </a:bodyPr>
          <a:lstStyle/>
          <a:p>
            <a:r>
              <a:rPr lang="en-US" sz="1100" i="1" dirty="0" smtClean="0"/>
              <a:t>‘</a:t>
            </a:r>
            <a:r>
              <a:rPr lang="en-US" sz="1100" i="1" dirty="0" smtClean="0">
                <a:solidFill>
                  <a:schemeClr val="bg1"/>
                </a:solidFill>
              </a:rPr>
              <a:t>Trilogy’ </a:t>
            </a:r>
            <a:r>
              <a:rPr lang="en-US" sz="1100" dirty="0" smtClean="0">
                <a:solidFill>
                  <a:schemeClr val="bg1"/>
                </a:solidFill>
              </a:rPr>
              <a:t>2000.    Production </a:t>
            </a:r>
            <a:r>
              <a:rPr lang="en-US" sz="1100" dirty="0" smtClean="0">
                <a:solidFill>
                  <a:schemeClr val="bg1"/>
                </a:solidFill>
              </a:rPr>
              <a:t>still</a:t>
            </a:r>
            <a:endParaRPr lang="en-US" sz="1100" dirty="0">
              <a:solidFill>
                <a:schemeClr val="bg1"/>
              </a:solidFill>
            </a:endParaRPr>
          </a:p>
        </p:txBody>
      </p:sp>
      <p:sp>
        <p:nvSpPr>
          <p:cNvPr id="8" name="TextBox 7"/>
          <p:cNvSpPr txBox="1"/>
          <p:nvPr/>
        </p:nvSpPr>
        <p:spPr>
          <a:xfrm>
            <a:off x="3331919" y="973586"/>
            <a:ext cx="2872281" cy="5001370"/>
          </a:xfrm>
          <a:prstGeom prst="rect">
            <a:avLst/>
          </a:prstGeom>
          <a:solidFill>
            <a:schemeClr val="bg1"/>
          </a:solidFill>
        </p:spPr>
        <p:txBody>
          <a:bodyPr wrap="square" rtlCol="0">
            <a:spAutoFit/>
          </a:bodyPr>
          <a:lstStyle/>
          <a:p>
            <a:pPr lvl="0"/>
            <a:endParaRPr lang="en-US" sz="1100" dirty="0" smtClean="0">
              <a:solidFill>
                <a:prstClr val="black"/>
              </a:solidFill>
            </a:endParaRPr>
          </a:p>
          <a:p>
            <a:pPr lvl="0"/>
            <a:endParaRPr lang="en-US" sz="1100" dirty="0" smtClean="0">
              <a:solidFill>
                <a:prstClr val="black"/>
              </a:solidFill>
            </a:endParaRPr>
          </a:p>
          <a:p>
            <a:pPr lvl="0"/>
            <a:endParaRPr lang="en-US" sz="1100" dirty="0" smtClean="0">
              <a:solidFill>
                <a:prstClr val="black"/>
              </a:solidFill>
            </a:endParaRPr>
          </a:p>
          <a:p>
            <a:pPr lvl="0"/>
            <a:endParaRPr lang="en-US" sz="1100" dirty="0" smtClean="0">
              <a:solidFill>
                <a:prstClr val="black"/>
              </a:solidFill>
            </a:endParaRPr>
          </a:p>
          <a:p>
            <a:pPr lvl="0"/>
            <a:endParaRPr lang="en-US" sz="1100" i="1" dirty="0" smtClean="0">
              <a:solidFill>
                <a:prstClr val="black"/>
              </a:solidFill>
            </a:endParaRPr>
          </a:p>
          <a:p>
            <a:pPr lvl="0"/>
            <a:r>
              <a:rPr lang="en-US" sz="1100" i="1" dirty="0" smtClean="0">
                <a:solidFill>
                  <a:prstClr val="black"/>
                </a:solidFill>
              </a:rPr>
              <a:t>“</a:t>
            </a:r>
            <a:r>
              <a:rPr lang="en-US" sz="1100" i="1" dirty="0" smtClean="0">
                <a:solidFill>
                  <a:prstClr val="black"/>
                </a:solidFill>
                <a:latin typeface="Adobe Caslon Pro"/>
                <a:cs typeface="Adobe Caslon Pro"/>
              </a:rPr>
              <a:t>Drama and Suspense brings together a group of film, video and animation works which suggest the macabre and subvert the cinematic conventions of narrative to create a state of tension in the viewer.” </a:t>
            </a:r>
          </a:p>
          <a:p>
            <a:pPr lvl="0"/>
            <a:endParaRPr lang="en-US" sz="1100" i="1" dirty="0" smtClean="0">
              <a:solidFill>
                <a:prstClr val="black"/>
              </a:solidFill>
              <a:latin typeface="Adobe Caslon Pro"/>
              <a:cs typeface="Adobe Caslon Pro"/>
            </a:endParaRPr>
          </a:p>
          <a:p>
            <a:pPr lvl="0"/>
            <a:r>
              <a:rPr lang="en-US" sz="1100" i="1" dirty="0" smtClean="0">
                <a:solidFill>
                  <a:prstClr val="black"/>
                </a:solidFill>
                <a:latin typeface="Adobe Caslon Pro"/>
                <a:cs typeface="Adobe Caslon Pro"/>
              </a:rPr>
              <a:t>“Portraits in Action explores an ongoing concern with performance in Scottish film since the 1970s.”</a:t>
            </a:r>
          </a:p>
          <a:p>
            <a:pPr lvl="0"/>
            <a:endParaRPr lang="en-US" sz="1100" i="1" dirty="0" smtClean="0">
              <a:solidFill>
                <a:prstClr val="black"/>
              </a:solidFill>
              <a:latin typeface="Adobe Caslon Pro"/>
              <a:cs typeface="Adobe Caslon Pro"/>
            </a:endParaRPr>
          </a:p>
          <a:p>
            <a:pPr lvl="0"/>
            <a:r>
              <a:rPr lang="en-US" sz="1100" dirty="0" smtClean="0">
                <a:solidFill>
                  <a:prstClr val="black"/>
                </a:solidFill>
                <a:latin typeface="Adobe Caslon Pro"/>
                <a:cs typeface="Adobe Caslon Pro"/>
              </a:rPr>
              <a:t>             National </a:t>
            </a:r>
            <a:r>
              <a:rPr lang="en-US" sz="1100" dirty="0" smtClean="0">
                <a:solidFill>
                  <a:prstClr val="black"/>
                </a:solidFill>
                <a:latin typeface="Adobe Caslon Pro"/>
                <a:cs typeface="Adobe Caslon Pro"/>
              </a:rPr>
              <a:t>Galleries of Scotland </a:t>
            </a:r>
            <a:r>
              <a:rPr lang="en-US" sz="1100" dirty="0" smtClean="0">
                <a:solidFill>
                  <a:prstClr val="black"/>
                </a:solidFill>
                <a:latin typeface="Adobe Caslon Pro"/>
                <a:cs typeface="Adobe Caslon Pro"/>
              </a:rPr>
              <a:t>2009</a:t>
            </a:r>
          </a:p>
          <a:p>
            <a:pPr lvl="0"/>
            <a:endParaRPr lang="en-US" sz="1100" dirty="0" smtClean="0">
              <a:solidFill>
                <a:prstClr val="black"/>
              </a:solidFill>
              <a:latin typeface="Adobe Caslon Pro"/>
              <a:cs typeface="Adobe Caslon Pro"/>
            </a:endParaRPr>
          </a:p>
          <a:p>
            <a:pPr lvl="0"/>
            <a:endParaRPr lang="en-US" sz="1100" dirty="0" smtClean="0">
              <a:solidFill>
                <a:prstClr val="black"/>
              </a:solidFill>
              <a:latin typeface="Adobe Caslon Pro"/>
              <a:cs typeface="Adobe Caslon Pro"/>
            </a:endParaRPr>
          </a:p>
          <a:p>
            <a:pPr lvl="0"/>
            <a:endParaRPr lang="en-US" sz="1100" dirty="0" smtClean="0">
              <a:solidFill>
                <a:prstClr val="black"/>
              </a:solidFill>
              <a:latin typeface="Adobe Caslon Pro"/>
              <a:cs typeface="Adobe Caslon Pro"/>
            </a:endParaRPr>
          </a:p>
          <a:p>
            <a:pPr lvl="0"/>
            <a:endParaRPr lang="en-US" sz="1100" dirty="0" smtClean="0">
              <a:solidFill>
                <a:prstClr val="black"/>
              </a:solidFill>
              <a:latin typeface="Adobe Caslon Pro"/>
              <a:cs typeface="Adobe Caslon Pro"/>
            </a:endParaRPr>
          </a:p>
          <a:p>
            <a:pPr lvl="0"/>
            <a:endParaRPr lang="en-US" sz="1100" dirty="0" smtClean="0">
              <a:solidFill>
                <a:prstClr val="black"/>
              </a:solidFill>
              <a:latin typeface="Adobe Caslon Pro"/>
              <a:cs typeface="Adobe Caslon Pro"/>
            </a:endParaRPr>
          </a:p>
          <a:p>
            <a:pPr lvl="0"/>
            <a:endParaRPr lang="en-US" sz="1100" dirty="0" smtClean="0">
              <a:solidFill>
                <a:prstClr val="black"/>
              </a:solidFill>
              <a:latin typeface="Adobe Caslon Pro"/>
              <a:cs typeface="Adobe Caslon Pro"/>
            </a:endParaRPr>
          </a:p>
          <a:p>
            <a:pPr lvl="0"/>
            <a:endParaRPr lang="en-US" sz="1100" dirty="0" smtClean="0">
              <a:solidFill>
                <a:prstClr val="black"/>
              </a:solidFill>
              <a:latin typeface="Adobe Caslon Pro"/>
              <a:cs typeface="Adobe Caslon Pro"/>
            </a:endParaRPr>
          </a:p>
          <a:p>
            <a:pPr lvl="0"/>
            <a:endParaRPr lang="en-US" sz="1100" dirty="0" smtClean="0">
              <a:solidFill>
                <a:prstClr val="black"/>
              </a:solidFill>
              <a:latin typeface="Adobe Caslon Pro"/>
              <a:cs typeface="Adobe Caslon Pro"/>
            </a:endParaRPr>
          </a:p>
          <a:p>
            <a:pPr lvl="0"/>
            <a:endParaRPr lang="en-US" sz="1100" dirty="0" smtClean="0">
              <a:solidFill>
                <a:prstClr val="black"/>
              </a:solidFill>
              <a:latin typeface="Adobe Caslon Pro"/>
              <a:cs typeface="Adobe Caslon Pro"/>
            </a:endParaRPr>
          </a:p>
          <a:p>
            <a:pPr lvl="0"/>
            <a:endParaRPr lang="en-US" sz="1100" dirty="0" smtClean="0">
              <a:solidFill>
                <a:prstClr val="black"/>
              </a:solidFill>
              <a:latin typeface="Adobe Caslon Pro"/>
              <a:cs typeface="Adobe Caslon Pro"/>
            </a:endParaRPr>
          </a:p>
          <a:p>
            <a:pPr lvl="0"/>
            <a:endParaRPr lang="en-US" sz="1100" dirty="0" smtClean="0">
              <a:solidFill>
                <a:prstClr val="black"/>
              </a:solidFill>
              <a:latin typeface="Adobe Caslon Pro"/>
              <a:cs typeface="Adobe Caslon Pro"/>
            </a:endParaRPr>
          </a:p>
          <a:p>
            <a:pPr lvl="0"/>
            <a:endParaRPr lang="en-US" sz="1100" dirty="0" smtClean="0">
              <a:solidFill>
                <a:prstClr val="black"/>
              </a:solidFill>
              <a:latin typeface="Adobe Caslon Pro"/>
              <a:cs typeface="Adobe Caslon Pro"/>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5.pdf"/>
          <p:cNvPicPr>
            <a:picLocks noChangeAspect="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5" name="Rectangle 4"/>
          <p:cNvSpPr/>
          <p:nvPr/>
        </p:nvSpPr>
        <p:spPr>
          <a:xfrm>
            <a:off x="508189" y="1874732"/>
            <a:ext cx="5224512" cy="3125215"/>
          </a:xfrm>
          <a:prstGeom prst="rect">
            <a:avLst/>
          </a:prstGeom>
        </p:spPr>
        <p:txBody>
          <a:bodyPr wrap="square">
            <a:spAutoFit/>
          </a:bodyPr>
          <a:lstStyle/>
          <a:p>
            <a:pPr>
              <a:lnSpc>
                <a:spcPct val="150000"/>
              </a:lnSpc>
            </a:pPr>
            <a:r>
              <a:rPr lang="en-US" sz="1100" dirty="0">
                <a:ea typeface="ＭＳ Ｐゴシック" charset="0"/>
                <a:cs typeface="Gill Sans" charset="0"/>
              </a:rPr>
              <a:t>The exhibition was </a:t>
            </a:r>
            <a:r>
              <a:rPr lang="en-US" sz="1100" dirty="0" smtClean="0">
                <a:ea typeface="ＭＳ Ｐゴシック" charset="0"/>
                <a:cs typeface="Gill Sans" charset="0"/>
              </a:rPr>
              <a:t>developed by curator and writer Rosie </a:t>
            </a:r>
            <a:r>
              <a:rPr lang="en-US" sz="1100" dirty="0" err="1" smtClean="0">
                <a:ea typeface="ＭＳ Ｐゴシック" charset="0"/>
                <a:cs typeface="Gill Sans" charset="0"/>
              </a:rPr>
              <a:t>Lesso</a:t>
            </a:r>
            <a:r>
              <a:rPr lang="en-US" sz="1100" dirty="0" smtClean="0">
                <a:ea typeface="ＭＳ Ｐゴシック" charset="0"/>
                <a:cs typeface="Gill Sans" charset="0"/>
              </a:rPr>
              <a:t>.</a:t>
            </a:r>
          </a:p>
          <a:p>
            <a:pPr>
              <a:lnSpc>
                <a:spcPct val="150000"/>
              </a:lnSpc>
            </a:pPr>
            <a:endParaRPr lang="en-US" sz="1100" dirty="0">
              <a:ea typeface="ＭＳ Ｐゴシック" charset="0"/>
              <a:cs typeface="Gill Sans" charset="0"/>
            </a:endParaRPr>
          </a:p>
          <a:p>
            <a:pPr>
              <a:lnSpc>
                <a:spcPct val="150000"/>
              </a:lnSpc>
            </a:pPr>
            <a:r>
              <a:rPr lang="en-US" sz="1100" dirty="0" smtClean="0">
                <a:ea typeface="ＭＳ Ｐゴシック" charset="0"/>
                <a:cs typeface="Gill Sans" charset="0"/>
              </a:rPr>
              <a:t>Prior </a:t>
            </a:r>
            <a:r>
              <a:rPr lang="en-US" sz="1100" dirty="0">
                <a:ea typeface="ＭＳ Ｐゴシック" charset="0"/>
                <a:cs typeface="Gill Sans" charset="0"/>
              </a:rPr>
              <a:t>to the exhibition </a:t>
            </a:r>
            <a:r>
              <a:rPr lang="en-US" sz="1100" dirty="0" smtClean="0">
                <a:ea typeface="ＭＳ Ｐゴシック" charset="0"/>
                <a:cs typeface="Gill Sans" charset="0"/>
              </a:rPr>
              <a:t>we met for </a:t>
            </a:r>
            <a:r>
              <a:rPr lang="en-US" sz="1100" dirty="0">
                <a:ea typeface="ＭＳ Ｐゴシック" charset="0"/>
                <a:cs typeface="Gill Sans" charset="0"/>
              </a:rPr>
              <a:t>a studio visit in </a:t>
            </a:r>
            <a:r>
              <a:rPr lang="en-US" sz="1100" dirty="0" smtClean="0">
                <a:ea typeface="ＭＳ Ｐゴシック" charset="0"/>
                <a:cs typeface="Gill Sans" charset="0"/>
              </a:rPr>
              <a:t>June 2009, and the works were selected through discussion at this meeting. This offered an open and productive means to develop a mutual understanding both of the thematic strands and also the conceptual framing of my work within the exhibition through dialogue with the curator.</a:t>
            </a:r>
          </a:p>
          <a:p>
            <a:pPr>
              <a:lnSpc>
                <a:spcPct val="150000"/>
              </a:lnSpc>
            </a:pPr>
            <a:endParaRPr lang="en-US" sz="1100" dirty="0">
              <a:ea typeface="ＭＳ Ｐゴシック" charset="0"/>
              <a:cs typeface="Gill Sans" charset="0"/>
            </a:endParaRPr>
          </a:p>
          <a:p>
            <a:pPr>
              <a:lnSpc>
                <a:spcPct val="150000"/>
              </a:lnSpc>
            </a:pPr>
            <a:r>
              <a:rPr lang="en-US" sz="1100" dirty="0" smtClean="0">
                <a:ea typeface="ＭＳ Ｐゴシック" charset="0"/>
                <a:cs typeface="Gill Sans" charset="0"/>
              </a:rPr>
              <a:t>The </a:t>
            </a:r>
            <a:r>
              <a:rPr lang="en-US" sz="1100" dirty="0">
                <a:ea typeface="ＭＳ Ｐゴシック" charset="0"/>
                <a:cs typeface="Gill Sans" charset="0"/>
              </a:rPr>
              <a:t>other artists </a:t>
            </a:r>
            <a:r>
              <a:rPr lang="en-US" sz="1100" dirty="0" smtClean="0">
                <a:ea typeface="ＭＳ Ｐゴシック" charset="0"/>
                <a:cs typeface="Gill Sans" charset="0"/>
              </a:rPr>
              <a:t>included in each thematic strand </a:t>
            </a:r>
            <a:r>
              <a:rPr lang="en-US" sz="1100" dirty="0">
                <a:ea typeface="ＭＳ Ｐゴシック" charset="0"/>
                <a:cs typeface="Gill Sans" charset="0"/>
              </a:rPr>
              <a:t>were chosen because of their </a:t>
            </a:r>
            <a:r>
              <a:rPr lang="en-US" sz="1100" dirty="0" smtClean="0">
                <a:ea typeface="ＭＳ Ｐゴシック" charset="0"/>
                <a:cs typeface="Gill Sans" charset="0"/>
              </a:rPr>
              <a:t>interest </a:t>
            </a:r>
            <a:r>
              <a:rPr lang="en-US" sz="1100" dirty="0">
                <a:ea typeface="ＭＳ Ｐゴシック" charset="0"/>
                <a:cs typeface="Gill Sans" charset="0"/>
              </a:rPr>
              <a:t>in how </a:t>
            </a:r>
            <a:r>
              <a:rPr lang="en-US" sz="1100" dirty="0" smtClean="0">
                <a:ea typeface="ＭＳ Ｐゴシック" charset="0"/>
                <a:cs typeface="Gill Sans" charset="0"/>
              </a:rPr>
              <a:t>video or film can </a:t>
            </a:r>
            <a:r>
              <a:rPr lang="en-US" sz="1100" dirty="0">
                <a:ea typeface="ＭＳ Ｐゴシック" charset="0"/>
                <a:cs typeface="Gill Sans" charset="0"/>
              </a:rPr>
              <a:t>be used to explore </a:t>
            </a:r>
            <a:r>
              <a:rPr lang="en-US" sz="1100" dirty="0" smtClean="0">
                <a:ea typeface="ＭＳ Ｐゴシック" charset="0"/>
                <a:cs typeface="Gill Sans" charset="0"/>
              </a:rPr>
              <a:t>cinematic narrative conventions and performance to camera. This resulted in an exhibition that featured a diverse range of approaches, techniques and content, thus allowing for a fresh perspective on my own collaborative work when viewed within such a context.</a:t>
            </a:r>
            <a:endParaRPr lang="en-US" sz="1100" dirty="0">
              <a:ea typeface="ＭＳ Ｐゴシック" charset="0"/>
              <a:cs typeface="Gill Sans" charset="0"/>
            </a:endParaRPr>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“We Are The People’</a:t>
            </a:r>
          </a:p>
          <a:p>
            <a:r>
              <a:rPr lang="en-US" sz="900" i="1" dirty="0" smtClean="0">
                <a:solidFill>
                  <a:srgbClr val="FFFFFF"/>
                </a:solidFill>
                <a:latin typeface="Adobe Caslon Pro"/>
                <a:cs typeface="Adobe Caslon Pro"/>
              </a:rPr>
              <a:t>Production still 2000</a:t>
            </a:r>
            <a:endParaRPr lang="en-US" sz="900" i="1" dirty="0">
              <a:solidFill>
                <a:srgbClr val="FFFFFF"/>
              </a:solidFill>
              <a:latin typeface="Adobe Caslon Pro"/>
              <a:cs typeface="Adobe Caslon Pro"/>
            </a:endParaRPr>
          </a:p>
        </p:txBody>
      </p:sp>
      <p:pic>
        <p:nvPicPr>
          <p:cNvPr id="2" name="Picture 1" descr="travis-main-shot.jpg"/>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5996610" y="895099"/>
            <a:ext cx="3147390" cy="4310749"/>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S7.pdf"/>
          <p:cNvPicPr>
            <a:picLocks noChangeAspect="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6" name="Rectangle 5"/>
          <p:cNvSpPr/>
          <p:nvPr/>
        </p:nvSpPr>
        <p:spPr>
          <a:xfrm>
            <a:off x="439533" y="1644907"/>
            <a:ext cx="2892386" cy="4832093"/>
          </a:xfrm>
          <a:prstGeom prst="rect">
            <a:avLst/>
          </a:prstGeom>
        </p:spPr>
        <p:txBody>
          <a:bodyPr wrap="square">
            <a:spAutoFit/>
          </a:bodyPr>
          <a:lstStyle/>
          <a:p>
            <a:r>
              <a:rPr lang="en-US" sz="1100" dirty="0" smtClean="0">
                <a:latin typeface="Adobe Caslon Pro"/>
                <a:cs typeface="Adobe Caslon Pro"/>
              </a:rPr>
              <a:t>The exhibition took </a:t>
            </a:r>
            <a:r>
              <a:rPr lang="en-US" sz="1100" dirty="0">
                <a:latin typeface="Adobe Caslon Pro"/>
                <a:cs typeface="Adobe Caslon Pro"/>
              </a:rPr>
              <a:t>place at </a:t>
            </a:r>
            <a:r>
              <a:rPr lang="en-US" sz="1100" dirty="0" smtClean="0">
                <a:latin typeface="Adobe Caslon Pro"/>
                <a:cs typeface="Adobe Caslon Pro"/>
              </a:rPr>
              <a:t>the Dean </a:t>
            </a:r>
            <a:r>
              <a:rPr lang="en-US" sz="1100" dirty="0">
                <a:latin typeface="Adobe Caslon Pro"/>
                <a:cs typeface="Adobe Caslon Pro"/>
              </a:rPr>
              <a:t>Gallery, Scottish National Gallery of Modern Art, Edinburgh, </a:t>
            </a:r>
            <a:r>
              <a:rPr lang="en-US" sz="1100" dirty="0" smtClean="0">
                <a:latin typeface="Adobe Caslon Pro"/>
                <a:cs typeface="Adobe Caslon Pro"/>
              </a:rPr>
              <a:t>from 16 </a:t>
            </a:r>
            <a:r>
              <a:rPr lang="en-US" sz="1100" dirty="0">
                <a:latin typeface="Adobe Caslon Pro"/>
                <a:cs typeface="Adobe Caslon Pro"/>
              </a:rPr>
              <a:t>October - 22 November </a:t>
            </a:r>
            <a:r>
              <a:rPr lang="en-US" sz="1100" dirty="0" smtClean="0">
                <a:latin typeface="Adobe Caslon Pro"/>
                <a:cs typeface="Adobe Caslon Pro"/>
              </a:rPr>
              <a:t>2009 (</a:t>
            </a:r>
            <a:r>
              <a:rPr lang="en-US" sz="1100" dirty="0" smtClean="0">
                <a:latin typeface="Adobe Caslon Pro"/>
                <a:cs typeface="Adobe Caslon Pro"/>
                <a:hlinkClick r:id="rId3"/>
              </a:rPr>
              <a:t>http://www.nationalgalleries.org/whatson/exhibitions/running-</a:t>
            </a:r>
            <a:r>
              <a:rPr lang="en-US" sz="1100" dirty="0" smtClean="0">
                <a:latin typeface="Adobe Caslon Pro"/>
                <a:cs typeface="Adobe Caslon Pro"/>
                <a:hlinkClick r:id="rId3"/>
              </a:rPr>
              <a:t>time</a:t>
            </a:r>
            <a:r>
              <a:rPr lang="en-US" sz="1100" dirty="0" smtClean="0">
                <a:latin typeface="Adobe Caslon Pro"/>
                <a:cs typeface="Adobe Caslon Pro"/>
              </a:rPr>
              <a:t> )</a:t>
            </a:r>
          </a:p>
          <a:p>
            <a:endParaRPr lang="en-US" sz="1100" dirty="0">
              <a:latin typeface="Adobe Caslon Pro"/>
              <a:cs typeface="Adobe Caslon Pro"/>
            </a:endParaRPr>
          </a:p>
          <a:p>
            <a:r>
              <a:rPr lang="en-US" sz="1100" dirty="0" smtClean="0">
                <a:latin typeface="Adobe Caslon Pro"/>
                <a:cs typeface="Adobe Caslon Pro"/>
              </a:rPr>
              <a:t>The exhibition had very high visitor numbers due to its location in one of Scotland’s major national institutions and was also reviewed in the following </a:t>
            </a:r>
            <a:r>
              <a:rPr lang="en-US" sz="1100" dirty="0" smtClean="0">
                <a:latin typeface="Adobe Caslon Pro"/>
                <a:cs typeface="Adobe Caslon Pro"/>
              </a:rPr>
              <a:t>publications: The </a:t>
            </a:r>
            <a:r>
              <a:rPr lang="en-US" sz="1100" dirty="0">
                <a:latin typeface="Adobe Caslon Pro"/>
                <a:cs typeface="Adobe Caslon Pro"/>
              </a:rPr>
              <a:t>Herald newspaper, 12th October </a:t>
            </a:r>
            <a:r>
              <a:rPr lang="en-US" sz="1100" dirty="0" smtClean="0">
                <a:latin typeface="Adobe Caslon Pro"/>
                <a:cs typeface="Adobe Caslon Pro"/>
              </a:rPr>
              <a:t>2009 (</a:t>
            </a:r>
            <a:r>
              <a:rPr lang="en-US" sz="1100" dirty="0" smtClean="0">
                <a:latin typeface="Adobe Caslon Pro"/>
                <a:cs typeface="Adobe Caslon Pro"/>
                <a:hlinkClick r:id="rId4"/>
              </a:rPr>
              <a:t>http://www.heraldscotland.com/arts-ents/stage-visual-arts/rewinding-50-years-of-scottish-video-art-</a:t>
            </a:r>
            <a:r>
              <a:rPr lang="en-US" sz="1100" dirty="0" smtClean="0">
                <a:latin typeface="Adobe Caslon Pro"/>
                <a:cs typeface="Adobe Caslon Pro"/>
                <a:hlinkClick r:id="rId4"/>
              </a:rPr>
              <a:t>1.925779</a:t>
            </a:r>
            <a:r>
              <a:rPr lang="en-US" sz="1100" dirty="0" smtClean="0">
                <a:latin typeface="Adobe Caslon Pro"/>
                <a:cs typeface="Adobe Caslon Pro"/>
              </a:rPr>
              <a:t> ),  </a:t>
            </a:r>
            <a:r>
              <a:rPr lang="en-US" sz="1100" dirty="0" smtClean="0">
                <a:latin typeface="Adobe Caslon Pro"/>
                <a:cs typeface="Adobe Caslon Pro"/>
              </a:rPr>
              <a:t>The </a:t>
            </a:r>
            <a:r>
              <a:rPr lang="en-US" sz="1100" dirty="0">
                <a:latin typeface="Adobe Caslon Pro"/>
                <a:cs typeface="Adobe Caslon Pro"/>
              </a:rPr>
              <a:t>Scotsman newspaper 19th October </a:t>
            </a:r>
            <a:r>
              <a:rPr lang="en-US" sz="1100" dirty="0" smtClean="0">
                <a:latin typeface="Adobe Caslon Pro"/>
                <a:cs typeface="Adobe Caslon Pro"/>
              </a:rPr>
              <a:t>2009, </a:t>
            </a:r>
            <a:r>
              <a:rPr lang="en-US" sz="1100" dirty="0" smtClean="0">
                <a:latin typeface="Adobe Caslon Pro"/>
                <a:cs typeface="Adobe Caslon Pro"/>
              </a:rPr>
              <a:t>Laura Cumming (</a:t>
            </a:r>
            <a:r>
              <a:rPr lang="en-US" sz="1100" dirty="0" smtClean="0">
                <a:latin typeface="Adobe Caslon Pro"/>
                <a:cs typeface="Adobe Caslon Pro"/>
                <a:hlinkClick r:id="rId5"/>
              </a:rPr>
              <a:t>http://www.theguardian.com/artanddesign/2009/nov/08/running-time-dean-gallery-</a:t>
            </a:r>
            <a:r>
              <a:rPr lang="en-US" sz="1100" dirty="0" smtClean="0">
                <a:latin typeface="Adobe Caslon Pro"/>
                <a:cs typeface="Adobe Caslon Pro"/>
                <a:hlinkClick r:id="rId5"/>
              </a:rPr>
              <a:t>review</a:t>
            </a:r>
            <a:r>
              <a:rPr lang="en-US" sz="1100" dirty="0" smtClean="0">
                <a:latin typeface="Adobe Caslon Pro"/>
                <a:cs typeface="Adobe Caslon Pro"/>
              </a:rPr>
              <a:t>) , </a:t>
            </a:r>
            <a:r>
              <a:rPr lang="en-US" sz="1100" dirty="0">
                <a:latin typeface="Adobe Caslon Pro"/>
                <a:cs typeface="Adobe Caslon Pro"/>
              </a:rPr>
              <a:t>The Observer newspaper 8th November </a:t>
            </a:r>
            <a:r>
              <a:rPr lang="en-US" sz="1100" dirty="0" smtClean="0">
                <a:latin typeface="Adobe Caslon Pro"/>
                <a:cs typeface="Adobe Caslon Pro"/>
              </a:rPr>
              <a:t>2009 Giles </a:t>
            </a:r>
            <a:r>
              <a:rPr lang="en-US" sz="1100" dirty="0">
                <a:latin typeface="Adobe Caslon Pro"/>
                <a:cs typeface="Adobe Caslon Pro"/>
              </a:rPr>
              <a:t>Sutherland, The Times newspaper, 13th November </a:t>
            </a:r>
            <a:r>
              <a:rPr lang="en-US" sz="1100" dirty="0" smtClean="0">
                <a:latin typeface="Adobe Caslon Pro"/>
                <a:cs typeface="Adobe Caslon Pro"/>
              </a:rPr>
              <a:t>2009, Liz Shannon, The List</a:t>
            </a:r>
            <a:r>
              <a:rPr lang="en-US" sz="1100" dirty="0" smtClean="0">
                <a:latin typeface="Adobe Caslon Pro"/>
                <a:cs typeface="Adobe Caslon Pro"/>
              </a:rPr>
              <a:t>, October 2009 (</a:t>
            </a:r>
            <a:r>
              <a:rPr lang="en-US" sz="1100" dirty="0" smtClean="0">
                <a:latin typeface="Adobe Caslon Pro"/>
                <a:cs typeface="Adobe Caslon Pro"/>
                <a:hlinkClick r:id="rId6"/>
              </a:rPr>
              <a:t>http://www.list.co.uk/article/21281-running-time-artist-films-in-scotland</a:t>
            </a:r>
            <a:r>
              <a:rPr lang="en-US" sz="1100" dirty="0" smtClean="0">
                <a:latin typeface="Adobe Caslon Pro"/>
                <a:cs typeface="Adobe Caslon Pro"/>
                <a:hlinkClick r:id="rId6"/>
              </a:rPr>
              <a:t>/</a:t>
            </a:r>
            <a:r>
              <a:rPr lang="en-US" sz="1100" dirty="0" smtClean="0">
                <a:latin typeface="Adobe Caslon Pro"/>
                <a:cs typeface="Adobe Caslon Pro"/>
              </a:rPr>
              <a:t>) </a:t>
            </a:r>
          </a:p>
          <a:p>
            <a:endParaRPr lang="en-US" sz="1100" dirty="0" smtClean="0">
              <a:latin typeface="Adobe Caslon Pro"/>
              <a:cs typeface="Adobe Caslon Pro"/>
            </a:endParaRPr>
          </a:p>
          <a:p>
            <a:endParaRPr lang="en-US" sz="1100" dirty="0">
              <a:latin typeface="Adobe Caslon Pro"/>
              <a:cs typeface="Adobe Caslon Pro"/>
            </a:endParaRPr>
          </a:p>
        </p:txBody>
      </p:sp>
      <p:sp>
        <p:nvSpPr>
          <p:cNvPr id="7" name="Rectangle 6"/>
          <p:cNvSpPr/>
          <p:nvPr/>
        </p:nvSpPr>
        <p:spPr>
          <a:xfrm>
            <a:off x="3583269" y="5238977"/>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‘Trilogy’ 2000</a:t>
            </a:r>
          </a:p>
          <a:p>
            <a:r>
              <a:rPr lang="en-US" sz="900" i="1" dirty="0" smtClean="0">
                <a:solidFill>
                  <a:srgbClr val="FFFFFF"/>
                </a:solidFill>
                <a:latin typeface="Adobe Caslon Pro"/>
                <a:cs typeface="Adobe Caslon Pro"/>
              </a:rPr>
              <a:t>Video still</a:t>
            </a:r>
            <a:endParaRPr lang="en-US" sz="900" i="1" dirty="0">
              <a:solidFill>
                <a:srgbClr val="FFFFFF"/>
              </a:solidFill>
              <a:latin typeface="Adobe Caslon Pro"/>
              <a:cs typeface="Adobe Caslon Pro"/>
            </a:endParaRPr>
          </a:p>
        </p:txBody>
      </p:sp>
      <p:pic>
        <p:nvPicPr>
          <p:cNvPr id="2" name="Picture 1" descr="trilogytoilet.jpg"/>
          <p:cNvPicPr>
            <a:picLocks noChangeAspect="1"/>
          </p:cNvPicPr>
          <p:nvPr/>
        </p:nvPicPr>
        <p:blipFill>
          <a:blip r:embed="rId7">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3572226" y="1619689"/>
            <a:ext cx="5571774" cy="3636716"/>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pic>
        <p:nvPicPr>
          <p:cNvPr id="2" name="Picture 1" descr="runningtime.jpg"/>
          <p:cNvPicPr>
            <a:picLocks noChangeAspect="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2385392" y="246694"/>
            <a:ext cx="4492081" cy="6346259"/>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18290773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1550</TotalTime>
  <Words>723</Words>
  <Application>Microsoft Macintosh PowerPoint</Application>
  <PresentationFormat>On-screen Show (4:3)</PresentationFormat>
  <Paragraphs>58</Paragraphs>
  <Slides>6</Slides>
  <Notes>0</Notes>
  <HiddenSlides>0</HiddenSlides>
  <MMClips>0</MMClips>
  <ScaleCrop>false</ScaleCrop>
  <HeadingPairs>
    <vt:vector size="4" baseType="variant">
      <vt:variant>
        <vt:lpstr>Design Template</vt:lpstr>
      </vt:variant>
      <vt:variant>
        <vt:i4>1</vt:i4>
      </vt:variant>
      <vt:variant>
        <vt:lpstr>Slide Titles</vt:lpstr>
      </vt:variant>
      <vt:variant>
        <vt:i4>6</vt:i4>
      </vt:variant>
    </vt:vector>
  </HeadingPairs>
  <TitlesOfParts>
    <vt:vector size="7" baseType="lpstr">
      <vt:lpstr>Office Theme</vt:lpstr>
      <vt:lpstr>Slide 1</vt:lpstr>
      <vt:lpstr>Slide 2</vt:lpstr>
      <vt:lpstr>Slide 3</vt:lpstr>
      <vt:lpstr>Slide 4</vt:lpstr>
      <vt:lpstr>Slide 5</vt:lpstr>
      <vt:lpstr>Slide 6</vt:lpstr>
    </vt:vector>
  </TitlesOfParts>
  <Company>GSA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Iain Reid</dc:creator>
  <cp:lastModifiedBy>J.Ramage</cp:lastModifiedBy>
  <cp:revision>35</cp:revision>
  <dcterms:created xsi:type="dcterms:W3CDTF">2013-11-17T21:57:37Z</dcterms:created>
  <dcterms:modified xsi:type="dcterms:W3CDTF">2013-11-17T22:14:18Z</dcterms:modified>
</cp:coreProperties>
</file>