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65" r:id="rId3"/>
    <p:sldId id="257" r:id="rId4"/>
    <p:sldId id="266" r:id="rId5"/>
    <p:sldId id="258" r:id="rId6"/>
    <p:sldId id="262" r:id="rId7"/>
    <p:sldId id="259" r:id="rId8"/>
    <p:sldId id="260" r:id="rId9"/>
    <p:sldId id="261" r:id="rId10"/>
    <p:sldId id="264"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0812"/>
    <a:srgbClr val="12E824"/>
    <a:srgbClr val="858D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94" d="100"/>
          <a:sy n="94" d="100"/>
        </p:scale>
        <p:origin x="-2512" y="-8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82C491-9582-0147-96D3-CC17C5DF6049}" type="datetimeFigureOut">
              <a:rPr lang="en-US" smtClean="0"/>
              <a:t>04/09/2013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256EDB-1FA5-4F46-8B07-7EEB6667A849}" type="slidenum">
              <a:rPr lang="en-US" smtClean="0"/>
              <a:t>‹#›</a:t>
            </a:fld>
            <a:endParaRPr lang="en-US"/>
          </a:p>
        </p:txBody>
      </p:sp>
    </p:spTree>
    <p:extLst>
      <p:ext uri="{BB962C8B-B14F-4D97-AF65-F5344CB8AC3E}">
        <p14:creationId xmlns:p14="http://schemas.microsoft.com/office/powerpoint/2010/main" val="258976874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256EDB-1FA5-4F46-8B07-7EEB6667A849}" type="slidenum">
              <a:rPr lang="en-US" smtClean="0"/>
              <a:t>7</a:t>
            </a:fld>
            <a:endParaRPr lang="en-US"/>
          </a:p>
        </p:txBody>
      </p:sp>
    </p:spTree>
    <p:extLst>
      <p:ext uri="{BB962C8B-B14F-4D97-AF65-F5344CB8AC3E}">
        <p14:creationId xmlns:p14="http://schemas.microsoft.com/office/powerpoint/2010/main" val="2325037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04/09/2013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04/09/2013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4" Type="http://schemas.openxmlformats.org/officeDocument/2006/relationships/image" Target="../media/image7.jpg"/><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 Id="rId3"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4" Type="http://schemas.openxmlformats.org/officeDocument/2006/relationships/image" Target="../media/image11.jp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emf"/><Relationship Id="rId3" Type="http://schemas.openxmlformats.org/officeDocument/2006/relationships/image" Target="../media/image1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emf"/><Relationship Id="rId3"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715628" y="2228671"/>
            <a:ext cx="3176162" cy="584776"/>
          </a:xfrm>
          <a:prstGeom prst="rect">
            <a:avLst/>
          </a:prstGeom>
        </p:spPr>
        <p:txBody>
          <a:bodyPr wrap="square">
            <a:spAutoFit/>
          </a:bodyPr>
          <a:lstStyle/>
          <a:p>
            <a:r>
              <a:rPr lang="en-US" sz="3200" b="1" dirty="0" smtClean="0">
                <a:solidFill>
                  <a:srgbClr val="C40812"/>
                </a:solidFill>
                <a:latin typeface="Hypatia Sans Pro"/>
                <a:cs typeface="Hypatia Sans Pro"/>
              </a:rPr>
              <a:t>Good Teeth</a:t>
            </a:r>
            <a:endParaRPr lang="en-US" sz="3200" b="1" dirty="0">
              <a:solidFill>
                <a:srgbClr val="C40812"/>
              </a:solidFill>
              <a:latin typeface="Hypatia Sans Pro"/>
              <a:cs typeface="Hypatia Sans Pro"/>
            </a:endParaRPr>
          </a:p>
        </p:txBody>
      </p:sp>
      <p:sp>
        <p:nvSpPr>
          <p:cNvPr id="6" name="Rectangle 5"/>
          <p:cNvSpPr/>
          <p:nvPr/>
        </p:nvSpPr>
        <p:spPr>
          <a:xfrm>
            <a:off x="715628" y="4642547"/>
            <a:ext cx="3176162" cy="461665"/>
          </a:xfrm>
          <a:prstGeom prst="rect">
            <a:avLst/>
          </a:prstGeom>
        </p:spPr>
        <p:txBody>
          <a:bodyPr wrap="square">
            <a:spAutoFit/>
          </a:bodyPr>
          <a:lstStyle/>
          <a:p>
            <a:r>
              <a:rPr lang="en-US" sz="1200" i="1" dirty="0" smtClean="0">
                <a:solidFill>
                  <a:srgbClr val="C40812"/>
                </a:solidFill>
                <a:latin typeface="Adobe Caslon Pro SmBd"/>
                <a:cs typeface="Adobe Caslon Pro SmBd"/>
              </a:rPr>
              <a:t>A production residency and solo exhibition of newly commissioned work at Glasgow Sculpture Studios.</a:t>
            </a:r>
            <a:endParaRPr lang="en-US" sz="1200" i="1" dirty="0">
              <a:solidFill>
                <a:srgbClr val="C40812"/>
              </a:solidFill>
              <a:latin typeface="Adobe Caslon Pro SmBd"/>
              <a:cs typeface="Adobe Caslon Pro SmBd"/>
            </a:endParaRPr>
          </a:p>
        </p:txBody>
      </p:sp>
      <p:sp>
        <p:nvSpPr>
          <p:cNvPr id="7" name="Rectangle 6"/>
          <p:cNvSpPr/>
          <p:nvPr/>
        </p:nvSpPr>
        <p:spPr>
          <a:xfrm>
            <a:off x="715627" y="6076277"/>
            <a:ext cx="2339071"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Graham Ramsay</a:t>
            </a:r>
          </a:p>
          <a:p>
            <a:r>
              <a:rPr lang="en-US" sz="1200" dirty="0" smtClean="0">
                <a:solidFill>
                  <a:schemeClr val="tx1">
                    <a:lumMod val="75000"/>
                    <a:lumOff val="25000"/>
                  </a:schemeClr>
                </a:solidFill>
                <a:latin typeface="Adobe Caslon Pro"/>
                <a:cs typeface="Adobe Caslon Pro"/>
              </a:rPr>
              <a:t>Output No. </a:t>
            </a:r>
            <a:r>
              <a:rPr lang="en-US" sz="1200" smtClean="0">
                <a:solidFill>
                  <a:schemeClr val="tx1">
                    <a:lumMod val="75000"/>
                    <a:lumOff val="25000"/>
                  </a:schemeClr>
                </a:solidFill>
                <a:latin typeface="Adobe Caslon Pro"/>
                <a:cs typeface="Adobe Caslon Pro"/>
              </a:rPr>
              <a:t>3135</a:t>
            </a:r>
            <a:endParaRPr lang="en-US" sz="1200" dirty="0">
              <a:solidFill>
                <a:schemeClr val="tx1">
                  <a:lumMod val="75000"/>
                  <a:lumOff val="25000"/>
                </a:schemeClr>
              </a:solidFill>
              <a:latin typeface="Adobe Caslon Pro"/>
              <a:cs typeface="Adobe Caslon Pro"/>
            </a:endParaRPr>
          </a:p>
        </p:txBody>
      </p:sp>
      <p:pic>
        <p:nvPicPr>
          <p:cNvPr id="2" name="Picture 1" descr="good-teeth-install-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3374" y="2694846"/>
            <a:ext cx="4560626" cy="302210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good-teeth-install-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2641"/>
            <a:ext cx="9144000" cy="6059276"/>
          </a:xfrm>
          <a:prstGeom prst="rect">
            <a:avLst/>
          </a:prstGeom>
        </p:spPr>
      </p:pic>
      <p:sp>
        <p:nvSpPr>
          <p:cNvPr id="3" name="TextBox 2"/>
          <p:cNvSpPr txBox="1"/>
          <p:nvPr/>
        </p:nvSpPr>
        <p:spPr>
          <a:xfrm>
            <a:off x="4539912" y="6378937"/>
            <a:ext cx="4314001" cy="646331"/>
          </a:xfrm>
          <a:prstGeom prst="rect">
            <a:avLst/>
          </a:prstGeom>
          <a:noFill/>
        </p:spPr>
        <p:txBody>
          <a:bodyPr wrap="none" rtlCol="0">
            <a:spAutoFit/>
          </a:bodyPr>
          <a:lstStyle/>
          <a:p>
            <a:r>
              <a:rPr lang="en-US" i="1" dirty="0">
                <a:solidFill>
                  <a:srgbClr val="FFFFFF"/>
                </a:solidFill>
                <a:latin typeface="Adobe Caslon Pro"/>
                <a:cs typeface="Adobe Caslon Pro"/>
              </a:rPr>
              <a:t>Installation view at Glasgow Sculpture Studios</a:t>
            </a:r>
            <a:endParaRPr lang="en-US" dirty="0"/>
          </a:p>
          <a:p>
            <a:endParaRPr lang="en-US" dirty="0"/>
          </a:p>
        </p:txBody>
      </p:sp>
    </p:spTree>
    <p:extLst>
      <p:ext uri="{BB962C8B-B14F-4D97-AF65-F5344CB8AC3E}">
        <p14:creationId xmlns:p14="http://schemas.microsoft.com/office/powerpoint/2010/main" val="2927221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874732"/>
            <a:ext cx="2892386" cy="2123658"/>
          </a:xfrm>
          <a:prstGeom prst="rect">
            <a:avLst/>
          </a:prstGeom>
        </p:spPr>
        <p:txBody>
          <a:bodyPr wrap="square">
            <a:spAutoFit/>
          </a:bodyPr>
          <a:lstStyle/>
          <a:p>
            <a:r>
              <a:rPr lang="en-US" sz="1100" dirty="0">
                <a:ea typeface="ＭＳ Ｐゴシック" charset="0"/>
                <a:cs typeface="Gill Sans" charset="0"/>
              </a:rPr>
              <a:t>The project </a:t>
            </a:r>
            <a:r>
              <a:rPr lang="ja-JP" altLang="en-US" sz="1100" i="1" dirty="0">
                <a:latin typeface="Arial"/>
                <a:ea typeface="ＭＳ Ｐゴシック" charset="0"/>
                <a:cs typeface="Gill Sans" charset="0"/>
              </a:rPr>
              <a:t>‘</a:t>
            </a:r>
            <a:r>
              <a:rPr lang="en-US" sz="1100" i="1" dirty="0">
                <a:ea typeface="ＭＳ Ｐゴシック" charset="0"/>
                <a:cs typeface="Gill Sans" charset="0"/>
              </a:rPr>
              <a:t>Good Teeth</a:t>
            </a:r>
            <a:r>
              <a:rPr lang="ja-JP" altLang="en-US" sz="1100" i="1" dirty="0">
                <a:latin typeface="Arial"/>
                <a:ea typeface="ＭＳ Ｐゴシック" charset="0"/>
                <a:cs typeface="Gill Sans" charset="0"/>
              </a:rPr>
              <a:t>’</a:t>
            </a:r>
            <a:r>
              <a:rPr lang="en-US" sz="1100" i="1" dirty="0">
                <a:ea typeface="ＭＳ Ｐゴシック" charset="0"/>
                <a:cs typeface="Gill Sans" charset="0"/>
              </a:rPr>
              <a:t> </a:t>
            </a:r>
            <a:r>
              <a:rPr lang="en-US" sz="1100" dirty="0">
                <a:ea typeface="ＭＳ Ｐゴシック" charset="0"/>
                <a:cs typeface="Gill Sans" charset="0"/>
              </a:rPr>
              <a:t>(2008-2009) </a:t>
            </a:r>
            <a:r>
              <a:rPr lang="en-US" sz="1100" dirty="0" smtClean="0">
                <a:ea typeface="ＭＳ Ｐゴシック" charset="0"/>
                <a:cs typeface="Gill Sans" charset="0"/>
              </a:rPr>
              <a:t>involved a </a:t>
            </a:r>
            <a:r>
              <a:rPr lang="en-US" sz="1100" dirty="0">
                <a:ea typeface="ＭＳ Ｐゴシック" charset="0"/>
                <a:cs typeface="Gill Sans" charset="0"/>
              </a:rPr>
              <a:t>funded period of new research (£7,000), a production residency and </a:t>
            </a:r>
            <a:r>
              <a:rPr lang="en-US" sz="1100" dirty="0" smtClean="0">
                <a:ea typeface="ＭＳ Ｐゴシック" charset="0"/>
                <a:cs typeface="Gill Sans" charset="0"/>
              </a:rPr>
              <a:t>a solo </a:t>
            </a:r>
            <a:r>
              <a:rPr lang="en-US" sz="1100" dirty="0">
                <a:ea typeface="ＭＳ Ｐゴシック" charset="0"/>
                <a:cs typeface="Gill Sans" charset="0"/>
              </a:rPr>
              <a:t>exhibition at the Glasgow Sculpture </a:t>
            </a:r>
            <a:r>
              <a:rPr lang="en-US" sz="1100" dirty="0" smtClean="0">
                <a:ea typeface="ＭＳ Ｐゴシック" charset="0"/>
                <a:cs typeface="Gill Sans" charset="0"/>
              </a:rPr>
              <a:t>Studios. (GSS)</a:t>
            </a:r>
          </a:p>
          <a:p>
            <a:endParaRPr lang="en-US" sz="1100" dirty="0">
              <a:ea typeface="ＭＳ Ｐゴシック" charset="0"/>
              <a:cs typeface="Gill Sans" charset="0"/>
            </a:endParaRPr>
          </a:p>
          <a:p>
            <a:r>
              <a:rPr lang="en-US" sz="1100" dirty="0" smtClean="0">
                <a:ea typeface="ＭＳ Ｐゴシック" charset="0"/>
                <a:cs typeface="Gill Sans" charset="0"/>
              </a:rPr>
              <a:t>The new body of work that was produced </a:t>
            </a:r>
            <a:r>
              <a:rPr lang="en-US" sz="1100" dirty="0">
                <a:ea typeface="ＭＳ Ｐゴシック" charset="0"/>
                <a:cs typeface="Gill Sans" charset="0"/>
              </a:rPr>
              <a:t>explored the iconography of the automaton, the stimulation of desire within digital culture, ideas relating to feedback (positive and negative) and the pathologies produced by consumerism.  </a:t>
            </a:r>
          </a:p>
        </p:txBody>
      </p:sp>
      <p:sp>
        <p:nvSpPr>
          <p:cNvPr id="6" name="Rectangle 5"/>
          <p:cNvSpPr/>
          <p:nvPr/>
        </p:nvSpPr>
        <p:spPr>
          <a:xfrm>
            <a:off x="3392092" y="5580404"/>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Installation view at Glasgow Sculpture Studios</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Good Teeth</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3135</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Graham Ramsay and John Beagles</a:t>
            </a:r>
            <a:endParaRPr lang="en-US" sz="1000" dirty="0">
              <a:latin typeface="Adobe Caslon Pro Bold Italic"/>
              <a:cs typeface="Adobe Caslon Pro Bold Italic"/>
            </a:endParaRPr>
          </a:p>
        </p:txBody>
      </p:sp>
      <p:pic>
        <p:nvPicPr>
          <p:cNvPr id="2" name="Picture 1" descr="good-teeth-install-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2628" y="2870123"/>
            <a:ext cx="4100042" cy="271028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good-teeth-install-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6788"/>
            <a:ext cx="9144000" cy="6044525"/>
          </a:xfrm>
          <a:prstGeom prst="rect">
            <a:avLst/>
          </a:prstGeom>
        </p:spPr>
      </p:pic>
      <p:sp>
        <p:nvSpPr>
          <p:cNvPr id="3" name="TextBox 2"/>
          <p:cNvSpPr txBox="1"/>
          <p:nvPr/>
        </p:nvSpPr>
        <p:spPr>
          <a:xfrm>
            <a:off x="4729073" y="6307803"/>
            <a:ext cx="4301177" cy="369332"/>
          </a:xfrm>
          <a:prstGeom prst="rect">
            <a:avLst/>
          </a:prstGeom>
          <a:noFill/>
        </p:spPr>
        <p:txBody>
          <a:bodyPr wrap="none" rtlCol="0">
            <a:spAutoFit/>
          </a:bodyPr>
          <a:lstStyle/>
          <a:p>
            <a:r>
              <a:rPr lang="en-US" i="1" dirty="0">
                <a:solidFill>
                  <a:srgbClr val="FFFFFF"/>
                </a:solidFill>
                <a:latin typeface="Adobe Caslon Pro"/>
                <a:cs typeface="Adobe Caslon Pro"/>
              </a:rPr>
              <a:t>I</a:t>
            </a:r>
            <a:r>
              <a:rPr lang="en-US" i="1" dirty="0" smtClean="0">
                <a:solidFill>
                  <a:srgbClr val="FFFFFF"/>
                </a:solidFill>
                <a:latin typeface="Adobe Caslon Pro"/>
                <a:cs typeface="Adobe Caslon Pro"/>
              </a:rPr>
              <a:t>nstallation </a:t>
            </a:r>
            <a:r>
              <a:rPr lang="en-US" i="1" dirty="0">
                <a:solidFill>
                  <a:srgbClr val="FFFFFF"/>
                </a:solidFill>
                <a:latin typeface="Adobe Caslon Pro"/>
                <a:cs typeface="Adobe Caslon Pro"/>
              </a:rPr>
              <a:t>view at Glasgow Sculpture Studios</a:t>
            </a:r>
            <a:endParaRPr lang="en-US" dirty="0"/>
          </a:p>
        </p:txBody>
      </p:sp>
    </p:spTree>
    <p:extLst>
      <p:ext uri="{BB962C8B-B14F-4D97-AF65-F5344CB8AC3E}">
        <p14:creationId xmlns:p14="http://schemas.microsoft.com/office/powerpoint/2010/main" val="2594797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874732"/>
            <a:ext cx="2892386" cy="3308598"/>
          </a:xfrm>
          <a:prstGeom prst="rect">
            <a:avLst/>
          </a:prstGeom>
        </p:spPr>
        <p:txBody>
          <a:bodyPr wrap="square">
            <a:spAutoFit/>
          </a:bodyPr>
          <a:lstStyle/>
          <a:p>
            <a:r>
              <a:rPr lang="en-US" sz="1100" dirty="0">
                <a:ea typeface="ＭＳ Ｐゴシック" charset="0"/>
                <a:cs typeface="Gill Sans" charset="0"/>
              </a:rPr>
              <a:t>The development of new work arises for me out of both practical studio based collaboration with John Beagles, and more theoretical and research based activity. The lengthy development of </a:t>
            </a:r>
            <a:r>
              <a:rPr lang="en-US" sz="1100" dirty="0" smtClean="0">
                <a:ea typeface="ＭＳ Ｐゴシック" charset="0"/>
                <a:cs typeface="Gill Sans" charset="0"/>
              </a:rPr>
              <a:t>‘</a:t>
            </a:r>
            <a:r>
              <a:rPr lang="en-US" sz="1100" i="1" dirty="0" smtClean="0">
                <a:ea typeface="ＭＳ Ｐゴシック" charset="0"/>
                <a:cs typeface="Gill Sans" charset="0"/>
              </a:rPr>
              <a:t>Good Teeth’ </a:t>
            </a:r>
            <a:r>
              <a:rPr lang="en-US" sz="1100" dirty="0">
                <a:ea typeface="ＭＳ Ｐゴシック" charset="0"/>
                <a:cs typeface="Gill Sans" charset="0"/>
              </a:rPr>
              <a:t>was no different. </a:t>
            </a:r>
          </a:p>
          <a:p>
            <a:endParaRPr lang="en-US" sz="1100" dirty="0">
              <a:ea typeface="ＭＳ Ｐゴシック" charset="0"/>
              <a:cs typeface="Gill Sans" charset="0"/>
            </a:endParaRPr>
          </a:p>
          <a:p>
            <a:r>
              <a:rPr lang="en-US" sz="1100" dirty="0">
                <a:ea typeface="ＭＳ Ｐゴシック" charset="0"/>
                <a:cs typeface="Gill Sans" charset="0"/>
              </a:rPr>
              <a:t>The primary source for the works theoretical research was sociologist </a:t>
            </a:r>
            <a:r>
              <a:rPr lang="en-US" sz="1100" dirty="0" err="1">
                <a:ea typeface="ＭＳ Ｐゴシック" charset="0"/>
                <a:cs typeface="Gill Sans" charset="0"/>
              </a:rPr>
              <a:t>Zygmunt</a:t>
            </a:r>
            <a:r>
              <a:rPr lang="en-US" sz="1100" dirty="0">
                <a:ea typeface="ＭＳ Ｐゴシック" charset="0"/>
                <a:cs typeface="Gill Sans" charset="0"/>
              </a:rPr>
              <a:t> Bauman’s </a:t>
            </a:r>
            <a:r>
              <a:rPr lang="ja-JP" altLang="en-US" sz="1100" i="1" dirty="0">
                <a:ea typeface="ＭＳ Ｐゴシック" charset="0"/>
                <a:cs typeface="Gill Sans" charset="0"/>
              </a:rPr>
              <a:t>‘</a:t>
            </a:r>
            <a:r>
              <a:rPr lang="en-US" sz="1100" i="1" dirty="0">
                <a:ea typeface="ＭＳ Ｐゴシック" charset="0"/>
                <a:cs typeface="Gill Sans" charset="0"/>
              </a:rPr>
              <a:t>Consuming Life</a:t>
            </a:r>
            <a:r>
              <a:rPr lang="ja-JP" altLang="en-US" sz="1100" i="1" dirty="0">
                <a:ea typeface="ＭＳ Ｐゴシック" charset="0"/>
                <a:cs typeface="Gill Sans" charset="0"/>
              </a:rPr>
              <a:t>’</a:t>
            </a:r>
            <a:r>
              <a:rPr lang="en-GB" altLang="ja-JP" sz="1100" dirty="0">
                <a:ea typeface="ＭＳ Ｐゴシック" charset="0"/>
                <a:cs typeface="Gill Sans" charset="0"/>
              </a:rPr>
              <a:t>(2007)</a:t>
            </a:r>
            <a:r>
              <a:rPr lang="en-US" sz="1100" dirty="0">
                <a:ea typeface="ＭＳ Ｐゴシック" charset="0"/>
                <a:cs typeface="Gill Sans" charset="0"/>
              </a:rPr>
              <a:t> and his </a:t>
            </a:r>
            <a:r>
              <a:rPr lang="en-US" sz="1100" dirty="0" smtClean="0">
                <a:ea typeface="ＭＳ Ｐゴシック" charset="0"/>
                <a:cs typeface="Gill Sans" charset="0"/>
              </a:rPr>
              <a:t>notion </a:t>
            </a:r>
            <a:r>
              <a:rPr lang="en-US" sz="1100" dirty="0">
                <a:ea typeface="ＭＳ Ｐゴシック" charset="0"/>
                <a:cs typeface="Gill Sans" charset="0"/>
              </a:rPr>
              <a:t>of the </a:t>
            </a:r>
            <a:r>
              <a:rPr lang="ja-JP" altLang="en-US" sz="1100" dirty="0">
                <a:ea typeface="ＭＳ Ｐゴシック" charset="0"/>
                <a:cs typeface="Gill Sans" charset="0"/>
              </a:rPr>
              <a:t>‘</a:t>
            </a:r>
            <a:r>
              <a:rPr lang="en-US" sz="1100" dirty="0" err="1">
                <a:ea typeface="ＭＳ Ｐゴシック" charset="0"/>
                <a:cs typeface="Gill Sans" charset="0"/>
              </a:rPr>
              <a:t>blase</a:t>
            </a:r>
            <a:r>
              <a:rPr lang="ja-JP" altLang="en-US" sz="1100" dirty="0">
                <a:ea typeface="ＭＳ Ｐゴシック" charset="0"/>
                <a:cs typeface="Gill Sans" charset="0"/>
              </a:rPr>
              <a:t>’</a:t>
            </a:r>
            <a:r>
              <a:rPr lang="en-US" sz="1100" dirty="0">
                <a:ea typeface="ＭＳ Ｐゴシック" charset="0"/>
                <a:cs typeface="Gill Sans" charset="0"/>
              </a:rPr>
              <a:t> disposition,  and the writings of the then blogger </a:t>
            </a:r>
            <a:r>
              <a:rPr lang="en-US" sz="1100" dirty="0" smtClean="0">
                <a:ea typeface="ＭＳ Ｐゴシック" charset="0"/>
                <a:cs typeface="Gill Sans" charset="0"/>
              </a:rPr>
              <a:t>K-Punk </a:t>
            </a:r>
            <a:r>
              <a:rPr lang="en-US" sz="1100" dirty="0">
                <a:ea typeface="ＭＳ Ｐゴシック" charset="0"/>
                <a:cs typeface="Gill Sans" charset="0"/>
              </a:rPr>
              <a:t>( Mark Fisher) and his ideas of </a:t>
            </a:r>
            <a:r>
              <a:rPr lang="ja-JP" altLang="en-US" sz="1100" dirty="0">
                <a:ea typeface="ＭＳ Ｐゴシック" charset="0"/>
                <a:cs typeface="Gill Sans" charset="0"/>
              </a:rPr>
              <a:t>‘</a:t>
            </a:r>
            <a:r>
              <a:rPr lang="en-US" sz="1100" dirty="0">
                <a:ea typeface="ＭＳ Ｐゴシック" charset="0"/>
                <a:cs typeface="Gill Sans" charset="0"/>
              </a:rPr>
              <a:t>reflexive impotence</a:t>
            </a:r>
            <a:r>
              <a:rPr lang="ja-JP" altLang="en-US" sz="1100" dirty="0">
                <a:ea typeface="ＭＳ Ｐゴシック" charset="0"/>
                <a:cs typeface="Gill Sans" charset="0"/>
              </a:rPr>
              <a:t>’</a:t>
            </a:r>
            <a:r>
              <a:rPr lang="en-US" altLang="ja-JP" sz="1100" dirty="0">
                <a:ea typeface="ＭＳ Ｐゴシック" charset="0"/>
                <a:cs typeface="Gill Sans" charset="0"/>
              </a:rPr>
              <a:t>, </a:t>
            </a:r>
            <a:r>
              <a:rPr lang="en-US" sz="1100" dirty="0">
                <a:ea typeface="ＭＳ Ｐゴシック" charset="0"/>
                <a:cs typeface="Gill Sans" charset="0"/>
              </a:rPr>
              <a:t>later published </a:t>
            </a:r>
            <a:r>
              <a:rPr lang="en-US" sz="1100" dirty="0" smtClean="0">
                <a:ea typeface="ＭＳ Ｐゴシック" charset="0"/>
                <a:cs typeface="Gill Sans" charset="0"/>
              </a:rPr>
              <a:t>in his first book </a:t>
            </a:r>
            <a:r>
              <a:rPr lang="en-US" sz="1100" i="1" dirty="0">
                <a:ea typeface="ＭＳ Ｐゴシック" charset="0"/>
                <a:cs typeface="Gill Sans" charset="0"/>
              </a:rPr>
              <a:t>‘Capitalist Realism’ </a:t>
            </a:r>
            <a:r>
              <a:rPr lang="en-US" sz="1100" dirty="0" smtClean="0">
                <a:ea typeface="ＭＳ Ｐゴシック" charset="0"/>
                <a:cs typeface="Gill Sans" charset="0"/>
              </a:rPr>
              <a:t>(2009</a:t>
            </a:r>
            <a:r>
              <a:rPr lang="en-US" sz="1100" dirty="0">
                <a:ea typeface="ＭＳ Ｐゴシック" charset="0"/>
                <a:cs typeface="Gill Sans" charset="0"/>
              </a:rPr>
              <a:t>).  </a:t>
            </a:r>
          </a:p>
          <a:p>
            <a:endParaRPr lang="en-US" sz="1100" dirty="0">
              <a:ea typeface="ＭＳ Ｐゴシック" charset="0"/>
              <a:cs typeface="Gill Sans" charset="0"/>
            </a:endParaRPr>
          </a:p>
          <a:p>
            <a:r>
              <a:rPr lang="en-US" sz="1100" dirty="0">
                <a:ea typeface="ＭＳ Ｐゴシック" charset="0"/>
                <a:cs typeface="Gill Sans" charset="0"/>
              </a:rPr>
              <a:t>This research also fed into the writing of two related essays by John Beagles, </a:t>
            </a:r>
            <a:r>
              <a:rPr lang="ja-JP" altLang="en-US" sz="1100" i="1" dirty="0">
                <a:ea typeface="ＭＳ Ｐゴシック" charset="0"/>
                <a:cs typeface="Gill Sans" charset="0"/>
              </a:rPr>
              <a:t>‘</a:t>
            </a:r>
            <a:r>
              <a:rPr lang="en-US" altLang="ja-JP" sz="1100" i="1" dirty="0">
                <a:ea typeface="ＭＳ Ｐゴシック" charset="0"/>
                <a:cs typeface="Gill Sans" charset="0"/>
              </a:rPr>
              <a:t>T</a:t>
            </a:r>
            <a:r>
              <a:rPr lang="en-US" sz="1100" i="1" dirty="0">
                <a:ea typeface="ＭＳ Ｐゴシック" charset="0"/>
                <a:cs typeface="Gill Sans" charset="0"/>
              </a:rPr>
              <a:t>he </a:t>
            </a:r>
            <a:r>
              <a:rPr lang="en-US" sz="1100" i="1" dirty="0" err="1">
                <a:ea typeface="ＭＳ Ｐゴシック" charset="0"/>
                <a:cs typeface="Gill Sans" charset="0"/>
              </a:rPr>
              <a:t>Blase</a:t>
            </a:r>
            <a:r>
              <a:rPr lang="en-US" sz="1100" i="1" dirty="0">
                <a:ea typeface="ＭＳ Ｐゴシック" charset="0"/>
                <a:cs typeface="Gill Sans" charset="0"/>
              </a:rPr>
              <a:t> Zombie</a:t>
            </a:r>
            <a:r>
              <a:rPr lang="ja-JP" altLang="en-US" sz="1100" i="1" dirty="0">
                <a:ea typeface="ＭＳ Ｐゴシック" charset="0"/>
                <a:cs typeface="Gill Sans" charset="0"/>
              </a:rPr>
              <a:t>’</a:t>
            </a:r>
            <a:r>
              <a:rPr lang="en-US" sz="1100" i="1" dirty="0">
                <a:ea typeface="ＭＳ Ｐゴシック" charset="0"/>
                <a:cs typeface="Gill Sans" charset="0"/>
              </a:rPr>
              <a:t> </a:t>
            </a:r>
            <a:r>
              <a:rPr lang="en-US" sz="1100" dirty="0" smtClean="0">
                <a:ea typeface="ＭＳ Ｐゴシック" charset="0"/>
                <a:cs typeface="Gill Sans" charset="0"/>
              </a:rPr>
              <a:t>(catalogue </a:t>
            </a:r>
            <a:r>
              <a:rPr lang="en-US" sz="1100" dirty="0">
                <a:ea typeface="ＭＳ Ｐゴシック" charset="0"/>
                <a:cs typeface="Gill Sans" charset="0"/>
              </a:rPr>
              <a:t>essay for</a:t>
            </a:r>
            <a:r>
              <a:rPr lang="en-US" sz="1100" i="1" dirty="0">
                <a:ea typeface="ＭＳ Ｐゴシック" charset="0"/>
                <a:cs typeface="Gill Sans" charset="0"/>
              </a:rPr>
              <a:t> </a:t>
            </a:r>
            <a:r>
              <a:rPr lang="en-US" sz="1100" i="1" dirty="0" smtClean="0">
                <a:ea typeface="ＭＳ Ｐゴシック" charset="0"/>
                <a:cs typeface="Gill Sans" charset="0"/>
              </a:rPr>
              <a:t>‘Warehouse </a:t>
            </a:r>
            <a:r>
              <a:rPr lang="en-US" sz="1100" i="1" dirty="0">
                <a:ea typeface="ＭＳ Ｐゴシック" charset="0"/>
                <a:cs typeface="Gill Sans" charset="0"/>
              </a:rPr>
              <a:t>of </a:t>
            </a:r>
            <a:r>
              <a:rPr lang="en-US" sz="1100" i="1" dirty="0" smtClean="0">
                <a:ea typeface="ＭＳ Ｐゴシック" charset="0"/>
                <a:cs typeface="Gill Sans" charset="0"/>
              </a:rPr>
              <a:t>Horrors’</a:t>
            </a:r>
            <a:r>
              <a:rPr lang="en-US" sz="1100" dirty="0" smtClean="0">
                <a:ea typeface="ＭＳ Ｐゴシック" charset="0"/>
                <a:cs typeface="Gill Sans" charset="0"/>
              </a:rPr>
              <a:t>, </a:t>
            </a:r>
            <a:r>
              <a:rPr lang="en-US" sz="1100" dirty="0">
                <a:ea typeface="ＭＳ Ｐゴシック" charset="0"/>
                <a:cs typeface="Gill Sans" charset="0"/>
              </a:rPr>
              <a:t>SWG3, Glasgow 2009)  and </a:t>
            </a:r>
            <a:r>
              <a:rPr lang="ja-JP" altLang="en-US" sz="1100" i="1" dirty="0">
                <a:ea typeface="ＭＳ Ｐゴシック" charset="0"/>
                <a:cs typeface="Gill Sans" charset="0"/>
              </a:rPr>
              <a:t>‘</a:t>
            </a:r>
            <a:r>
              <a:rPr lang="en-US" sz="1100" i="1" dirty="0">
                <a:ea typeface="ＭＳ Ｐゴシック" charset="0"/>
                <a:cs typeface="Gill Sans" charset="0"/>
              </a:rPr>
              <a:t>In a class of their own</a:t>
            </a:r>
            <a:r>
              <a:rPr lang="ja-JP" altLang="en-US" sz="1100" dirty="0">
                <a:ea typeface="ＭＳ Ｐゴシック" charset="0"/>
                <a:cs typeface="Gill Sans" charset="0"/>
              </a:rPr>
              <a:t>’</a:t>
            </a:r>
            <a:r>
              <a:rPr lang="en-US" sz="1100" dirty="0">
                <a:ea typeface="ＭＳ Ｐゴシック" charset="0"/>
                <a:cs typeface="Gill Sans" charset="0"/>
              </a:rPr>
              <a:t> (Variant magazine, 2010). </a:t>
            </a:r>
          </a:p>
        </p:txBody>
      </p:sp>
      <p:sp>
        <p:nvSpPr>
          <p:cNvPr id="7" name="Rectangle 6"/>
          <p:cNvSpPr/>
          <p:nvPr/>
        </p:nvSpPr>
        <p:spPr>
          <a:xfrm>
            <a:off x="3583269" y="518376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Key texts by Mark Fisher and </a:t>
            </a:r>
            <a:r>
              <a:rPr lang="en-US" sz="900" i="1" dirty="0" err="1" smtClean="0">
                <a:solidFill>
                  <a:srgbClr val="FFFFFF"/>
                </a:solidFill>
                <a:latin typeface="Adobe Caslon Pro"/>
                <a:cs typeface="Adobe Caslon Pro"/>
              </a:rPr>
              <a:t>Zygmunt</a:t>
            </a:r>
            <a:r>
              <a:rPr lang="en-US" sz="900" i="1" dirty="0" smtClean="0">
                <a:solidFill>
                  <a:srgbClr val="FFFFFF"/>
                </a:solidFill>
                <a:latin typeface="Adobe Caslon Pro"/>
                <a:cs typeface="Adobe Caslon Pro"/>
              </a:rPr>
              <a:t> Bauman</a:t>
            </a:r>
            <a:endParaRPr lang="en-US" sz="900" i="1" dirty="0">
              <a:solidFill>
                <a:srgbClr val="FFFFFF"/>
              </a:solidFill>
              <a:latin typeface="Adobe Caslon Pro"/>
              <a:cs typeface="Adobe Caslon Pro"/>
            </a:endParaRPr>
          </a:p>
        </p:txBody>
      </p:sp>
      <p:pic>
        <p:nvPicPr>
          <p:cNvPr id="2" name="Picture 1" descr="Capitalist Realism_cover_30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6219" y="1807182"/>
            <a:ext cx="2143290" cy="3309030"/>
          </a:xfrm>
          <a:prstGeom prst="rect">
            <a:avLst/>
          </a:prstGeom>
        </p:spPr>
      </p:pic>
      <p:pic>
        <p:nvPicPr>
          <p:cNvPr id="3" name="Picture 2" descr="consuming-lif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3447" y="1845628"/>
            <a:ext cx="2434098" cy="323461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7" name="Rectangle 6"/>
          <p:cNvSpPr/>
          <p:nvPr/>
        </p:nvSpPr>
        <p:spPr>
          <a:xfrm>
            <a:off x="6464559" y="518376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Robbie the Robot, Forbidden Planet 1956</a:t>
            </a:r>
            <a:endParaRPr lang="en-US" sz="900" i="1" dirty="0">
              <a:solidFill>
                <a:srgbClr val="FFFFFF"/>
              </a:solidFill>
              <a:latin typeface="Adobe Caslon Pro"/>
              <a:cs typeface="Adobe Caslon Pro"/>
            </a:endParaRPr>
          </a:p>
        </p:txBody>
      </p:sp>
      <p:sp>
        <p:nvSpPr>
          <p:cNvPr id="2" name="TextBox 1"/>
          <p:cNvSpPr txBox="1"/>
          <p:nvPr/>
        </p:nvSpPr>
        <p:spPr>
          <a:xfrm>
            <a:off x="586118" y="1921348"/>
            <a:ext cx="2694558" cy="4154984"/>
          </a:xfrm>
          <a:prstGeom prst="rect">
            <a:avLst/>
          </a:prstGeom>
          <a:noFill/>
        </p:spPr>
        <p:txBody>
          <a:bodyPr wrap="square" rtlCol="0">
            <a:spAutoFit/>
          </a:bodyPr>
          <a:lstStyle/>
          <a:p>
            <a:r>
              <a:rPr lang="en-US" sz="1100" dirty="0"/>
              <a:t>The conjunction of this theoretical grounding with a desire on our part to further develop the use of allegorical motifs necessitated a significant shift in our working practices. During the one-year prior to the final production of the gallery work, we developed multiple bodies of work that sought to develop suitable carrier motifs. While we have always </a:t>
            </a:r>
            <a:r>
              <a:rPr lang="en-US" sz="1100" dirty="0" err="1"/>
              <a:t>utilised</a:t>
            </a:r>
            <a:r>
              <a:rPr lang="en-US" sz="1100" dirty="0"/>
              <a:t> reoccurring </a:t>
            </a:r>
            <a:r>
              <a:rPr lang="en-US" sz="1100" dirty="0" smtClean="0"/>
              <a:t>motifs </a:t>
            </a:r>
            <a:r>
              <a:rPr lang="en-US" sz="1100" dirty="0"/>
              <a:t>within the work (the island, the desert, etc.), </a:t>
            </a:r>
            <a:r>
              <a:rPr lang="en-US" sz="1100" dirty="0" smtClean="0"/>
              <a:t>this </a:t>
            </a:r>
            <a:r>
              <a:rPr lang="en-US" sz="1100" dirty="0"/>
              <a:t>was an intense period of experimentation, and yet another period of trying to reinvent our practice   </a:t>
            </a:r>
            <a:endParaRPr lang="en-US" sz="1100" dirty="0" smtClean="0"/>
          </a:p>
          <a:p>
            <a:endParaRPr lang="en-US" sz="1100" dirty="0"/>
          </a:p>
          <a:p>
            <a:r>
              <a:rPr lang="en-US" sz="1100" dirty="0" smtClean="0"/>
              <a:t>The </a:t>
            </a:r>
            <a:r>
              <a:rPr lang="en-US" sz="1100" dirty="0"/>
              <a:t>final form of the totemic, priapic vintage robot drew upon popular cultural reference points </a:t>
            </a:r>
            <a:r>
              <a:rPr lang="en-US" sz="1100" dirty="0" smtClean="0"/>
              <a:t>such as early </a:t>
            </a:r>
            <a:r>
              <a:rPr lang="en-US" sz="1100" dirty="0"/>
              <a:t>1950</a:t>
            </a:r>
            <a:r>
              <a:rPr lang="ja-JP" altLang="en-US" sz="1100" dirty="0"/>
              <a:t>’</a:t>
            </a:r>
            <a:r>
              <a:rPr lang="en-US" sz="1100" dirty="0"/>
              <a:t>s Japanese toy </a:t>
            </a:r>
            <a:r>
              <a:rPr lang="en-US" sz="1100" dirty="0" smtClean="0"/>
              <a:t>robots and iconic film </a:t>
            </a:r>
            <a:r>
              <a:rPr lang="en-US" sz="1100" dirty="0"/>
              <a:t>references  </a:t>
            </a:r>
            <a:r>
              <a:rPr lang="en-US" sz="1100" dirty="0" smtClean="0"/>
              <a:t>(‘</a:t>
            </a:r>
            <a:r>
              <a:rPr lang="en-US" sz="1100" i="1" dirty="0" smtClean="0"/>
              <a:t>Forbidden Planet’ </a:t>
            </a:r>
            <a:r>
              <a:rPr lang="en-US" sz="1100" dirty="0" smtClean="0"/>
              <a:t>1956</a:t>
            </a:r>
            <a:r>
              <a:rPr lang="en-US" sz="1100" i="1" dirty="0" smtClean="0"/>
              <a:t> </a:t>
            </a:r>
            <a:r>
              <a:rPr lang="en-US" sz="1100" dirty="0"/>
              <a:t>and </a:t>
            </a:r>
            <a:r>
              <a:rPr lang="en-US" sz="1100" i="1" dirty="0" smtClean="0"/>
              <a:t>‘Demon Seed’ </a:t>
            </a:r>
            <a:r>
              <a:rPr lang="en-US" sz="1100" dirty="0" smtClean="0"/>
              <a:t>1977). Our artistic reference points were artists </a:t>
            </a:r>
            <a:r>
              <a:rPr lang="en-US" sz="1100" dirty="0"/>
              <a:t>such as Warhol and General </a:t>
            </a:r>
            <a:r>
              <a:rPr lang="en-US" sz="1100" dirty="0" smtClean="0"/>
              <a:t>Idea, whose reconfigurations of pop culture motifs and advertising slogans were of particular interest. </a:t>
            </a:r>
            <a:endParaRPr lang="en-US" sz="1100" dirty="0"/>
          </a:p>
        </p:txBody>
      </p:sp>
      <p:pic>
        <p:nvPicPr>
          <p:cNvPr id="3" name="Picture 2" descr="forbidden-planet-robb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1101" y="1660818"/>
            <a:ext cx="2762899" cy="348264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874732"/>
            <a:ext cx="2892386" cy="3985706"/>
          </a:xfrm>
          <a:prstGeom prst="rect">
            <a:avLst/>
          </a:prstGeom>
        </p:spPr>
        <p:txBody>
          <a:bodyPr wrap="square">
            <a:spAutoFit/>
          </a:bodyPr>
          <a:lstStyle/>
          <a:p>
            <a:r>
              <a:rPr lang="en-US" sz="1100" dirty="0">
                <a:ea typeface="ＭＳ Ｐゴシック" charset="0"/>
                <a:cs typeface="Gill Sans" charset="0"/>
              </a:rPr>
              <a:t>After initial studio visits by </a:t>
            </a:r>
            <a:r>
              <a:rPr lang="en-US" sz="1100" dirty="0" smtClean="0">
                <a:ea typeface="ＭＳ Ｐゴシック" charset="0"/>
                <a:cs typeface="Gill Sans" charset="0"/>
              </a:rPr>
              <a:t>GSS </a:t>
            </a:r>
            <a:r>
              <a:rPr lang="en-US" sz="1100" dirty="0">
                <a:ea typeface="ＭＳ Ｐゴシック" charset="0"/>
                <a:cs typeface="Gill Sans" charset="0"/>
              </a:rPr>
              <a:t>curator Amy </a:t>
            </a:r>
            <a:r>
              <a:rPr lang="en-US" sz="1100" dirty="0" smtClean="0">
                <a:ea typeface="ＭＳ Ｐゴシック" charset="0"/>
                <a:cs typeface="Gill Sans" charset="0"/>
              </a:rPr>
              <a:t>Sales in early 2008, </a:t>
            </a:r>
            <a:r>
              <a:rPr lang="en-US" sz="1100" dirty="0">
                <a:ea typeface="ＭＳ Ｐゴシック" charset="0"/>
                <a:cs typeface="Gill Sans" charset="0"/>
              </a:rPr>
              <a:t>we were formally </a:t>
            </a:r>
            <a:r>
              <a:rPr lang="en-US" sz="1100" dirty="0" smtClean="0">
                <a:ea typeface="ＭＳ Ｐゴシック" charset="0"/>
                <a:cs typeface="Gill Sans" charset="0"/>
              </a:rPr>
              <a:t>offered </a:t>
            </a:r>
            <a:r>
              <a:rPr lang="en-US" sz="1100" dirty="0">
                <a:ea typeface="ＭＳ Ｐゴシック" charset="0"/>
                <a:cs typeface="Gill Sans" charset="0"/>
              </a:rPr>
              <a:t>a period of funded research </a:t>
            </a:r>
            <a:r>
              <a:rPr lang="en-US" sz="1100" dirty="0" smtClean="0">
                <a:ea typeface="ＭＳ Ｐゴシック" charset="0"/>
                <a:cs typeface="Gill Sans" charset="0"/>
              </a:rPr>
              <a:t>to develop </a:t>
            </a:r>
            <a:r>
              <a:rPr lang="en-US" sz="1100" dirty="0">
                <a:ea typeface="ＭＳ Ｐゴシック" charset="0"/>
                <a:cs typeface="Gill Sans" charset="0"/>
              </a:rPr>
              <a:t>new </a:t>
            </a:r>
            <a:r>
              <a:rPr lang="en-US" sz="1100" dirty="0" smtClean="0">
                <a:ea typeface="ＭＳ Ｐゴシック" charset="0"/>
                <a:cs typeface="Gill Sans" charset="0"/>
              </a:rPr>
              <a:t>work. </a:t>
            </a:r>
          </a:p>
          <a:p>
            <a:endParaRPr lang="en-US" sz="1100" dirty="0">
              <a:ea typeface="ＭＳ Ｐゴシック" charset="0"/>
              <a:cs typeface="Gill Sans" charset="0"/>
            </a:endParaRPr>
          </a:p>
          <a:p>
            <a:r>
              <a:rPr lang="en-US" sz="1100" dirty="0" smtClean="0">
                <a:ea typeface="ＭＳ Ｐゴシック" charset="0"/>
                <a:cs typeface="Gill Sans" charset="0"/>
              </a:rPr>
              <a:t>This  </a:t>
            </a:r>
            <a:r>
              <a:rPr lang="en-US" sz="1100" dirty="0">
                <a:ea typeface="ＭＳ Ｐゴシック" charset="0"/>
                <a:cs typeface="Gill Sans" charset="0"/>
              </a:rPr>
              <a:t>production residency </a:t>
            </a:r>
            <a:r>
              <a:rPr lang="en-US" sz="1100" dirty="0" smtClean="0">
                <a:ea typeface="ＭＳ Ｐゴシック" charset="0"/>
                <a:cs typeface="Gill Sans" charset="0"/>
              </a:rPr>
              <a:t>took place over </a:t>
            </a:r>
            <a:r>
              <a:rPr lang="en-US" sz="1100" dirty="0">
                <a:ea typeface="ＭＳ Ｐゴシック" charset="0"/>
                <a:cs typeface="Gill Sans" charset="0"/>
              </a:rPr>
              <a:t>three months,  (including </a:t>
            </a:r>
            <a:r>
              <a:rPr lang="en-US" sz="1100" dirty="0" smtClean="0">
                <a:ea typeface="ＭＳ Ｐゴシック" charset="0"/>
                <a:cs typeface="Gill Sans" charset="0"/>
              </a:rPr>
              <a:t>a large studio </a:t>
            </a:r>
            <a:r>
              <a:rPr lang="en-US" sz="1100" dirty="0">
                <a:ea typeface="ＭＳ Ｐゴシック" charset="0"/>
                <a:cs typeface="Gill Sans" charset="0"/>
              </a:rPr>
              <a:t>and access to </a:t>
            </a:r>
            <a:r>
              <a:rPr lang="en-US" sz="1100" dirty="0" smtClean="0">
                <a:ea typeface="ＭＳ Ｐゴシック" charset="0"/>
                <a:cs typeface="Gill Sans" charset="0"/>
              </a:rPr>
              <a:t>workshops) with </a:t>
            </a:r>
            <a:r>
              <a:rPr lang="en-US" sz="1100" dirty="0">
                <a:ea typeface="ＭＳ Ｐゴシック" charset="0"/>
                <a:cs typeface="Gill Sans" charset="0"/>
              </a:rPr>
              <a:t>a commission to produce a new </a:t>
            </a:r>
            <a:r>
              <a:rPr lang="en-US" sz="1100" dirty="0" smtClean="0">
                <a:ea typeface="ＭＳ Ｐゴシック" charset="0"/>
                <a:cs typeface="Gill Sans" charset="0"/>
              </a:rPr>
              <a:t>body of sculptural </a:t>
            </a:r>
            <a:r>
              <a:rPr lang="en-US" sz="1100" dirty="0">
                <a:ea typeface="ＭＳ Ｐゴシック" charset="0"/>
                <a:cs typeface="Gill Sans" charset="0"/>
              </a:rPr>
              <a:t>work to coincide </a:t>
            </a:r>
            <a:r>
              <a:rPr lang="en-US" sz="1100" dirty="0" smtClean="0">
                <a:ea typeface="ＭＳ Ｐゴシック" charset="0"/>
                <a:cs typeface="Gill Sans" charset="0"/>
              </a:rPr>
              <a:t>with</a:t>
            </a:r>
            <a:r>
              <a:rPr lang="en-US" sz="1100" dirty="0">
                <a:ea typeface="ＭＳ Ｐゴシック" charset="0"/>
                <a:cs typeface="Gill Sans" charset="0"/>
              </a:rPr>
              <a:t> </a:t>
            </a:r>
            <a:r>
              <a:rPr lang="en-US" sz="1100" dirty="0" smtClean="0">
                <a:ea typeface="ＭＳ Ｐゴシック" charset="0"/>
                <a:cs typeface="Gill Sans" charset="0"/>
              </a:rPr>
              <a:t>the </a:t>
            </a:r>
            <a:r>
              <a:rPr lang="en-US" sz="1100" dirty="0">
                <a:ea typeface="ＭＳ Ｐゴシック" charset="0"/>
                <a:cs typeface="Gill Sans" charset="0"/>
              </a:rPr>
              <a:t>reopening of </a:t>
            </a:r>
            <a:r>
              <a:rPr lang="en-US" sz="1100" dirty="0" smtClean="0">
                <a:ea typeface="ＭＳ Ｐゴシック" charset="0"/>
                <a:cs typeface="Gill Sans" charset="0"/>
              </a:rPr>
              <a:t>GSS </a:t>
            </a:r>
            <a:r>
              <a:rPr lang="en-US" sz="1100" dirty="0">
                <a:ea typeface="ＭＳ Ｐゴシック" charset="0"/>
                <a:cs typeface="Gill Sans" charset="0"/>
              </a:rPr>
              <a:t>in their </a:t>
            </a:r>
            <a:r>
              <a:rPr lang="en-US" sz="1100" dirty="0" smtClean="0">
                <a:ea typeface="ＭＳ Ｐゴシック" charset="0"/>
                <a:cs typeface="Gill Sans" charset="0"/>
              </a:rPr>
              <a:t>new </a:t>
            </a:r>
            <a:r>
              <a:rPr lang="en-US" sz="1100" dirty="0">
                <a:ea typeface="ＭＳ Ｐゴシック" charset="0"/>
                <a:cs typeface="Gill Sans" charset="0"/>
              </a:rPr>
              <a:t>premises. </a:t>
            </a:r>
            <a:r>
              <a:rPr lang="en-US" sz="1100" dirty="0" smtClean="0">
                <a:ea typeface="ＭＳ Ｐゴシック" charset="0"/>
                <a:cs typeface="Gill Sans" charset="0"/>
              </a:rPr>
              <a:t>We also had access to the gallery for several weeks before the opening of the show.</a:t>
            </a:r>
          </a:p>
          <a:p>
            <a:endParaRPr lang="en-US" sz="1100" dirty="0">
              <a:ea typeface="ＭＳ Ｐゴシック" charset="0"/>
              <a:cs typeface="Gill Sans" charset="0"/>
            </a:endParaRPr>
          </a:p>
          <a:p>
            <a:r>
              <a:rPr lang="en-US" sz="1100" dirty="0">
                <a:ea typeface="ＭＳ Ｐゴシック" charset="0"/>
                <a:cs typeface="Gill Sans" charset="0"/>
              </a:rPr>
              <a:t>Being able to work in the gallery over a protracted period of time meant that we were able to develop the </a:t>
            </a:r>
            <a:r>
              <a:rPr lang="en-US" sz="1100" dirty="0" smtClean="0">
                <a:ea typeface="ＭＳ Ｐゴシック" charset="0"/>
                <a:cs typeface="Gill Sans" charset="0"/>
              </a:rPr>
              <a:t>pieces </a:t>
            </a:r>
            <a:r>
              <a:rPr lang="en-US" sz="1100" dirty="0">
                <a:ea typeface="ＭＳ Ｐゴシック" charset="0"/>
                <a:cs typeface="Gill Sans" charset="0"/>
              </a:rPr>
              <a:t>with particular sensitivity to how they would affect the viewer in the space. In the gallery the sedentary passive behemoth (the robot was approximately </a:t>
            </a:r>
            <a:r>
              <a:rPr lang="en-US" sz="1100" dirty="0" smtClean="0">
                <a:ea typeface="ＭＳ Ｐゴシック" charset="0"/>
                <a:cs typeface="Gill Sans" charset="0"/>
              </a:rPr>
              <a:t>4m </a:t>
            </a:r>
            <a:r>
              <a:rPr lang="en-US" sz="1100" dirty="0">
                <a:ea typeface="ＭＳ Ｐゴシック" charset="0"/>
                <a:cs typeface="Gill Sans" charset="0"/>
              </a:rPr>
              <a:t>x </a:t>
            </a:r>
            <a:r>
              <a:rPr lang="en-US" sz="1100" dirty="0" smtClean="0">
                <a:ea typeface="ＭＳ Ｐゴシック" charset="0"/>
                <a:cs typeface="Gill Sans" charset="0"/>
              </a:rPr>
              <a:t>5m)</a:t>
            </a:r>
            <a:r>
              <a:rPr lang="en-US" sz="1100" dirty="0">
                <a:ea typeface="ＭＳ Ｐゴシック" charset="0"/>
                <a:cs typeface="Gill Sans" charset="0"/>
              </a:rPr>
              <a:t>, was sat before a neon sign spelling out the words Good Teeth.</a:t>
            </a:r>
          </a:p>
          <a:p>
            <a:endParaRPr lang="en-US" sz="1100" dirty="0">
              <a:ea typeface="ＭＳ Ｐゴシック" charset="0"/>
              <a:cs typeface="Gill Sans" charset="0"/>
            </a:endParaRPr>
          </a:p>
          <a:p>
            <a:endParaRPr lang="en-US" sz="1100" dirty="0">
              <a:latin typeface="Adobe Caslon Pro"/>
              <a:cs typeface="Adobe Caslon Pro"/>
            </a:endParaRPr>
          </a:p>
        </p:txBody>
      </p:sp>
      <p:sp>
        <p:nvSpPr>
          <p:cNvPr id="7" name="Rectangle 6"/>
          <p:cNvSpPr/>
          <p:nvPr/>
        </p:nvSpPr>
        <p:spPr>
          <a:xfrm>
            <a:off x="6464559" y="518376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Opening of the exhibition</a:t>
            </a:r>
            <a:endParaRPr lang="en-US" sz="900" i="1" dirty="0">
              <a:solidFill>
                <a:srgbClr val="FFFFFF"/>
              </a:solidFill>
              <a:latin typeface="Adobe Caslon Pro"/>
              <a:cs typeface="Adobe Caslon Pro"/>
            </a:endParaRPr>
          </a:p>
        </p:txBody>
      </p:sp>
      <p:sp>
        <p:nvSpPr>
          <p:cNvPr id="3" name="TextBox 2"/>
          <p:cNvSpPr txBox="1"/>
          <p:nvPr/>
        </p:nvSpPr>
        <p:spPr>
          <a:xfrm>
            <a:off x="3601329" y="1874732"/>
            <a:ext cx="2547583" cy="4093428"/>
          </a:xfrm>
          <a:prstGeom prst="rect">
            <a:avLst/>
          </a:prstGeom>
          <a:noFill/>
        </p:spPr>
        <p:txBody>
          <a:bodyPr wrap="square" rtlCol="0">
            <a:spAutoFit/>
          </a:bodyPr>
          <a:lstStyle/>
          <a:p>
            <a:r>
              <a:rPr lang="en-US" sz="1100" dirty="0" smtClean="0">
                <a:ea typeface="ＭＳ Ｐゴシック" charset="0"/>
                <a:cs typeface="Gill Sans" charset="0"/>
              </a:rPr>
              <a:t>Caught </a:t>
            </a:r>
            <a:r>
              <a:rPr lang="en-US" sz="1100" dirty="0">
                <a:ea typeface="ＭＳ Ｐゴシック" charset="0"/>
                <a:cs typeface="Gill Sans" charset="0"/>
              </a:rPr>
              <a:t>in a feedback loop; indifferent, blasé, numbed but permanently </a:t>
            </a:r>
            <a:r>
              <a:rPr lang="en-US" sz="1100" dirty="0" smtClean="0">
                <a:ea typeface="ＭＳ Ｐゴシック" charset="0"/>
                <a:cs typeface="Gill Sans" charset="0"/>
              </a:rPr>
              <a:t>stimulated </a:t>
            </a:r>
            <a:r>
              <a:rPr lang="en-US" sz="1100" dirty="0">
                <a:ea typeface="ＭＳ Ｐゴシック" charset="0"/>
                <a:cs typeface="Gill Sans" charset="0"/>
              </a:rPr>
              <a:t>the </a:t>
            </a:r>
            <a:r>
              <a:rPr lang="en-US" sz="1100" dirty="0" err="1" smtClean="0">
                <a:ea typeface="ＭＳ Ｐゴシック" charset="0"/>
                <a:cs typeface="Gill Sans" charset="0"/>
              </a:rPr>
              <a:t>beglittered</a:t>
            </a:r>
            <a:r>
              <a:rPr lang="en-US" sz="1100" dirty="0" smtClean="0">
                <a:ea typeface="ＭＳ Ｐゴシック" charset="0"/>
                <a:cs typeface="Gill Sans" charset="0"/>
              </a:rPr>
              <a:t> </a:t>
            </a:r>
            <a:r>
              <a:rPr lang="en-US" sz="1100" dirty="0">
                <a:ea typeface="ＭＳ Ｐゴシック" charset="0"/>
                <a:cs typeface="Gill Sans" charset="0"/>
              </a:rPr>
              <a:t>robot was positioned before the </a:t>
            </a:r>
            <a:r>
              <a:rPr lang="en-US" sz="1100" dirty="0" smtClean="0">
                <a:ea typeface="ＭＳ Ｐゴシック" charset="0"/>
                <a:cs typeface="Gill Sans" charset="0"/>
              </a:rPr>
              <a:t>neon text </a:t>
            </a:r>
            <a:r>
              <a:rPr lang="en-US" sz="1100" dirty="0">
                <a:ea typeface="ＭＳ Ｐゴシック" charset="0"/>
                <a:cs typeface="Gill Sans" charset="0"/>
              </a:rPr>
              <a:t>in a symbiotic relationship of mutual dependence. </a:t>
            </a:r>
            <a:endParaRPr lang="en-US" sz="1100" dirty="0" smtClean="0">
              <a:ea typeface="ＭＳ Ｐゴシック" charset="0"/>
              <a:cs typeface="Gill Sans" charset="0"/>
            </a:endParaRPr>
          </a:p>
          <a:p>
            <a:endParaRPr lang="en-US" sz="1100" dirty="0">
              <a:ea typeface="ＭＳ Ｐゴシック" charset="0"/>
              <a:cs typeface="Gill Sans" charset="0"/>
            </a:endParaRPr>
          </a:p>
          <a:p>
            <a:r>
              <a:rPr lang="en-US" sz="1100" dirty="0" smtClean="0">
                <a:ea typeface="ＭＳ Ｐゴシック" charset="0"/>
                <a:cs typeface="Gill Sans" charset="0"/>
              </a:rPr>
              <a:t>The </a:t>
            </a:r>
            <a:r>
              <a:rPr lang="en-US" sz="1100" dirty="0">
                <a:ea typeface="ＭＳ Ｐゴシック" charset="0"/>
                <a:cs typeface="Gill Sans" charset="0"/>
              </a:rPr>
              <a:t>creation of an ascetic, chapel like silence, coupled with the cold neon glow of the sign and the reflected light from imposing body and glitter surface of the robot created an immersive space where an </a:t>
            </a:r>
            <a:r>
              <a:rPr lang="ja-JP" altLang="en-US" sz="1100" dirty="0">
                <a:ea typeface="ＭＳ Ｐゴシック" charset="0"/>
                <a:cs typeface="Gill Sans" charset="0"/>
              </a:rPr>
              <a:t>‘</a:t>
            </a:r>
            <a:r>
              <a:rPr lang="en-US" sz="1100" dirty="0">
                <a:ea typeface="ＭＳ Ｐゴシック" charset="0"/>
                <a:cs typeface="Gill Sans" charset="0"/>
              </a:rPr>
              <a:t>affective fugue state</a:t>
            </a:r>
            <a:r>
              <a:rPr lang="ja-JP" altLang="en-US" sz="1100" dirty="0">
                <a:ea typeface="ＭＳ Ｐゴシック" charset="0"/>
                <a:cs typeface="Gill Sans" charset="0"/>
              </a:rPr>
              <a:t>’</a:t>
            </a:r>
            <a:r>
              <a:rPr lang="en-US" sz="1100" dirty="0">
                <a:ea typeface="ＭＳ Ｐゴシック" charset="0"/>
                <a:cs typeface="Gill Sans" charset="0"/>
              </a:rPr>
              <a:t> predominated. </a:t>
            </a:r>
          </a:p>
          <a:p>
            <a:r>
              <a:rPr lang="en-US" sz="1100" dirty="0">
                <a:ea typeface="ＭＳ Ｐゴシック" charset="0"/>
                <a:cs typeface="Gill Sans" charset="0"/>
              </a:rPr>
              <a:t>What was fundamental to the creation of the sculptures in the space was the position and role of the viewer in interjecting into the feedback loop between the priapic glitter robot and the neon sign. The material body of the viewer was a potential glitch, in this loop of eternal arousal, repetition and indifference. </a:t>
            </a:r>
          </a:p>
          <a:p>
            <a:endParaRPr lang="en-US" dirty="0"/>
          </a:p>
        </p:txBody>
      </p:sp>
      <p:pic>
        <p:nvPicPr>
          <p:cNvPr id="4" name="Picture 3" descr="good-teeth-opening-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4559" y="3390323"/>
            <a:ext cx="2679441" cy="179343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454362"/>
            <a:ext cx="2892386" cy="5170647"/>
          </a:xfrm>
          <a:prstGeom prst="rect">
            <a:avLst/>
          </a:prstGeom>
        </p:spPr>
        <p:txBody>
          <a:bodyPr wrap="square">
            <a:spAutoFit/>
          </a:bodyPr>
          <a:lstStyle/>
          <a:p>
            <a:r>
              <a:rPr lang="en-US" sz="1100" dirty="0">
                <a:ea typeface="ＭＳ Ｐゴシック" charset="0"/>
                <a:cs typeface="Gill Sans" charset="0"/>
              </a:rPr>
              <a:t>On one </a:t>
            </a:r>
            <a:r>
              <a:rPr lang="en-US" sz="1100" dirty="0" smtClean="0">
                <a:ea typeface="ＭＳ Ｐゴシック" charset="0"/>
                <a:cs typeface="Gill Sans" charset="0"/>
              </a:rPr>
              <a:t>level </a:t>
            </a:r>
            <a:r>
              <a:rPr lang="ja-JP" altLang="en-US" sz="1100" i="1" dirty="0">
                <a:latin typeface="Arial"/>
                <a:ea typeface="ＭＳ Ｐゴシック" charset="0"/>
                <a:cs typeface="Gill Sans" charset="0"/>
              </a:rPr>
              <a:t>‘</a:t>
            </a:r>
            <a:r>
              <a:rPr lang="en-US" sz="1100" i="1" dirty="0">
                <a:ea typeface="ＭＳ Ｐゴシック" charset="0"/>
                <a:cs typeface="Gill Sans" charset="0"/>
              </a:rPr>
              <a:t>Good Teeth</a:t>
            </a:r>
            <a:r>
              <a:rPr lang="ja-JP" altLang="en-US" sz="1100" i="1" dirty="0" smtClean="0">
                <a:latin typeface="Arial"/>
                <a:ea typeface="ＭＳ Ｐゴシック" charset="0"/>
                <a:cs typeface="Gill Sans" charset="0"/>
              </a:rPr>
              <a:t>’</a:t>
            </a:r>
            <a:r>
              <a:rPr lang="en-US" sz="1100" dirty="0" smtClean="0">
                <a:ea typeface="ＭＳ Ｐゴシック" charset="0"/>
                <a:cs typeface="Gill Sans" charset="0"/>
              </a:rPr>
              <a:t>restated </a:t>
            </a:r>
            <a:r>
              <a:rPr lang="en-US" sz="1100" dirty="0">
                <a:ea typeface="ＭＳ Ｐゴシック" charset="0"/>
                <a:cs typeface="Gill Sans" charset="0"/>
              </a:rPr>
              <a:t>and developed </a:t>
            </a:r>
            <a:r>
              <a:rPr lang="en-US" sz="1100" dirty="0" smtClean="0">
                <a:ea typeface="ＭＳ Ｐゴシック" charset="0"/>
                <a:cs typeface="Gill Sans" charset="0"/>
              </a:rPr>
              <a:t>longstanding interests in </a:t>
            </a:r>
            <a:r>
              <a:rPr lang="en-US" sz="1100" dirty="0">
                <a:ea typeface="ＭＳ Ｐゴシック" charset="0"/>
                <a:cs typeface="Gill Sans" charset="0"/>
              </a:rPr>
              <a:t>our collaborative practice, namely </a:t>
            </a:r>
            <a:r>
              <a:rPr lang="en-US" sz="1100" dirty="0" smtClean="0">
                <a:ea typeface="ＭＳ Ｐゴシック" charset="0"/>
                <a:cs typeface="Gill Sans" charset="0"/>
              </a:rPr>
              <a:t>an </a:t>
            </a:r>
            <a:r>
              <a:rPr lang="en-US" sz="1100" dirty="0">
                <a:ea typeface="ＭＳ Ｐゴシック" charset="0"/>
                <a:cs typeface="Gill Sans" charset="0"/>
              </a:rPr>
              <a:t>allegorical form of self-portraiture </a:t>
            </a:r>
            <a:r>
              <a:rPr lang="en-US" sz="1100" dirty="0" smtClean="0">
                <a:ea typeface="ＭＳ Ｐゴシック" charset="0"/>
                <a:cs typeface="Gill Sans" charset="0"/>
              </a:rPr>
              <a:t>(‘</a:t>
            </a:r>
            <a:r>
              <a:rPr lang="en-US" sz="1100" i="1" dirty="0" err="1" smtClean="0">
                <a:ea typeface="ＭＳ Ｐゴシック" charset="0"/>
                <a:cs typeface="Gill Sans" charset="0"/>
              </a:rPr>
              <a:t>Sanguis</a:t>
            </a:r>
            <a:r>
              <a:rPr lang="en-US" sz="1100" i="1" dirty="0" smtClean="0">
                <a:ea typeface="ＭＳ Ｐゴシック" charset="0"/>
                <a:cs typeface="Gill Sans" charset="0"/>
              </a:rPr>
              <a:t> </a:t>
            </a:r>
            <a:r>
              <a:rPr lang="en-US" sz="1100" i="1" dirty="0">
                <a:ea typeface="ＭＳ Ｐゴシック" charset="0"/>
                <a:cs typeface="Gill Sans" charset="0"/>
              </a:rPr>
              <a:t>Gratia </a:t>
            </a:r>
            <a:r>
              <a:rPr lang="en-US" sz="1100" i="1" dirty="0" err="1" smtClean="0">
                <a:ea typeface="ＭＳ Ｐゴシック" charset="0"/>
                <a:cs typeface="Gill Sans" charset="0"/>
              </a:rPr>
              <a:t>Artis</a:t>
            </a:r>
            <a:r>
              <a:rPr lang="en-US" sz="1100" i="1" dirty="0" smtClean="0">
                <a:ea typeface="ＭＳ Ｐゴシック" charset="0"/>
                <a:cs typeface="Gill Sans" charset="0"/>
              </a:rPr>
              <a:t>’ </a:t>
            </a:r>
            <a:r>
              <a:rPr lang="en-US" sz="1100" dirty="0">
                <a:ea typeface="ＭＳ Ｐゴシック" charset="0"/>
                <a:cs typeface="Gill Sans" charset="0"/>
              </a:rPr>
              <a:t>2004 P.S.1. </a:t>
            </a:r>
            <a:r>
              <a:rPr lang="en-US" sz="1100" dirty="0" err="1" smtClean="0">
                <a:ea typeface="ＭＳ Ｐゴシック" charset="0"/>
                <a:cs typeface="Gill Sans" charset="0"/>
              </a:rPr>
              <a:t>MoMA</a:t>
            </a:r>
            <a:r>
              <a:rPr lang="en-US" sz="1100" dirty="0" smtClean="0">
                <a:ea typeface="ＭＳ Ｐゴシック" charset="0"/>
                <a:cs typeface="Gill Sans" charset="0"/>
              </a:rPr>
              <a:t>, New York)</a:t>
            </a:r>
            <a:r>
              <a:rPr lang="en-US" sz="1100" dirty="0">
                <a:ea typeface="ＭＳ Ｐゴシック" charset="0"/>
                <a:cs typeface="Gill Sans" charset="0"/>
              </a:rPr>
              <a:t>, </a:t>
            </a:r>
            <a:r>
              <a:rPr lang="ja-JP" altLang="en-US" sz="1100" i="1" dirty="0" smtClean="0">
                <a:latin typeface="Arial"/>
                <a:ea typeface="ＭＳ Ｐゴシック" charset="0"/>
                <a:cs typeface="Gill Sans" charset="0"/>
              </a:rPr>
              <a:t>‘</a:t>
            </a:r>
            <a:r>
              <a:rPr lang="en-US" sz="1100" i="1" dirty="0">
                <a:ea typeface="ＭＳ Ｐゴシック" charset="0"/>
                <a:cs typeface="Gill Sans" charset="0"/>
              </a:rPr>
              <a:t>Glitter Island</a:t>
            </a:r>
            <a:r>
              <a:rPr lang="ja-JP" altLang="en-US" sz="1100" i="1" dirty="0">
                <a:latin typeface="Arial"/>
                <a:ea typeface="ＭＳ Ｐゴシック" charset="0"/>
                <a:cs typeface="Gill Sans" charset="0"/>
              </a:rPr>
              <a:t>’</a:t>
            </a:r>
            <a:r>
              <a:rPr lang="en-US" sz="1100" i="1" dirty="0">
                <a:ea typeface="ＭＳ Ｐゴシック" charset="0"/>
                <a:cs typeface="Gill Sans" charset="0"/>
              </a:rPr>
              <a:t> </a:t>
            </a:r>
            <a:r>
              <a:rPr lang="en-US" sz="1100" dirty="0" smtClean="0">
                <a:ea typeface="ＭＳ Ｐゴシック" charset="0"/>
                <a:cs typeface="Gill Sans" charset="0"/>
              </a:rPr>
              <a:t>Tramway, </a:t>
            </a:r>
            <a:r>
              <a:rPr lang="en-US" sz="1100" dirty="0">
                <a:ea typeface="ＭＳ Ｐゴシック" charset="0"/>
                <a:cs typeface="Gill Sans" charset="0"/>
              </a:rPr>
              <a:t>Glasgow 2006), the grotesque body </a:t>
            </a:r>
            <a:r>
              <a:rPr lang="en-US" sz="1100" dirty="0" smtClean="0">
                <a:ea typeface="ＭＳ Ｐゴシック" charset="0"/>
                <a:cs typeface="Gill Sans" charset="0"/>
              </a:rPr>
              <a:t>(‘</a:t>
            </a:r>
            <a:r>
              <a:rPr lang="en-US" sz="1100" i="1" dirty="0" smtClean="0">
                <a:ea typeface="ＭＳ Ｐゴシック" charset="0"/>
                <a:cs typeface="Gill Sans" charset="0"/>
              </a:rPr>
              <a:t>New Meat’</a:t>
            </a:r>
            <a:r>
              <a:rPr lang="en-US" sz="1100" dirty="0" smtClean="0">
                <a:ea typeface="ＭＳ Ｐゴシック" charset="0"/>
                <a:cs typeface="Gill Sans" charset="0"/>
              </a:rPr>
              <a:t>, </a:t>
            </a:r>
            <a:r>
              <a:rPr lang="en-US" sz="1100" dirty="0">
                <a:ea typeface="ＭＳ Ｐゴシック" charset="0"/>
                <a:cs typeface="Gill Sans" charset="0"/>
              </a:rPr>
              <a:t>Chapter Arts Centre 2004)) the pathologies of consumerism </a:t>
            </a:r>
            <a:r>
              <a:rPr lang="en-US" sz="1100" dirty="0" smtClean="0">
                <a:ea typeface="ＭＳ Ｐゴシック" charset="0"/>
                <a:cs typeface="Gill Sans" charset="0"/>
              </a:rPr>
              <a:t>(‘</a:t>
            </a:r>
            <a:r>
              <a:rPr lang="en-US" sz="1100" i="1" dirty="0" err="1" smtClean="0">
                <a:ea typeface="ＭＳ Ｐゴシック" charset="0"/>
                <a:cs typeface="Gill Sans" charset="0"/>
              </a:rPr>
              <a:t>Burgerheaven</a:t>
            </a:r>
            <a:r>
              <a:rPr lang="en-US" sz="1100" i="1" dirty="0" smtClean="0">
                <a:ea typeface="ＭＳ Ｐゴシック" charset="0"/>
                <a:cs typeface="Gill Sans" charset="0"/>
              </a:rPr>
              <a:t>’, YYZ Toronto</a:t>
            </a:r>
            <a:r>
              <a:rPr lang="en-US" sz="1100" dirty="0" smtClean="0">
                <a:ea typeface="ＭＳ Ｐゴシック" charset="0"/>
                <a:cs typeface="Gill Sans" charset="0"/>
              </a:rPr>
              <a:t> </a:t>
            </a:r>
            <a:r>
              <a:rPr lang="en-US" sz="1100" dirty="0">
                <a:ea typeface="ＭＳ Ｐゴシック" charset="0"/>
                <a:cs typeface="Gill Sans" charset="0"/>
              </a:rPr>
              <a:t>2001) </a:t>
            </a:r>
            <a:r>
              <a:rPr lang="en-US" sz="1100" dirty="0" smtClean="0">
                <a:ea typeface="ＭＳ Ｐゴシック" charset="0"/>
                <a:cs typeface="Gill Sans" charset="0"/>
              </a:rPr>
              <a:t>and </a:t>
            </a:r>
            <a:r>
              <a:rPr lang="en-US" sz="1100" dirty="0">
                <a:ea typeface="ＭＳ Ｐゴシック" charset="0"/>
                <a:cs typeface="Gill Sans" charset="0"/>
              </a:rPr>
              <a:t>the use of </a:t>
            </a:r>
            <a:r>
              <a:rPr lang="en-US" sz="1100" dirty="0" err="1">
                <a:ea typeface="ＭＳ Ｐゴシック" charset="0"/>
                <a:cs typeface="Gill Sans" charset="0"/>
              </a:rPr>
              <a:t>humour</a:t>
            </a:r>
            <a:r>
              <a:rPr lang="en-US" sz="1100" dirty="0">
                <a:ea typeface="ＭＳ Ｐゴシック" charset="0"/>
                <a:cs typeface="Gill Sans" charset="0"/>
              </a:rPr>
              <a:t> as a mode of critical engagement </a:t>
            </a:r>
            <a:r>
              <a:rPr lang="en-US" sz="1100" dirty="0" smtClean="0">
                <a:ea typeface="ＭＳ Ｐゴシック" charset="0"/>
                <a:cs typeface="Gill Sans" charset="0"/>
              </a:rPr>
              <a:t>(</a:t>
            </a:r>
            <a:r>
              <a:rPr lang="en-US" sz="1100" i="1" dirty="0" smtClean="0">
                <a:ea typeface="ＭＳ Ｐゴシック" charset="0"/>
                <a:cs typeface="Gill Sans" charset="0"/>
              </a:rPr>
              <a:t>‘New Meat’</a:t>
            </a:r>
            <a:r>
              <a:rPr lang="en-US" sz="1100" dirty="0" smtClean="0">
                <a:ea typeface="ＭＳ Ｐゴシック" charset="0"/>
                <a:cs typeface="Gill Sans" charset="0"/>
              </a:rPr>
              <a:t>, </a:t>
            </a:r>
            <a:r>
              <a:rPr lang="en-US" sz="1100" dirty="0" err="1">
                <a:ea typeface="ＭＳ Ｐゴシック" charset="0"/>
                <a:cs typeface="Gill Sans" charset="0"/>
              </a:rPr>
              <a:t>Migros</a:t>
            </a:r>
            <a:r>
              <a:rPr lang="en-US" sz="1100" dirty="0">
                <a:ea typeface="ＭＳ Ｐゴシック" charset="0"/>
                <a:cs typeface="Gill Sans" charset="0"/>
              </a:rPr>
              <a:t> </a:t>
            </a:r>
            <a:r>
              <a:rPr lang="en-US" sz="1100" dirty="0" smtClean="0">
                <a:ea typeface="ＭＳ Ｐゴシック" charset="0"/>
                <a:cs typeface="Gill Sans" charset="0"/>
              </a:rPr>
              <a:t>Museum, Zurich </a:t>
            </a:r>
            <a:r>
              <a:rPr lang="en-US" sz="1100" dirty="0">
                <a:ea typeface="ＭＳ Ｐゴシック" charset="0"/>
                <a:cs typeface="Gill Sans" charset="0"/>
              </a:rPr>
              <a:t>2005).  However the significant development in </a:t>
            </a:r>
            <a:r>
              <a:rPr lang="ja-JP" altLang="en-US" sz="1100" dirty="0">
                <a:latin typeface="Arial"/>
                <a:ea typeface="ＭＳ Ｐゴシック" charset="0"/>
                <a:cs typeface="Gill Sans" charset="0"/>
              </a:rPr>
              <a:t>‘</a:t>
            </a:r>
            <a:r>
              <a:rPr lang="en-US" sz="1100" i="1" dirty="0">
                <a:ea typeface="ＭＳ Ｐゴシック" charset="0"/>
                <a:cs typeface="Gill Sans" charset="0"/>
              </a:rPr>
              <a:t>Good Teeth</a:t>
            </a:r>
            <a:r>
              <a:rPr lang="ja-JP" altLang="en-US" sz="1100" i="1" dirty="0">
                <a:latin typeface="Arial"/>
                <a:ea typeface="ＭＳ Ｐゴシック" charset="0"/>
                <a:cs typeface="Gill Sans" charset="0"/>
              </a:rPr>
              <a:t>’</a:t>
            </a:r>
            <a:r>
              <a:rPr lang="en-US" sz="1100" i="1" dirty="0">
                <a:ea typeface="ＭＳ Ｐゴシック" charset="0"/>
                <a:cs typeface="Gill Sans" charset="0"/>
              </a:rPr>
              <a:t> </a:t>
            </a:r>
            <a:r>
              <a:rPr lang="en-US" sz="1100" dirty="0">
                <a:ea typeface="ＭＳ Ｐゴシック" charset="0"/>
                <a:cs typeface="Gill Sans" charset="0"/>
              </a:rPr>
              <a:t>was the shift away from the literal, visible presence of ourselves in the work (for example our doppelganger selves in </a:t>
            </a:r>
            <a:r>
              <a:rPr lang="ja-JP" altLang="en-US" sz="1100" i="1" dirty="0">
                <a:latin typeface="Arial"/>
                <a:ea typeface="ＭＳ Ｐゴシック" charset="0"/>
                <a:cs typeface="Gill Sans" charset="0"/>
              </a:rPr>
              <a:t>‘</a:t>
            </a:r>
            <a:r>
              <a:rPr lang="en-US" sz="1100" i="1" dirty="0">
                <a:ea typeface="ＭＳ Ｐゴシック" charset="0"/>
                <a:cs typeface="Gill Sans" charset="0"/>
              </a:rPr>
              <a:t>Glitter Island</a:t>
            </a:r>
            <a:r>
              <a:rPr lang="ja-JP" altLang="en-US" sz="1100" i="1" dirty="0">
                <a:latin typeface="Arial"/>
                <a:ea typeface="ＭＳ Ｐゴシック" charset="0"/>
                <a:cs typeface="Gill Sans" charset="0"/>
              </a:rPr>
              <a:t>’</a:t>
            </a:r>
            <a:r>
              <a:rPr lang="en-US" sz="1100" dirty="0">
                <a:ea typeface="ＭＳ Ｐゴシック" charset="0"/>
                <a:cs typeface="Gill Sans" charset="0"/>
              </a:rPr>
              <a:t>) towards the use of </a:t>
            </a:r>
            <a:r>
              <a:rPr lang="en-US" sz="1100" dirty="0" smtClean="0">
                <a:ea typeface="ＭＳ Ｐゴシック" charset="0"/>
                <a:cs typeface="Gill Sans" charset="0"/>
              </a:rPr>
              <a:t>other </a:t>
            </a:r>
            <a:r>
              <a:rPr lang="en-US" sz="1100" dirty="0">
                <a:ea typeface="ＭＳ Ｐゴシック" charset="0"/>
                <a:cs typeface="Gill Sans" charset="0"/>
              </a:rPr>
              <a:t>motifs and </a:t>
            </a:r>
            <a:r>
              <a:rPr lang="en-US" sz="1100" dirty="0" smtClean="0">
                <a:ea typeface="ＭＳ Ｐゴシック" charset="0"/>
                <a:cs typeface="Gill Sans" charset="0"/>
              </a:rPr>
              <a:t>forms. </a:t>
            </a:r>
            <a:r>
              <a:rPr lang="en-US" sz="1100" dirty="0">
                <a:ea typeface="ＭＳ Ｐゴシック" charset="0"/>
                <a:cs typeface="Gill Sans" charset="0"/>
              </a:rPr>
              <a:t>P</a:t>
            </a:r>
            <a:r>
              <a:rPr lang="en-US" sz="1100" dirty="0" smtClean="0">
                <a:ea typeface="ＭＳ Ｐゴシック" charset="0"/>
                <a:cs typeface="Gill Sans" charset="0"/>
              </a:rPr>
              <a:t>revious bodies </a:t>
            </a:r>
            <a:r>
              <a:rPr lang="en-US" sz="1100" dirty="0">
                <a:ea typeface="ＭＳ Ｐゴシック" charset="0"/>
                <a:cs typeface="Gill Sans" charset="0"/>
              </a:rPr>
              <a:t>of work </a:t>
            </a:r>
            <a:r>
              <a:rPr lang="en-US" sz="1100" dirty="0" smtClean="0">
                <a:ea typeface="ＭＳ Ｐゴシック" charset="0"/>
                <a:cs typeface="Gill Sans" charset="0"/>
              </a:rPr>
              <a:t>(‘</a:t>
            </a:r>
            <a:r>
              <a:rPr lang="en-US" sz="1100" i="1" dirty="0" smtClean="0">
                <a:ea typeface="ＭＳ Ｐゴシック" charset="0"/>
                <a:cs typeface="Gill Sans" charset="0"/>
              </a:rPr>
              <a:t>Glitter Island’ </a:t>
            </a:r>
            <a:r>
              <a:rPr lang="en-US" sz="1100" dirty="0">
                <a:ea typeface="ＭＳ Ｐゴシック" charset="0"/>
                <a:cs typeface="Gill Sans" charset="0"/>
              </a:rPr>
              <a:t>and </a:t>
            </a:r>
            <a:r>
              <a:rPr lang="en-US" sz="1100" dirty="0" smtClean="0">
                <a:ea typeface="ＭＳ Ｐゴシック" charset="0"/>
                <a:cs typeface="Gill Sans" charset="0"/>
              </a:rPr>
              <a:t>‘</a:t>
            </a:r>
            <a:r>
              <a:rPr lang="en-US" sz="1100" i="1" dirty="0" smtClean="0">
                <a:ea typeface="ＭＳ Ｐゴシック" charset="0"/>
                <a:cs typeface="Gill Sans" charset="0"/>
              </a:rPr>
              <a:t>Glitter Desert’</a:t>
            </a:r>
            <a:r>
              <a:rPr lang="en-US" sz="1100" dirty="0" smtClean="0">
                <a:ea typeface="ＭＳ Ｐゴシック" charset="0"/>
                <a:cs typeface="Gill Sans" charset="0"/>
              </a:rPr>
              <a:t>) </a:t>
            </a:r>
            <a:r>
              <a:rPr lang="en-US" sz="1100" dirty="0">
                <a:ea typeface="ＭＳ Ｐゴシック" charset="0"/>
                <a:cs typeface="Gill Sans" charset="0"/>
              </a:rPr>
              <a:t>had </a:t>
            </a:r>
            <a:r>
              <a:rPr lang="en-US" sz="1100" dirty="0" err="1">
                <a:ea typeface="ＭＳ Ｐゴシック" charset="0"/>
                <a:cs typeface="Gill Sans" charset="0"/>
              </a:rPr>
              <a:t>utilised</a:t>
            </a:r>
            <a:r>
              <a:rPr lang="en-US" sz="1100" dirty="0">
                <a:ea typeface="ＭＳ Ｐゴシック" charset="0"/>
                <a:cs typeface="Gill Sans" charset="0"/>
              </a:rPr>
              <a:t> the allegorical potential of cheap domestic glitter, but had still been reliant on our doppelganger presence in the work as dandyish fops. </a:t>
            </a:r>
            <a:r>
              <a:rPr lang="en-US" sz="1100" dirty="0" smtClean="0">
                <a:ea typeface="ＭＳ Ｐゴシック" charset="0"/>
                <a:cs typeface="Gill Sans" charset="0"/>
              </a:rPr>
              <a:t>For</a:t>
            </a:r>
            <a:r>
              <a:rPr lang="ja-JP" altLang="en-US" sz="1100" i="1" dirty="0" smtClean="0">
                <a:latin typeface="Arial"/>
                <a:ea typeface="ＭＳ Ｐゴシック" charset="0"/>
                <a:cs typeface="Gill Sans" charset="0"/>
              </a:rPr>
              <a:t>‘</a:t>
            </a:r>
            <a:r>
              <a:rPr lang="en-US" sz="1100" i="1" dirty="0">
                <a:ea typeface="ＭＳ Ｐゴシック" charset="0"/>
                <a:cs typeface="Gill Sans" charset="0"/>
              </a:rPr>
              <a:t>Good Teeth</a:t>
            </a:r>
            <a:r>
              <a:rPr lang="ja-JP" altLang="en-US" sz="1100" dirty="0" smtClean="0">
                <a:latin typeface="Arial"/>
                <a:ea typeface="ＭＳ Ｐゴシック" charset="0"/>
                <a:cs typeface="Gill Sans" charset="0"/>
              </a:rPr>
              <a:t>’</a:t>
            </a:r>
            <a:r>
              <a:rPr lang="en-US" sz="1100" dirty="0" smtClean="0">
                <a:ea typeface="ＭＳ Ｐゴシック" charset="0"/>
                <a:cs typeface="Gill Sans" charset="0"/>
              </a:rPr>
              <a:t>we </a:t>
            </a:r>
            <a:r>
              <a:rPr lang="en-US" sz="1100" dirty="0">
                <a:ea typeface="ＭＳ Ｐゴシック" charset="0"/>
                <a:cs typeface="Gill Sans" charset="0"/>
              </a:rPr>
              <a:t>intended to further explore the potential of </a:t>
            </a:r>
            <a:r>
              <a:rPr lang="en-US" sz="1100" dirty="0" smtClean="0">
                <a:ea typeface="ＭＳ Ｐゴシック" charset="0"/>
                <a:cs typeface="Gill Sans" charset="0"/>
              </a:rPr>
              <a:t> </a:t>
            </a:r>
            <a:r>
              <a:rPr lang="en-US" sz="1100" dirty="0">
                <a:ea typeface="ＭＳ Ｐゴシック" charset="0"/>
                <a:cs typeface="Gill Sans" charset="0"/>
              </a:rPr>
              <a:t>gold glitter but develop a more </a:t>
            </a:r>
            <a:r>
              <a:rPr lang="ja-JP" altLang="en-US" sz="1100" dirty="0">
                <a:latin typeface="Arial"/>
                <a:ea typeface="ＭＳ Ｐゴシック" charset="0"/>
                <a:cs typeface="Gill Sans" charset="0"/>
              </a:rPr>
              <a:t>‘</a:t>
            </a:r>
            <a:r>
              <a:rPr lang="en-US" sz="1100" dirty="0" smtClean="0">
                <a:ea typeface="ＭＳ Ｐゴシック" charset="0"/>
                <a:cs typeface="Gill Sans" charset="0"/>
              </a:rPr>
              <a:t>abstract</a:t>
            </a:r>
            <a:r>
              <a:rPr lang="ja-JP" altLang="en-US" sz="1100" dirty="0" smtClean="0">
                <a:latin typeface="Arial"/>
                <a:ea typeface="ＭＳ Ｐゴシック" charset="0"/>
                <a:cs typeface="Gill Sans" charset="0"/>
              </a:rPr>
              <a:t>’</a:t>
            </a:r>
            <a:r>
              <a:rPr lang="en-GB" altLang="ja-JP" sz="1100" dirty="0" smtClean="0">
                <a:latin typeface="Arial"/>
                <a:ea typeface="ＭＳ Ｐゴシック" charset="0"/>
                <a:cs typeface="Gill Sans" charset="0"/>
              </a:rPr>
              <a:t>or</a:t>
            </a:r>
            <a:r>
              <a:rPr lang="en-US" sz="1100" dirty="0" smtClean="0">
                <a:ea typeface="ＭＳ Ｐゴシック" charset="0"/>
                <a:cs typeface="Gill Sans" charset="0"/>
              </a:rPr>
              <a:t> </a:t>
            </a:r>
            <a:r>
              <a:rPr lang="ja-JP" altLang="en-US" sz="1100" dirty="0">
                <a:latin typeface="Arial"/>
                <a:ea typeface="ＭＳ Ｐゴシック" charset="0"/>
                <a:cs typeface="Gill Sans" charset="0"/>
              </a:rPr>
              <a:t>‘</a:t>
            </a:r>
            <a:r>
              <a:rPr lang="en-US" sz="1100" dirty="0">
                <a:ea typeface="ＭＳ Ｐゴシック" charset="0"/>
                <a:cs typeface="Gill Sans" charset="0"/>
              </a:rPr>
              <a:t> refracted</a:t>
            </a:r>
            <a:r>
              <a:rPr lang="ja-JP" altLang="en-US" sz="1100" dirty="0">
                <a:latin typeface="Arial"/>
                <a:ea typeface="ＭＳ Ｐゴシック" charset="0"/>
                <a:cs typeface="Gill Sans" charset="0"/>
              </a:rPr>
              <a:t>’</a:t>
            </a:r>
            <a:r>
              <a:rPr lang="en-US" sz="1100" dirty="0">
                <a:ea typeface="ＭＳ Ｐゴシック" charset="0"/>
                <a:cs typeface="Gill Sans" charset="0"/>
              </a:rPr>
              <a:t> presence in the work. While the </a:t>
            </a:r>
            <a:r>
              <a:rPr lang="en-US" sz="1100" dirty="0" smtClean="0">
                <a:ea typeface="ＭＳ Ｐゴシック" charset="0"/>
                <a:cs typeface="Gill Sans" charset="0"/>
              </a:rPr>
              <a:t>focus of </a:t>
            </a:r>
            <a:r>
              <a:rPr lang="en-US" sz="1100" dirty="0">
                <a:ea typeface="ＭＳ Ｐゴシック" charset="0"/>
                <a:cs typeface="Gill Sans" charset="0"/>
              </a:rPr>
              <a:t>research </a:t>
            </a:r>
            <a:r>
              <a:rPr lang="en-US" sz="1100" dirty="0" smtClean="0">
                <a:ea typeface="ＭＳ Ｐゴシック" charset="0"/>
                <a:cs typeface="Gill Sans" charset="0"/>
              </a:rPr>
              <a:t>remained the </a:t>
            </a:r>
            <a:r>
              <a:rPr lang="en-US" sz="1100" dirty="0">
                <a:ea typeface="ＭＳ Ｐゴシック" charset="0"/>
                <a:cs typeface="Gill Sans" charset="0"/>
              </a:rPr>
              <a:t>pathologies of consumerism and their </a:t>
            </a:r>
            <a:r>
              <a:rPr lang="ja-JP" altLang="en-US" sz="1100" dirty="0">
                <a:latin typeface="Arial"/>
                <a:ea typeface="ＭＳ Ｐゴシック" charset="0"/>
                <a:cs typeface="Gill Sans" charset="0"/>
              </a:rPr>
              <a:t>‘</a:t>
            </a:r>
            <a:r>
              <a:rPr lang="en-US" sz="1100" dirty="0">
                <a:ea typeface="ＭＳ Ｐゴシック" charset="0"/>
                <a:cs typeface="Gill Sans" charset="0"/>
              </a:rPr>
              <a:t>blocs of affect</a:t>
            </a:r>
            <a:r>
              <a:rPr lang="ja-JP" altLang="en-US" sz="1100" dirty="0">
                <a:latin typeface="Arial"/>
                <a:ea typeface="ＭＳ Ｐゴシック" charset="0"/>
                <a:cs typeface="Gill Sans" charset="0"/>
              </a:rPr>
              <a:t>’</a:t>
            </a:r>
            <a:r>
              <a:rPr lang="en-US" sz="1100" dirty="0">
                <a:ea typeface="ＭＳ Ｐゴシック" charset="0"/>
                <a:cs typeface="Gill Sans" charset="0"/>
              </a:rPr>
              <a:t> (</a:t>
            </a:r>
            <a:r>
              <a:rPr lang="en-US" sz="1100" dirty="0" err="1">
                <a:ea typeface="ＭＳ Ｐゴシック" charset="0"/>
                <a:cs typeface="Gill Sans" charset="0"/>
              </a:rPr>
              <a:t>Deleuze</a:t>
            </a:r>
            <a:r>
              <a:rPr lang="en-US" sz="1100" dirty="0">
                <a:ea typeface="ＭＳ Ｐゴシック" charset="0"/>
                <a:cs typeface="Gill Sans" charset="0"/>
              </a:rPr>
              <a:t> and </a:t>
            </a:r>
            <a:r>
              <a:rPr lang="en-US" sz="1100" dirty="0" err="1">
                <a:ea typeface="ＭＳ Ｐゴシック" charset="0"/>
                <a:cs typeface="Gill Sans" charset="0"/>
              </a:rPr>
              <a:t>Guattari</a:t>
            </a:r>
            <a:r>
              <a:rPr lang="en-US" sz="1100" dirty="0">
                <a:ea typeface="ＭＳ Ｐゴシック" charset="0"/>
                <a:cs typeface="Gill Sans" charset="0"/>
              </a:rPr>
              <a:t>), </a:t>
            </a:r>
            <a:r>
              <a:rPr lang="en-US" sz="1100" dirty="0" smtClean="0">
                <a:ea typeface="ＭＳ Ｐゴシック" charset="0"/>
                <a:cs typeface="Gill Sans" charset="0"/>
              </a:rPr>
              <a:t>we </a:t>
            </a:r>
            <a:r>
              <a:rPr lang="en-US" sz="1100" dirty="0">
                <a:ea typeface="ＭＳ Ｐゴシック" charset="0"/>
                <a:cs typeface="Gill Sans" charset="0"/>
              </a:rPr>
              <a:t>increasingly became interested in </a:t>
            </a:r>
            <a:r>
              <a:rPr lang="en-US" sz="1100" dirty="0" smtClean="0">
                <a:ea typeface="ＭＳ Ｐゴシック" charset="0"/>
                <a:cs typeface="Gill Sans" charset="0"/>
              </a:rPr>
              <a:t>the </a:t>
            </a:r>
            <a:r>
              <a:rPr lang="en-US" sz="1100" dirty="0">
                <a:ea typeface="ＭＳ Ｐゴシック" charset="0"/>
                <a:cs typeface="Gill Sans" charset="0"/>
              </a:rPr>
              <a:t>dynamics of manufactured desire generated by digital technologies. </a:t>
            </a:r>
          </a:p>
        </p:txBody>
      </p:sp>
      <p:sp>
        <p:nvSpPr>
          <p:cNvPr id="6" name="Rectangle 5"/>
          <p:cNvSpPr/>
          <p:nvPr/>
        </p:nvSpPr>
        <p:spPr>
          <a:xfrm>
            <a:off x="3583269" y="5197417"/>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The opening of the exhibition at GSS</a:t>
            </a:r>
            <a:endParaRPr lang="en-US" sz="900" i="1" dirty="0">
              <a:solidFill>
                <a:srgbClr val="FFFFFF"/>
              </a:solidFill>
              <a:latin typeface="Adobe Caslon Pro"/>
              <a:cs typeface="Adobe Caslon Pro"/>
            </a:endParaRPr>
          </a:p>
        </p:txBody>
      </p:sp>
      <p:pic>
        <p:nvPicPr>
          <p:cNvPr id="2" name="Picture 1" descr="good-teeth-opening-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4473" y="1877862"/>
            <a:ext cx="5014784" cy="33599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12" y="0"/>
            <a:ext cx="9144000" cy="6477000"/>
          </a:xfrm>
          <a:prstGeom prst="rect">
            <a:avLst/>
          </a:prstGeom>
        </p:spPr>
      </p:pic>
      <p:sp>
        <p:nvSpPr>
          <p:cNvPr id="6" name="Rectangle 5"/>
          <p:cNvSpPr/>
          <p:nvPr/>
        </p:nvSpPr>
        <p:spPr>
          <a:xfrm>
            <a:off x="439533" y="1874732"/>
            <a:ext cx="2892386" cy="3816429"/>
          </a:xfrm>
          <a:prstGeom prst="rect">
            <a:avLst/>
          </a:prstGeom>
        </p:spPr>
        <p:txBody>
          <a:bodyPr wrap="square">
            <a:spAutoFit/>
          </a:bodyPr>
          <a:lstStyle/>
          <a:p>
            <a:r>
              <a:rPr lang="en-US" sz="1100" dirty="0" smtClean="0">
                <a:cs typeface="Adobe Caslon Pro"/>
              </a:rPr>
              <a:t>The new body of work was exhibited at Glasgow Sculpture Studios from </a:t>
            </a:r>
            <a:r>
              <a:rPr lang="en-US" sz="1100" dirty="0" smtClean="0"/>
              <a:t>October </a:t>
            </a:r>
            <a:r>
              <a:rPr lang="en-US" sz="1100" dirty="0"/>
              <a:t>30th 2008 - February 28th </a:t>
            </a:r>
            <a:r>
              <a:rPr lang="en-US" sz="1100" dirty="0" smtClean="0"/>
              <a:t>2009.</a:t>
            </a:r>
            <a:endParaRPr lang="en-US" sz="1100" dirty="0" smtClean="0">
              <a:cs typeface="Adobe Caslon Pro"/>
            </a:endParaRPr>
          </a:p>
          <a:p>
            <a:endParaRPr lang="en-US" sz="1100" dirty="0">
              <a:cs typeface="Adobe Caslon Pro"/>
            </a:endParaRPr>
          </a:p>
          <a:p>
            <a:r>
              <a:rPr lang="en-US" sz="1100" dirty="0" smtClean="0">
                <a:cs typeface="Adobe Caslon Pro"/>
              </a:rPr>
              <a:t>The exhibition was reviewed by Lauren Dyer </a:t>
            </a:r>
            <a:r>
              <a:rPr lang="en-US" sz="1100" dirty="0" err="1" smtClean="0">
                <a:cs typeface="Adobe Caslon Pro"/>
              </a:rPr>
              <a:t>Amazeen</a:t>
            </a:r>
            <a:r>
              <a:rPr lang="en-US" sz="1100" dirty="0" smtClean="0">
                <a:cs typeface="Adobe Caslon Pro"/>
              </a:rPr>
              <a:t> in </a:t>
            </a:r>
            <a:r>
              <a:rPr lang="en-US" sz="1100" dirty="0" err="1" smtClean="0">
                <a:cs typeface="Adobe Caslon Pro"/>
              </a:rPr>
              <a:t>Artforum</a:t>
            </a:r>
            <a:r>
              <a:rPr lang="en-US" sz="1100" dirty="0" smtClean="0">
                <a:cs typeface="Adobe Caslon Pro"/>
              </a:rPr>
              <a:t>, February 2009, and also by Dean Kenning in </a:t>
            </a:r>
            <a:r>
              <a:rPr lang="en-US" sz="1100" dirty="0" err="1" smtClean="0">
                <a:cs typeface="Adobe Caslon Pro"/>
              </a:rPr>
              <a:t>Artmonthly</a:t>
            </a:r>
            <a:r>
              <a:rPr lang="en-US" sz="1100" dirty="0" smtClean="0">
                <a:cs typeface="Adobe Caslon Pro"/>
              </a:rPr>
              <a:t>, December 2008.</a:t>
            </a:r>
          </a:p>
          <a:p>
            <a:endParaRPr lang="en-US" sz="1100" dirty="0">
              <a:cs typeface="Adobe Caslon Pro"/>
            </a:endParaRPr>
          </a:p>
          <a:p>
            <a:r>
              <a:rPr lang="en-US" sz="1100" dirty="0" smtClean="0">
                <a:cs typeface="Adobe Caslon Pro"/>
              </a:rPr>
              <a:t>There were also a  number of reviews in national newspapers including </a:t>
            </a:r>
            <a:r>
              <a:rPr lang="en-US" sz="1100" dirty="0"/>
              <a:t>Metro, November </a:t>
            </a:r>
            <a:r>
              <a:rPr lang="en-US" sz="1100" dirty="0" smtClean="0"/>
              <a:t>2008, </a:t>
            </a:r>
            <a:r>
              <a:rPr lang="en-US" sz="1100" dirty="0"/>
              <a:t>The </a:t>
            </a:r>
            <a:r>
              <a:rPr lang="en-US" sz="1100" dirty="0" smtClean="0"/>
              <a:t>Herald, </a:t>
            </a:r>
            <a:r>
              <a:rPr lang="en-US" sz="1100" dirty="0"/>
              <a:t>October </a:t>
            </a:r>
            <a:r>
              <a:rPr lang="en-US" sz="1100" dirty="0" smtClean="0"/>
              <a:t>2008 and </a:t>
            </a:r>
            <a:r>
              <a:rPr lang="en-US" sz="1100" dirty="0"/>
              <a:t>The Scotsman, October </a:t>
            </a:r>
            <a:r>
              <a:rPr lang="en-US" sz="1100" dirty="0" smtClean="0"/>
              <a:t>2008.</a:t>
            </a:r>
          </a:p>
          <a:p>
            <a:endParaRPr lang="en-US" sz="1100" dirty="0"/>
          </a:p>
          <a:p>
            <a:r>
              <a:rPr lang="en-US" sz="1100" dirty="0" smtClean="0"/>
              <a:t>I gave two public lectures at GSS as part of a </a:t>
            </a:r>
            <a:r>
              <a:rPr lang="en-US" sz="1100" dirty="0" err="1" smtClean="0"/>
              <a:t>programme</a:t>
            </a:r>
            <a:r>
              <a:rPr lang="en-US" sz="1100" dirty="0" smtClean="0"/>
              <a:t> of events related to the exhibition. The lectures featured archival film, TV and news footage to develop a framework within which the audience could understand this new work within broader cultural and political contexts.</a:t>
            </a:r>
            <a:endParaRPr lang="en-US" sz="1100" dirty="0"/>
          </a:p>
          <a:p>
            <a:endParaRPr lang="en-US" sz="1100" dirty="0">
              <a:latin typeface="Adobe Caslon Pro"/>
              <a:cs typeface="Adobe Caslon Pro"/>
            </a:endParaRPr>
          </a:p>
        </p:txBody>
      </p:sp>
      <p:sp>
        <p:nvSpPr>
          <p:cNvPr id="7" name="Rectangle 6"/>
          <p:cNvSpPr/>
          <p:nvPr/>
        </p:nvSpPr>
        <p:spPr>
          <a:xfrm>
            <a:off x="3583269" y="518376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Installation view at Glasgow Sculpture Studios</a:t>
            </a:r>
            <a:endParaRPr lang="en-US" sz="900" i="1" dirty="0">
              <a:solidFill>
                <a:srgbClr val="FFFFFF"/>
              </a:solidFill>
              <a:latin typeface="Adobe Caslon Pro"/>
              <a:cs typeface="Adobe Caslon Pro"/>
            </a:endParaRPr>
          </a:p>
        </p:txBody>
      </p:sp>
      <p:pic>
        <p:nvPicPr>
          <p:cNvPr id="2" name="Picture 1" descr="good-teeth-opening-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3269" y="1565092"/>
            <a:ext cx="5560731" cy="366056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9.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7" name="TextBox 6"/>
          <p:cNvSpPr txBox="1"/>
          <p:nvPr/>
        </p:nvSpPr>
        <p:spPr>
          <a:xfrm>
            <a:off x="-573527" y="2512438"/>
            <a:ext cx="184666" cy="369332"/>
          </a:xfrm>
          <a:prstGeom prst="rect">
            <a:avLst/>
          </a:prstGeom>
          <a:noFill/>
        </p:spPr>
        <p:txBody>
          <a:bodyPr wrap="none" rtlCol="0">
            <a:spAutoFit/>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702</TotalTime>
  <Words>1143</Words>
  <Application>Microsoft Macintosh PowerPoint</Application>
  <PresentationFormat>On-screen Show (4:3)</PresentationFormat>
  <Paragraphs>44</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GSA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Graham Ramsay</cp:lastModifiedBy>
  <cp:revision>49</cp:revision>
  <dcterms:created xsi:type="dcterms:W3CDTF">2013-05-28T12:18:21Z</dcterms:created>
  <dcterms:modified xsi:type="dcterms:W3CDTF">2013-09-04T16:53:03Z</dcterms:modified>
</cp:coreProperties>
</file>