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Default Extension="emf" ContentType="image/x-emf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EA721B"/>
    <a:srgbClr val="EA5D2F"/>
    <a:srgbClr val="FF6735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96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947FE-9619-6D4F-BD03-10F5F4519C88}" type="datetimeFigureOut">
              <a:rPr lang="en-US" smtClean="0"/>
              <a:pPr/>
              <a:t>7/25/13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90F4E-16EC-7C47-86B0-B86BC8E43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Relationship Id="rId3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Relationship Id="rId3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Relationship Id="rId3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Relationship Id="rId3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5628" y="2228671"/>
            <a:ext cx="31761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EA721B"/>
                </a:solidFill>
                <a:latin typeface="Hypatia Sans Pro"/>
                <a:cs typeface="Hypatia Sans Pro"/>
              </a:rPr>
              <a:t>Floor standing candlestick &amp;</a:t>
            </a:r>
          </a:p>
          <a:p>
            <a:r>
              <a:rPr lang="en-US" sz="3200" b="1" dirty="0" err="1" smtClean="0">
                <a:solidFill>
                  <a:srgbClr val="EA721B"/>
                </a:solidFill>
                <a:latin typeface="Hypatia Sans Pro"/>
                <a:cs typeface="Hypatia Sans Pro"/>
              </a:rPr>
              <a:t>flowerstand</a:t>
            </a:r>
            <a:endParaRPr lang="en-US" sz="3200" b="1" dirty="0">
              <a:solidFill>
                <a:srgbClr val="EA721B"/>
              </a:solidFill>
              <a:latin typeface="Hypatia Sans Pro"/>
              <a:cs typeface="Hypatia Sans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5628" y="4529666"/>
            <a:ext cx="317616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As a designer maker a deep understanding of my chosen materials, techniques and engagement with new technologies is essential in the development of  ideas and working practice </a:t>
            </a:r>
            <a:r>
              <a:rPr lang="en-GB" sz="1200" dirty="0" smtClean="0"/>
              <a:t> </a:t>
            </a:r>
          </a:p>
          <a:p>
            <a:r>
              <a:rPr lang="en-US" sz="1200" dirty="0" smtClean="0"/>
              <a:t>I am also inspired by the designer craftsmen I work alongside who employ cutting edge technology; computer aided design, laser cutting, rapid prototyping and casting. I wanted to incorporate some of these techniques alongside the traditional skills </a:t>
            </a:r>
            <a:r>
              <a:rPr lang="en-US" sz="1200" dirty="0" smtClean="0"/>
              <a:t>that to me </a:t>
            </a:r>
            <a:r>
              <a:rPr lang="en-US" sz="1200" dirty="0" smtClean="0"/>
              <a:t>are so  familiar </a:t>
            </a:r>
            <a:r>
              <a:rPr lang="en-US" sz="1200" i="1" dirty="0" smtClean="0">
                <a:solidFill>
                  <a:srgbClr val="EA721B"/>
                </a:solidFill>
                <a:latin typeface="Adobe Caslon Pro SmBd"/>
                <a:cs typeface="Adobe Caslon Pro SmBd"/>
              </a:rPr>
              <a:t> </a:t>
            </a:r>
          </a:p>
          <a:p>
            <a:endParaRPr lang="en-US" sz="1200" i="1" dirty="0">
              <a:solidFill>
                <a:srgbClr val="EA721B"/>
              </a:solidFill>
              <a:latin typeface="Adobe Caslon Pro SmBd"/>
              <a:cs typeface="Adobe Caslon Pro SmB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874732"/>
            <a:ext cx="289238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100" dirty="0" smtClean="0"/>
              <a:t>Floor standing flower pedestal and candlestick both one </a:t>
            </a:r>
            <a:r>
              <a:rPr lang="en-US" sz="1100" dirty="0" err="1" smtClean="0"/>
              <a:t>metre</a:t>
            </a:r>
            <a:r>
              <a:rPr lang="en-US" sz="1100" dirty="0" smtClean="0"/>
              <a:t> high.</a:t>
            </a:r>
          </a:p>
          <a:p>
            <a:pPr>
              <a:buNone/>
            </a:pPr>
            <a:r>
              <a:rPr lang="en-US" sz="1100" dirty="0" smtClean="0"/>
              <a:t>In a previous piece of work I developed an interesting idea of making identical linear elements and then joining them in different ways. I </a:t>
            </a:r>
            <a:r>
              <a:rPr lang="en-US" sz="1100" dirty="0" smtClean="0"/>
              <a:t>explored </a:t>
            </a:r>
            <a:r>
              <a:rPr lang="en-US" sz="1100" dirty="0" smtClean="0"/>
              <a:t>this further through these two</a:t>
            </a:r>
          </a:p>
          <a:p>
            <a:pPr>
              <a:buNone/>
            </a:pPr>
            <a:r>
              <a:rPr lang="en-US" sz="1100" dirty="0" smtClean="0"/>
              <a:t>objects  </a:t>
            </a:r>
            <a:endParaRPr lang="en-GB" sz="1100" dirty="0" smtClean="0"/>
          </a:p>
          <a:p>
            <a:pPr>
              <a:buNone/>
            </a:pPr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87681" y="5584180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Image one &amp; a description of  what we are looking at in the context of the project.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8587" y="1256216"/>
            <a:ext cx="270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latin typeface="Adobe Caslon Pro Bold Italic"/>
                <a:cs typeface="Adobe Caslon Pro Bold Italic"/>
              </a:rPr>
              <a:t>Floor standing candlestick &amp; </a:t>
            </a:r>
            <a:r>
              <a:rPr lang="en-US" sz="1000" dirty="0" err="1" smtClean="0">
                <a:latin typeface="Adobe Caslon Pro Bold Italic"/>
                <a:cs typeface="Adobe Caslon Pro Bold Italic"/>
              </a:rPr>
              <a:t>flowerstand</a:t>
            </a:r>
            <a:r>
              <a:rPr lang="en-US" sz="1000" dirty="0" smtClean="0">
                <a:latin typeface="Adobe Caslon Pro Bold Italic"/>
                <a:cs typeface="Adobe Caslon Pro Bold Italic"/>
              </a:rPr>
              <a:t> </a:t>
            </a:r>
            <a:endParaRPr lang="en-US" sz="1000" dirty="0">
              <a:latin typeface="Adobe Caslon Pro Bold Italic"/>
              <a:cs typeface="Adobe Caslon Pro Bold Ital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8587" y="1930370"/>
            <a:ext cx="270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latin typeface="Adobe Caslon Pro Bold Italic"/>
                <a:cs typeface="Adobe Caslon Pro Bold Italic"/>
              </a:rPr>
              <a:t>2</a:t>
            </a:r>
            <a:endParaRPr lang="en-US" sz="1000" dirty="0">
              <a:latin typeface="Adobe Caslon Pro Bold Italic"/>
              <a:cs typeface="Adobe Caslon Pro Bold Itali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8587" y="2499801"/>
            <a:ext cx="270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latin typeface="Adobe Caslon Pro Bold Italic"/>
                <a:cs typeface="Adobe Caslon Pro Bold Italic"/>
              </a:rPr>
              <a:t>Helen Marriott</a:t>
            </a:r>
            <a:endParaRPr lang="en-US" sz="1000" dirty="0">
              <a:latin typeface="Adobe Caslon Pro Bold Italic"/>
              <a:cs typeface="Adobe Caslon Pro Bold Italic"/>
            </a:endParaRPr>
          </a:p>
        </p:txBody>
      </p:sp>
      <p:pic>
        <p:nvPicPr>
          <p:cNvPr id="8" name="Picture 7" descr="DSCN0351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919" y="3443112"/>
            <a:ext cx="2826668" cy="2141068"/>
          </a:xfrm>
          <a:prstGeom prst="rect">
            <a:avLst/>
          </a:prstGeom>
        </p:spPr>
      </p:pic>
      <p:pic>
        <p:nvPicPr>
          <p:cNvPr id="9" name="Picture 8" descr="DSCN05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587" y="3443112"/>
            <a:ext cx="2985413" cy="21410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874732"/>
            <a:ext cx="289238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100" dirty="0" smtClean="0"/>
              <a:t> An approach from a client wishing to commission large brassware for a church in memory of a member offered me an opportunity to work in a scale that I had never previously worked.</a:t>
            </a:r>
          </a:p>
          <a:p>
            <a:pPr>
              <a:buNone/>
            </a:pPr>
            <a:r>
              <a:rPr lang="en-US" sz="1100" dirty="0" smtClean="0"/>
              <a:t> I developed designs for a  floor standing flower pedestal and candlestick both one </a:t>
            </a:r>
            <a:r>
              <a:rPr lang="en-US" sz="1100" dirty="0" err="1" smtClean="0"/>
              <a:t>metre</a:t>
            </a:r>
            <a:r>
              <a:rPr lang="en-US" sz="1100" dirty="0" smtClean="0"/>
              <a:t> high </a:t>
            </a:r>
            <a:endParaRPr lang="en-GB" sz="1100" dirty="0" smtClean="0"/>
          </a:p>
          <a:p>
            <a:pPr>
              <a:buNone/>
            </a:pPr>
            <a:r>
              <a:rPr lang="en-US" sz="1100" dirty="0" smtClean="0"/>
              <a:t>The scale of this commission, constraints of my workshop and transportation of the work required the pieces to be </a:t>
            </a:r>
            <a:r>
              <a:rPr lang="en-US" sz="1100" dirty="0" err="1" smtClean="0"/>
              <a:t>easiy</a:t>
            </a:r>
            <a:r>
              <a:rPr lang="en-US" sz="1100" dirty="0" smtClean="0"/>
              <a:t> constructed and dismantled.</a:t>
            </a:r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3849" y="1874732"/>
            <a:ext cx="28923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64559" y="5183762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Image one &amp; a description of  what we are looking at in the context of the project.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10" name="Content Placeholder 3" descr="DSCN0502.JPG"/>
          <p:cNvPicPr>
            <a:picLocks noChangeAspect="1"/>
          </p:cNvPicPr>
          <p:nvPr/>
        </p:nvPicPr>
        <p:blipFill>
          <a:blip r:embed="rId3"/>
          <a:srcRect l="-71221" r="-71221"/>
          <a:stretch>
            <a:fillRect/>
          </a:stretch>
        </p:blipFill>
        <p:spPr>
          <a:xfrm>
            <a:off x="3331919" y="1600200"/>
            <a:ext cx="8229600" cy="45259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874732"/>
            <a:ext cx="2892386" cy="2462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100" dirty="0" smtClean="0"/>
              <a:t>The design of these outline shapes came from delphinium flowers which I drew extensively as they were relevant to the client.</a:t>
            </a:r>
          </a:p>
          <a:p>
            <a:pPr>
              <a:buNone/>
            </a:pPr>
            <a:r>
              <a:rPr lang="en-US" sz="1100" dirty="0" smtClean="0"/>
              <a:t> The traditional method used to produce multiples of an element is to make the object in metal, make a rubber mold, inject hot wax into it thus generating identical waxes for casting.  When considering the manufacture of the delphinium outlines which were too large to produce using a rubber mold I scanned the drawing on to a computer and laser cut the shapes in acrylic. The acrylic shapes were then mounted in the traditional way onto a wax </a:t>
            </a:r>
            <a:r>
              <a:rPr lang="en-US" sz="1100" dirty="0" err="1" smtClean="0"/>
              <a:t>sprue</a:t>
            </a:r>
            <a:r>
              <a:rPr lang="en-US" sz="1100" dirty="0" smtClean="0"/>
              <a:t>, invested in plaster and cast in bronze. </a:t>
            </a:r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3849" y="1874732"/>
            <a:ext cx="28923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64559" y="5183762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Image one &amp; a description of  what we are looking at in the context of the project.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9" name="Content Placeholder 3" descr="DSCN0330.JPG"/>
          <p:cNvPicPr>
            <a:picLocks noChangeAspect="1"/>
          </p:cNvPicPr>
          <p:nvPr/>
        </p:nvPicPr>
        <p:blipFill>
          <a:blip r:embed="rId3"/>
          <a:srcRect l="-71221" r="-71221"/>
          <a:stretch>
            <a:fillRect/>
          </a:stretch>
        </p:blipFill>
        <p:spPr>
          <a:xfrm>
            <a:off x="3331919" y="1600200"/>
            <a:ext cx="8229600" cy="45259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874732"/>
            <a:ext cx="28923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When soldered together the three dimensional shapes created were more interesting than I had imagined, I was really excited by the outcome. These forms introduced a delicacy to very large brass objects.</a:t>
            </a:r>
            <a:endParaRPr lang="en-GB" sz="1100" dirty="0" smtClean="0"/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83268" y="5211072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Image one &amp; a description of  what we are looking at in the context of the project.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8" name="Content Placeholder 3" descr="DSCN0348_01.JPG"/>
          <p:cNvPicPr>
            <a:picLocks noChangeAspect="1"/>
          </p:cNvPicPr>
          <p:nvPr/>
        </p:nvPicPr>
        <p:blipFill>
          <a:blip r:embed="rId3"/>
          <a:srcRect l="-18187" r="-18187"/>
          <a:stretch>
            <a:fillRect/>
          </a:stretch>
        </p:blipFill>
        <p:spPr>
          <a:xfrm>
            <a:off x="2497667" y="1600201"/>
            <a:ext cx="7642333" cy="42276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7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874732"/>
            <a:ext cx="289238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dobe Caslon Pro"/>
                <a:cs typeface="Adobe Caslon Pro"/>
              </a:rPr>
              <a:t>I put together a presentation explaining the designing and making of the brassware for delivery to the church congregation .</a:t>
            </a:r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64559" y="5183762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Image one &amp; a description of  what we are looking at in the context of the project.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9" name="Picture 8" descr="DSCN05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089" y="895331"/>
            <a:ext cx="2982912" cy="52430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467</Words>
  <Application>Microsoft Macintosh PowerPoint</Application>
  <PresentationFormat>On-screen Show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GSA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Iain Reid</dc:creator>
  <cp:lastModifiedBy>Helen, Marriott</cp:lastModifiedBy>
  <cp:revision>9</cp:revision>
  <dcterms:created xsi:type="dcterms:W3CDTF">2013-07-25T12:38:53Z</dcterms:created>
  <dcterms:modified xsi:type="dcterms:W3CDTF">2013-07-25T15:39:41Z</dcterms:modified>
</cp:coreProperties>
</file>