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67" r:id="rId5"/>
    <p:sldId id="259" r:id="rId6"/>
    <p:sldId id="271" r:id="rId7"/>
    <p:sldId id="261" r:id="rId8"/>
    <p:sldId id="260" r:id="rId9"/>
    <p:sldId id="262" r:id="rId10"/>
    <p:sldId id="264" r:id="rId11"/>
    <p:sldId id="272" r:id="rId12"/>
    <p:sldId id="265" r:id="rId13"/>
    <p:sldId id="266" r:id="rId14"/>
    <p:sldId id="268" r:id="rId15"/>
    <p:sldId id="269"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404"/>
    <a:srgbClr val="2D2D04"/>
    <a:srgbClr val="042444"/>
    <a:srgbClr val="5C8900"/>
    <a:srgbClr val="C70000"/>
    <a:srgbClr val="51E8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104"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99CBE8A-4B31-4DF0-922D-7B0D6BE6E083}" type="datetimeFigureOut">
              <a:rPr lang="en-GB" smtClean="0"/>
              <a:t>24/09/2013</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57EEC81-DCC8-43C1-AC1B-583A111BACF3}" type="slidenum">
              <a:rPr lang="en-GB" smtClean="0"/>
              <a:t>‹#›</a:t>
            </a:fld>
            <a:endParaRPr lang="en-GB"/>
          </a:p>
        </p:txBody>
      </p:sp>
    </p:spTree>
    <p:extLst>
      <p:ext uri="{BB962C8B-B14F-4D97-AF65-F5344CB8AC3E}">
        <p14:creationId xmlns:p14="http://schemas.microsoft.com/office/powerpoint/2010/main" val="2824039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7EEC81-DCC8-43C1-AC1B-583A111BACF3}" type="slidenum">
              <a:rPr lang="en-GB" smtClean="0"/>
              <a:t>10</a:t>
            </a:fld>
            <a:endParaRPr lang="en-GB"/>
          </a:p>
        </p:txBody>
      </p:sp>
    </p:spTree>
    <p:extLst>
      <p:ext uri="{BB962C8B-B14F-4D97-AF65-F5344CB8AC3E}">
        <p14:creationId xmlns:p14="http://schemas.microsoft.com/office/powerpoint/2010/main" val="230119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7EEC81-DCC8-43C1-AC1B-583A111BACF3}" type="slidenum">
              <a:rPr lang="en-GB" smtClean="0"/>
              <a:t>11</a:t>
            </a:fld>
            <a:endParaRPr lang="en-GB"/>
          </a:p>
        </p:txBody>
      </p:sp>
    </p:spTree>
    <p:extLst>
      <p:ext uri="{BB962C8B-B14F-4D97-AF65-F5344CB8AC3E}">
        <p14:creationId xmlns:p14="http://schemas.microsoft.com/office/powerpoint/2010/main" val="230119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9/24/2013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9/24/2013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10D0D10-A960-584F-A752-0EF314A0C6B1}" type="datetimeFigureOut">
              <a:rPr lang="en-US" smtClean="0"/>
              <a:pPr/>
              <a:t>9/24/2013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10D0D10-A960-584F-A752-0EF314A0C6B1}" type="datetimeFigureOut">
              <a:rPr lang="en-US" smtClean="0"/>
              <a:pPr/>
              <a:t>9/24/2013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810D0D10-A960-584F-A752-0EF314A0C6B1}" type="datetimeFigureOut">
              <a:rPr lang="en-US" smtClean="0"/>
              <a:pPr/>
              <a:t>9/24/2013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10D0D10-A960-584F-A752-0EF314A0C6B1}" type="datetimeFigureOut">
              <a:rPr lang="en-US" smtClean="0"/>
              <a:pPr/>
              <a:t>9/24/2013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D0D10-A960-584F-A752-0EF314A0C6B1}" type="datetimeFigureOut">
              <a:rPr lang="en-US" smtClean="0"/>
              <a:pPr/>
              <a:t>9/24/2013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9/24/2013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10D0D10-A960-584F-A752-0EF314A0C6B1}" type="datetimeFigureOut">
              <a:rPr lang="en-US" smtClean="0"/>
              <a:pPr/>
              <a:t>9/24/2013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9/24/2013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0D0D10-A960-584F-A752-0EF314A0C6B1}" type="datetimeFigureOut">
              <a:rPr lang="en-US" smtClean="0"/>
              <a:pPr/>
              <a:t>9/24/2013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0D4605-0BF7-7B48-ACEE-B0265D5D91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D0D10-A960-584F-A752-0EF314A0C6B1}" type="datetimeFigureOut">
              <a:rPr lang="en-US" smtClean="0"/>
              <a:pPr/>
              <a:t>9/24/2013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D4605-0BF7-7B48-ACEE-B0265D5D91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emf"/><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notesSlide" Target="../notesSlides/notesSlide1.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1.jpeg"/><Relationship Id="rId7" Type="http://schemas.openxmlformats.org/officeDocument/2006/relationships/image" Target="../media/image16.jpeg"/><Relationship Id="rId2"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4.jpeg"/><Relationship Id="rId4" Type="http://schemas.openxmlformats.org/officeDocument/2006/relationships/image" Target="../media/image20.jpeg"/><Relationship Id="rId9"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1995416"/>
            <a:ext cx="9144000" cy="498169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p:cNvSpPr/>
          <p:nvPr/>
        </p:nvSpPr>
        <p:spPr>
          <a:xfrm>
            <a:off x="715628" y="2228671"/>
            <a:ext cx="3176162" cy="1077218"/>
          </a:xfrm>
          <a:prstGeom prst="rect">
            <a:avLst/>
          </a:prstGeom>
        </p:spPr>
        <p:txBody>
          <a:bodyPr wrap="square">
            <a:spAutoFit/>
          </a:bodyPr>
          <a:lstStyle/>
          <a:p>
            <a:r>
              <a:rPr lang="en-US" sz="3200" b="1" dirty="0" err="1" smtClean="0">
                <a:solidFill>
                  <a:srgbClr val="89C404"/>
                </a:solidFill>
                <a:latin typeface="Hypatia Sans Pro"/>
                <a:cs typeface="Hypatia Sans Pro"/>
              </a:rPr>
              <a:t>Hillhead</a:t>
            </a:r>
            <a:r>
              <a:rPr lang="en-US" sz="3200" b="1" dirty="0" smtClean="0">
                <a:solidFill>
                  <a:srgbClr val="89C404"/>
                </a:solidFill>
                <a:latin typeface="Hypatia Sans Pro"/>
                <a:cs typeface="Hypatia Sans Pro"/>
              </a:rPr>
              <a:t> Primary School</a:t>
            </a:r>
            <a:endParaRPr lang="en-US" sz="3200" b="1" dirty="0">
              <a:solidFill>
                <a:srgbClr val="89C404"/>
              </a:solidFill>
              <a:latin typeface="Hypatia Sans Pro"/>
              <a:cs typeface="Hypatia Sans Pro"/>
            </a:endParaRPr>
          </a:p>
        </p:txBody>
      </p:sp>
      <p:sp>
        <p:nvSpPr>
          <p:cNvPr id="9" name="Rectangle 8"/>
          <p:cNvSpPr/>
          <p:nvPr/>
        </p:nvSpPr>
        <p:spPr>
          <a:xfrm>
            <a:off x="715627" y="6076277"/>
            <a:ext cx="3409805"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Ian Alexander / Henry </a:t>
            </a:r>
            <a:r>
              <a:rPr lang="en-US" sz="1200" dirty="0" err="1" smtClean="0">
                <a:solidFill>
                  <a:schemeClr val="tx1">
                    <a:lumMod val="75000"/>
                    <a:lumOff val="25000"/>
                  </a:schemeClr>
                </a:solidFill>
                <a:latin typeface="Adobe Caslon Pro Bold"/>
                <a:cs typeface="Adobe Caslon Pro Bold"/>
              </a:rPr>
              <a:t>McKeown</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sp>
        <p:nvSpPr>
          <p:cNvPr id="6" name="Rectangle 5"/>
          <p:cNvSpPr/>
          <p:nvPr/>
        </p:nvSpPr>
        <p:spPr>
          <a:xfrm>
            <a:off x="715628" y="3452472"/>
            <a:ext cx="3409804" cy="1938992"/>
          </a:xfrm>
          <a:prstGeom prst="rect">
            <a:avLst/>
          </a:prstGeom>
        </p:spPr>
        <p:txBody>
          <a:bodyPr wrap="square">
            <a:spAutoFit/>
          </a:bodyPr>
          <a:lstStyle/>
          <a:p>
            <a:r>
              <a:rPr lang="en-GB" sz="1200" i="1" dirty="0">
                <a:solidFill>
                  <a:srgbClr val="89C404"/>
                </a:solidFill>
                <a:latin typeface="Adobe Caslon Pro SmBd"/>
                <a:cs typeface="Adobe Caslon Pro SmBd"/>
              </a:rPr>
              <a:t>This work explores the making of a contemporary primary school in a conservation area in the West End of </a:t>
            </a:r>
            <a:r>
              <a:rPr lang="en-GB" sz="1200" i="1" dirty="0" err="1">
                <a:solidFill>
                  <a:srgbClr val="89C404"/>
                </a:solidFill>
                <a:latin typeface="Adobe Caslon Pro SmBd"/>
                <a:cs typeface="Adobe Caslon Pro SmBd"/>
              </a:rPr>
              <a:t>Glasgow.The</a:t>
            </a:r>
            <a:r>
              <a:rPr lang="en-GB" sz="1200" i="1" dirty="0">
                <a:solidFill>
                  <a:srgbClr val="89C404"/>
                </a:solidFill>
                <a:latin typeface="Adobe Caslon Pro SmBd"/>
                <a:cs typeface="Adobe Caslon Pro SmBd"/>
              </a:rPr>
              <a:t> significance of  the project is described  by examining  how do we build on an intense Urban Site where there is both an Urban and ‘rural’ </a:t>
            </a:r>
            <a:r>
              <a:rPr lang="en-GB" sz="1200" i="1" dirty="0" err="1">
                <a:solidFill>
                  <a:srgbClr val="89C404"/>
                </a:solidFill>
                <a:latin typeface="Adobe Caslon Pro SmBd"/>
                <a:cs typeface="Adobe Caslon Pro SmBd"/>
              </a:rPr>
              <a:t>conditions.What</a:t>
            </a:r>
            <a:r>
              <a:rPr lang="en-GB" sz="1200" i="1" dirty="0">
                <a:solidFill>
                  <a:srgbClr val="89C404"/>
                </a:solidFill>
                <a:latin typeface="Adobe Caslon Pro SmBd"/>
                <a:cs typeface="Adobe Caslon Pro SmBd"/>
              </a:rPr>
              <a:t> effect does this have on the environmental performance of the school and the type of spaces that can be delivered driven by this context.</a:t>
            </a:r>
          </a:p>
        </p:txBody>
      </p:sp>
      <p:pic>
        <p:nvPicPr>
          <p:cNvPr id="3074" name="Picture 2" descr="S:\Projects\++ jma library ++\007_jma glasgow\Glasgow project images\Hillhead Primary School\Andrew Lee's Photographs\Hillhead PS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4454" y="2389243"/>
            <a:ext cx="4922492" cy="2899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574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27800"/>
          </a:xfrm>
          <a:prstGeom prst="rect">
            <a:avLst/>
          </a:prstGeom>
        </p:spPr>
      </p:pic>
      <p:sp>
        <p:nvSpPr>
          <p:cNvPr id="7" name="Rectangle 6"/>
          <p:cNvSpPr/>
          <p:nvPr/>
        </p:nvSpPr>
        <p:spPr>
          <a:xfrm>
            <a:off x="439533" y="1701294"/>
            <a:ext cx="2892386" cy="3970318"/>
          </a:xfrm>
          <a:prstGeom prst="rect">
            <a:avLst/>
          </a:prstGeom>
        </p:spPr>
        <p:txBody>
          <a:bodyPr wrap="square">
            <a:spAutoFit/>
          </a:bodyPr>
          <a:lstStyle/>
          <a:p>
            <a:r>
              <a:rPr lang="en-GB" sz="1050" dirty="0"/>
              <a:t>Like our other research output there is an overall interest in the nature of building form in Landscape; in this instance the urban </a:t>
            </a:r>
            <a:r>
              <a:rPr lang="en-GB" sz="1050" dirty="0" smtClean="0"/>
              <a:t>landscape. This </a:t>
            </a:r>
            <a:r>
              <a:rPr lang="en-GB" sz="1050" dirty="0"/>
              <a:t>urban landscape has both urban and rural aspects and this created a dual response to place within the design. How do we design to meet both conditions</a:t>
            </a:r>
            <a:r>
              <a:rPr lang="en-GB" sz="1050" dirty="0" smtClean="0"/>
              <a:t>?</a:t>
            </a:r>
          </a:p>
          <a:p>
            <a:endParaRPr lang="en-GB" sz="1050" dirty="0"/>
          </a:p>
          <a:p>
            <a:r>
              <a:rPr lang="en-GB" sz="1050" dirty="0"/>
              <a:t>The uniqueness of the proposition is that the key aspects of the design all derive from this starting point. This leads us to explore the environmental aspects (crucial in school design) ,educational spaces and ultimately in the material manifestation of the school in a context largely made of stone</a:t>
            </a:r>
            <a:r>
              <a:rPr lang="en-GB" sz="1050" dirty="0" smtClean="0"/>
              <a:t>.</a:t>
            </a:r>
          </a:p>
          <a:p>
            <a:endParaRPr lang="en-GB" sz="1050" dirty="0"/>
          </a:p>
          <a:p>
            <a:r>
              <a:rPr lang="en-GB" sz="1050" dirty="0"/>
              <a:t>The authors had previously carried out written research for ‘Children In Scotland ‘on the nature of the Glasgow Board School programme with particular reference to Scotland Street school by Mackintosh. A short film was also made for Channel 4 on the subject. This research has informed their thinking on the </a:t>
            </a:r>
            <a:r>
              <a:rPr lang="en-GB" sz="1050" dirty="0" err="1"/>
              <a:t>Hillhead</a:t>
            </a:r>
            <a:r>
              <a:rPr lang="en-GB" sz="1050" dirty="0"/>
              <a:t> project.</a:t>
            </a:r>
          </a:p>
          <a:p>
            <a:endParaRPr lang="en-GB" sz="1050" dirty="0"/>
          </a:p>
        </p:txBody>
      </p:sp>
      <p:sp>
        <p:nvSpPr>
          <p:cNvPr id="8" name="Rectangle 7"/>
          <p:cNvSpPr/>
          <p:nvPr/>
        </p:nvSpPr>
        <p:spPr>
          <a:xfrm>
            <a:off x="3392092" y="5628029"/>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building from Gibson Street, of the ‘urban box ‘, ‘civic square’ and clock tower</a:t>
            </a:r>
            <a:endParaRPr lang="en-US" sz="900" i="1" dirty="0">
              <a:solidFill>
                <a:srgbClr val="FFFFFF"/>
              </a:solidFill>
              <a:latin typeface="Adobe Caslon Pro"/>
              <a:cs typeface="Adobe Caslon Pro"/>
            </a:endParaRPr>
          </a:p>
        </p:txBody>
      </p:sp>
      <p:sp>
        <p:nvSpPr>
          <p:cNvPr id="5" name="TextBox 4"/>
          <p:cNvSpPr txBox="1"/>
          <p:nvPr/>
        </p:nvSpPr>
        <p:spPr>
          <a:xfrm>
            <a:off x="6158587" y="1256216"/>
            <a:ext cx="2703768" cy="246221"/>
          </a:xfrm>
          <a:prstGeom prst="rect">
            <a:avLst/>
          </a:prstGeom>
          <a:noFill/>
        </p:spPr>
        <p:txBody>
          <a:bodyPr wrap="square" rtlCol="0">
            <a:spAutoFit/>
          </a:bodyPr>
          <a:lstStyle/>
          <a:p>
            <a:pPr algn="r"/>
            <a:r>
              <a:rPr lang="en-US" sz="1000" dirty="0" err="1" smtClean="0">
                <a:latin typeface="Adobe Caslon Pro Bold Italic"/>
                <a:cs typeface="Adobe Caslon Pro Bold Italic"/>
              </a:rPr>
              <a:t>Hillhead</a:t>
            </a:r>
            <a:r>
              <a:rPr lang="en-US" sz="1000" dirty="0" smtClean="0">
                <a:latin typeface="Adobe Caslon Pro Bold Italic"/>
                <a:cs typeface="Adobe Caslon Pro Bold Italic"/>
              </a:rPr>
              <a:t> Primary School</a:t>
            </a:r>
            <a:endParaRPr lang="en-US" sz="1000" dirty="0">
              <a:latin typeface="Adobe Caslon Pro Bold Italic"/>
              <a:cs typeface="Adobe Caslon Pro Bold Italic"/>
            </a:endParaRPr>
          </a:p>
        </p:txBody>
      </p:sp>
      <p:sp>
        <p:nvSpPr>
          <p:cNvPr id="9" name="TextBox 8"/>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02</a:t>
            </a:r>
            <a:endParaRPr lang="en-US" sz="1000" dirty="0">
              <a:latin typeface="Adobe Caslon Pro Bold Italic"/>
              <a:cs typeface="Adobe Caslon Pro Bold Italic"/>
            </a:endParaRPr>
          </a:p>
        </p:txBody>
      </p:sp>
      <p:sp>
        <p:nvSpPr>
          <p:cNvPr id="10" name="TextBox 9"/>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Ian Alexander / Henry </a:t>
            </a:r>
            <a:r>
              <a:rPr lang="en-US" sz="1000" dirty="0" err="1" smtClean="0">
                <a:latin typeface="Adobe Caslon Pro Bold Italic"/>
                <a:cs typeface="Adobe Caslon Pro Bold Italic"/>
              </a:rPr>
              <a:t>McKeown</a:t>
            </a:r>
            <a:endParaRPr lang="en-US" sz="1000" dirty="0">
              <a:latin typeface="Adobe Caslon Pro Bold Italic"/>
              <a:cs typeface="Adobe Caslon Pro Bold Italic"/>
            </a:endParaRPr>
          </a:p>
        </p:txBody>
      </p:sp>
      <p:sp>
        <p:nvSpPr>
          <p:cNvPr id="12" name="TextBox 11"/>
          <p:cNvSpPr txBox="1"/>
          <p:nvPr/>
        </p:nvSpPr>
        <p:spPr>
          <a:xfrm>
            <a:off x="439533" y="829260"/>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NARRATIVE</a:t>
            </a:r>
          </a:p>
          <a:p>
            <a:pPr algn="ctr"/>
            <a:endParaRPr lang="en-GB" sz="3600" b="1" baseline="-25000" dirty="0">
              <a:solidFill>
                <a:srgbClr val="89C404"/>
              </a:solidFill>
            </a:endParaRPr>
          </a:p>
        </p:txBody>
      </p:sp>
      <p:pic>
        <p:nvPicPr>
          <p:cNvPr id="15" name="Picture 2" descr="\\Ito\jma\Projects\++ jma library ++\007_jma glasgow\Glasgow project images\Hillhead Primary School\Andrew Lee's Photographs\Hillhead PS 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5704" t="22649" r="-18738" b="14677"/>
          <a:stretch/>
        </p:blipFill>
        <p:spPr bwMode="auto">
          <a:xfrm>
            <a:off x="3071041" y="3503875"/>
            <a:ext cx="7178745" cy="2129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690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7" name="Rectangle 6"/>
          <p:cNvSpPr/>
          <p:nvPr/>
        </p:nvSpPr>
        <p:spPr>
          <a:xfrm>
            <a:off x="439533" y="1716552"/>
            <a:ext cx="2892386" cy="4293483"/>
          </a:xfrm>
          <a:prstGeom prst="rect">
            <a:avLst/>
          </a:prstGeom>
        </p:spPr>
        <p:txBody>
          <a:bodyPr wrap="square">
            <a:spAutoFit/>
          </a:bodyPr>
          <a:lstStyle/>
          <a:p>
            <a:r>
              <a:rPr lang="en-GB" sz="1050" dirty="0"/>
              <a:t>In 1995 the authors were also involved in designing an urban primary school for St Aloysius College out of which two key issues a</a:t>
            </a:r>
            <a:r>
              <a:rPr lang="en-GB" sz="1050" dirty="0" smtClean="0"/>
              <a:t>rose </a:t>
            </a:r>
            <a:r>
              <a:rPr lang="en-GB" sz="1050" dirty="0"/>
              <a:t>relating to </a:t>
            </a:r>
            <a:r>
              <a:rPr lang="en-GB" sz="1050" dirty="0" err="1"/>
              <a:t>Hillhead</a:t>
            </a:r>
            <a:r>
              <a:rPr lang="en-GB" sz="1050" dirty="0"/>
              <a:t>. Firstly on a restricted urban site the school was organised vertically rather than horizontally and the façade was composed from large glazed openings set within a precast concrete </a:t>
            </a:r>
            <a:r>
              <a:rPr lang="en-GB" sz="1050" dirty="0" err="1" smtClean="0"/>
              <a:t>frame.The</a:t>
            </a:r>
            <a:r>
              <a:rPr lang="en-GB" sz="1050" dirty="0" smtClean="0"/>
              <a:t> </a:t>
            </a:r>
            <a:r>
              <a:rPr lang="en-GB" sz="1050" dirty="0"/>
              <a:t>scale we felt at the time addressed the nature of the surrounding stone </a:t>
            </a:r>
            <a:r>
              <a:rPr lang="en-GB" sz="1050" dirty="0" smtClean="0"/>
              <a:t>buildings.</a:t>
            </a:r>
          </a:p>
          <a:p>
            <a:endParaRPr lang="en-GB" sz="1050" dirty="0"/>
          </a:p>
          <a:p>
            <a:r>
              <a:rPr lang="en-GB" sz="1050" dirty="0"/>
              <a:t>Over this period the authors have been involved in a number of school designs that have developed the idea of building on restricted urban sites such as James Gillespie’s High School in </a:t>
            </a:r>
            <a:r>
              <a:rPr lang="en-GB" sz="1050" dirty="0" smtClean="0"/>
              <a:t>Edinburgh (</a:t>
            </a:r>
            <a:r>
              <a:rPr lang="en-GB" sz="1050" dirty="0"/>
              <a:t>set </a:t>
            </a:r>
            <a:r>
              <a:rPr lang="en-GB" sz="1050" dirty="0" smtClean="0"/>
              <a:t>in </a:t>
            </a:r>
            <a:r>
              <a:rPr lang="en-GB" sz="1050" dirty="0"/>
              <a:t>a conservation area) or within a classical landscape such as Cowes High School. This is seen as research informing the </a:t>
            </a:r>
            <a:r>
              <a:rPr lang="en-GB" sz="1050" dirty="0" err="1"/>
              <a:t>Hillhead</a:t>
            </a:r>
            <a:r>
              <a:rPr lang="en-GB" sz="1050" dirty="0"/>
              <a:t> project the urban and rural are combined together in this instance. Thematically like our housing work we see that our research interests run across our work in education</a:t>
            </a:r>
            <a:r>
              <a:rPr lang="en-GB" sz="1050" dirty="0" smtClean="0"/>
              <a:t>.</a:t>
            </a:r>
          </a:p>
          <a:p>
            <a:endParaRPr lang="en-GB" sz="1050" dirty="0"/>
          </a:p>
          <a:p>
            <a:r>
              <a:rPr lang="en-GB" sz="1050" dirty="0"/>
              <a:t>The project was won through a competition with Glasgow City Council.</a:t>
            </a:r>
          </a:p>
          <a:p>
            <a:r>
              <a:rPr lang="en-GB" sz="1050" dirty="0"/>
              <a:t> </a:t>
            </a:r>
          </a:p>
        </p:txBody>
      </p:sp>
      <p:sp>
        <p:nvSpPr>
          <p:cNvPr id="8" name="Rectangle 7"/>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2" name="TextBox 11"/>
          <p:cNvSpPr txBox="1"/>
          <p:nvPr/>
        </p:nvSpPr>
        <p:spPr>
          <a:xfrm>
            <a:off x="439533" y="829260"/>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NARRATIVE</a:t>
            </a:r>
          </a:p>
          <a:p>
            <a:pPr algn="ctr"/>
            <a:endParaRPr lang="en-GB" sz="3600" b="1" baseline="-25000" dirty="0">
              <a:solidFill>
                <a:srgbClr val="89C404"/>
              </a:solidFill>
            </a:endParaRPr>
          </a:p>
        </p:txBody>
      </p:sp>
      <p:sp>
        <p:nvSpPr>
          <p:cNvPr id="14" name="Rectangle 13"/>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teaching wing , acid etched precast concrete panels &amp; full window screens</a:t>
            </a:r>
            <a:endParaRPr lang="en-US" sz="900" i="1" dirty="0">
              <a:solidFill>
                <a:srgbClr val="FFFFFF"/>
              </a:solidFill>
              <a:latin typeface="Adobe Caslon Pro"/>
              <a:cs typeface="Adobe Caslon Pro"/>
            </a:endParaRPr>
          </a:p>
        </p:txBody>
      </p:sp>
      <p:sp>
        <p:nvSpPr>
          <p:cNvPr id="16" name="Rectangle 15"/>
          <p:cNvSpPr/>
          <p:nvPr/>
        </p:nvSpPr>
        <p:spPr>
          <a:xfrm>
            <a:off x="3392092" y="1716552"/>
            <a:ext cx="2892386" cy="2039020"/>
          </a:xfrm>
          <a:prstGeom prst="rect">
            <a:avLst/>
          </a:prstGeom>
        </p:spPr>
        <p:txBody>
          <a:bodyPr wrap="square">
            <a:spAutoFit/>
          </a:bodyPr>
          <a:lstStyle/>
          <a:p>
            <a:r>
              <a:rPr lang="en-GB" sz="1050" dirty="0" smtClean="0"/>
              <a:t>The </a:t>
            </a:r>
            <a:r>
              <a:rPr lang="en-GB" sz="1050" dirty="0"/>
              <a:t>design proposal works with the idiom of the frame and large wall panels. It employs a green roof for environmental performance and aesthetic integration within the park setting. A playground/community square and clock address the city. </a:t>
            </a:r>
          </a:p>
          <a:p>
            <a:r>
              <a:rPr lang="en-GB" sz="1050" dirty="0"/>
              <a:t>The work has been published in a book, magazine articles and exhibitions .It is regularly cited by the Scottish Government in their Architecture Policy .Indeed the school was used in 2013 as the venue for launch of the policy.</a:t>
            </a:r>
          </a:p>
          <a:p>
            <a:endParaRPr lang="en-US" sz="1100" dirty="0">
              <a:latin typeface="Adobe Caslon Pro"/>
              <a:cs typeface="Adobe Caslon Pro"/>
            </a:endParaRPr>
          </a:p>
        </p:txBody>
      </p:sp>
      <p:sp>
        <p:nvSpPr>
          <p:cNvPr id="10" name="Rectangle 9"/>
          <p:cNvSpPr/>
          <p:nvPr/>
        </p:nvSpPr>
        <p:spPr>
          <a:xfrm>
            <a:off x="6284478" y="1562986"/>
            <a:ext cx="2859521" cy="362077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2" descr="\\Ito\jma\Projects\++ jma library ++\007_jma glasgow\Glasgow project images\Hillhead Primary School\Andrew Lee's Photographs\Hillhead PS 4.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43697" t="12069" b="4696"/>
          <a:stretch/>
        </p:blipFill>
        <p:spPr bwMode="auto">
          <a:xfrm>
            <a:off x="6422028" y="2137145"/>
            <a:ext cx="2754072" cy="305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792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7" name="Rectangle 6"/>
          <p:cNvSpPr/>
          <p:nvPr/>
        </p:nvSpPr>
        <p:spPr>
          <a:xfrm>
            <a:off x="439533" y="1716552"/>
            <a:ext cx="2892386" cy="2516073"/>
          </a:xfrm>
          <a:prstGeom prst="rect">
            <a:avLst/>
          </a:prstGeom>
        </p:spPr>
        <p:txBody>
          <a:bodyPr wrap="square">
            <a:spAutoFit/>
          </a:bodyPr>
          <a:lstStyle/>
          <a:p>
            <a:r>
              <a:rPr lang="en-GB" sz="1050" dirty="0"/>
              <a:t>How do you build a primary school on an intense urban site in a conservation area in the west end of Glasgow? </a:t>
            </a:r>
          </a:p>
          <a:p>
            <a:endParaRPr lang="en-GB" sz="1050" dirty="0"/>
          </a:p>
          <a:p>
            <a:r>
              <a:rPr lang="en-GB" sz="1050" dirty="0"/>
              <a:t>How is it made? </a:t>
            </a:r>
          </a:p>
          <a:p>
            <a:endParaRPr lang="en-GB" sz="1050" dirty="0"/>
          </a:p>
          <a:p>
            <a:r>
              <a:rPr lang="en-GB" sz="1050" dirty="0"/>
              <a:t>How do the two differing site conditions of urban and rural influence environmental, educational and aesthetic considerations.</a:t>
            </a:r>
          </a:p>
          <a:p>
            <a:endParaRPr lang="en-GB" sz="1050" dirty="0"/>
          </a:p>
          <a:p>
            <a:r>
              <a:rPr lang="en-GB" sz="1050" dirty="0"/>
              <a:t>How do the interests of the authors link to ideas and innovation in their previous and future school designs over the last 20 years?</a:t>
            </a:r>
          </a:p>
          <a:p>
            <a:endParaRPr lang="en-GB" sz="1050" dirty="0" smtClean="0"/>
          </a:p>
          <a:p>
            <a:endParaRPr lang="en-GB" sz="1050" dirty="0"/>
          </a:p>
        </p:txBody>
      </p:sp>
      <p:sp>
        <p:nvSpPr>
          <p:cNvPr id="8" name="Rectangle 7"/>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2" name="TextBox 11"/>
          <p:cNvSpPr txBox="1"/>
          <p:nvPr/>
        </p:nvSpPr>
        <p:spPr>
          <a:xfrm>
            <a:off x="439533" y="829260"/>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RESEARCH QUESTIONS</a:t>
            </a:r>
          </a:p>
          <a:p>
            <a:pPr algn="ctr"/>
            <a:endParaRPr lang="en-GB" sz="3600" b="1" baseline="-25000" dirty="0">
              <a:solidFill>
                <a:srgbClr val="89C404"/>
              </a:solidFill>
            </a:endParaRPr>
          </a:p>
        </p:txBody>
      </p:sp>
      <p:sp>
        <p:nvSpPr>
          <p:cNvPr id="14" name="Rectangle 13"/>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translucent glass clad link between community building and teaching block</a:t>
            </a:r>
            <a:endParaRPr lang="en-US" sz="900" i="1" dirty="0">
              <a:solidFill>
                <a:srgbClr val="FFFFFF"/>
              </a:solidFill>
              <a:latin typeface="Adobe Caslon Pro"/>
              <a:cs typeface="Adobe Caslon Pro"/>
            </a:endParaRPr>
          </a:p>
        </p:txBody>
      </p:sp>
      <p:pic>
        <p:nvPicPr>
          <p:cNvPr id="9" name="Picture 2" descr="\\Ito\jma\Projects\++ jma library ++\007_jma glasgow\Glasgow project images\Hillhead Primary School\Andrew Lee's Photographs\Hillhead PS 7.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2026" y="1557361"/>
            <a:ext cx="2721974" cy="3626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26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8" name="Rectangle 7"/>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10" name="Rectangle 9"/>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Early sketch  drawing of building in context, in relation to the ‘urban’ &amp; the ‘rural’</a:t>
            </a:r>
            <a:endParaRPr lang="en-US" sz="900" i="1" dirty="0">
              <a:solidFill>
                <a:srgbClr val="FFFFFF"/>
              </a:solidFill>
              <a:latin typeface="Adobe Caslon Pro"/>
              <a:cs typeface="Adobe Caslon Pro"/>
            </a:endParaRPr>
          </a:p>
        </p:txBody>
      </p:sp>
      <p:sp>
        <p:nvSpPr>
          <p:cNvPr id="11" name="Rectangle 10"/>
          <p:cNvSpPr/>
          <p:nvPr/>
        </p:nvSpPr>
        <p:spPr>
          <a:xfrm>
            <a:off x="439533" y="1716552"/>
            <a:ext cx="3058580" cy="4131900"/>
          </a:xfrm>
          <a:prstGeom prst="rect">
            <a:avLst/>
          </a:prstGeom>
        </p:spPr>
        <p:txBody>
          <a:bodyPr wrap="square">
            <a:spAutoFit/>
          </a:bodyPr>
          <a:lstStyle/>
          <a:p>
            <a:r>
              <a:rPr lang="en-GB" sz="1050" dirty="0"/>
              <a:t>The context of this project is a conservation area in the West End of Glasgow.</a:t>
            </a:r>
          </a:p>
          <a:p>
            <a:r>
              <a:rPr lang="en-GB" sz="1050" dirty="0"/>
              <a:t>How can we build in such a location with a particular response to place when both urban and rural conditions are present. What are the outcomes in the architectural response.</a:t>
            </a:r>
          </a:p>
          <a:p>
            <a:r>
              <a:rPr lang="en-GB" sz="1050" dirty="0"/>
              <a:t>At one time building schools in dense urban locations was very common .the significance of this project is that this is not now common. However local authorities are starting to look at innovative ways on making schools in inner city neighbourhoods and understanding that other benefits can be brought with such educational models </a:t>
            </a:r>
          </a:p>
          <a:p>
            <a:r>
              <a:rPr lang="en-GB" sz="1050" dirty="0"/>
              <a:t> </a:t>
            </a:r>
          </a:p>
          <a:p>
            <a:r>
              <a:rPr lang="en-GB" sz="1050" dirty="0"/>
              <a:t>Most contemporary primary schools are built on the city edges or in the suburbs and there is little critical engagement with the neighbouring built form. The language of the school buildings in such locations does not on the whole reinforce a sense of place .</a:t>
            </a:r>
            <a:r>
              <a:rPr lang="en-GB" sz="1050" dirty="0" err="1"/>
              <a:t>Hillhead</a:t>
            </a:r>
            <a:r>
              <a:rPr lang="en-GB" sz="1050" dirty="0"/>
              <a:t> we see as being the antitheses of such an approach using contemporary construction methods to respond to issues of scale and mass in the predominantly stone </a:t>
            </a:r>
            <a:r>
              <a:rPr lang="en-GB" sz="1050" dirty="0" err="1"/>
              <a:t>tenemental</a:t>
            </a:r>
            <a:r>
              <a:rPr lang="en-GB" sz="1050" dirty="0"/>
              <a:t> context</a:t>
            </a:r>
          </a:p>
          <a:p>
            <a:endParaRPr lang="en-GB" sz="1050" b="1" dirty="0"/>
          </a:p>
        </p:txBody>
      </p:sp>
      <p:sp>
        <p:nvSpPr>
          <p:cNvPr id="12" name="Rectangle 11"/>
          <p:cNvSpPr/>
          <p:nvPr/>
        </p:nvSpPr>
        <p:spPr>
          <a:xfrm>
            <a:off x="3402419" y="1318436"/>
            <a:ext cx="5741581" cy="385231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2" descr="\\Ito\jma\Projects\4101 hillhead primary school\03 Format\05 presentation\ians sketch colour.jpg"/>
          <p:cNvPicPr>
            <a:picLocks noChangeAspect="1" noChangeArrowheads="1"/>
          </p:cNvPicPr>
          <p:nvPr/>
        </p:nvPicPr>
        <p:blipFill>
          <a:blip r:embed="rId3" cstate="print">
            <a:clrChange>
              <a:clrFrom>
                <a:srgbClr val="E4E7FA"/>
              </a:clrFrom>
              <a:clrTo>
                <a:srgbClr val="E4E7FA">
                  <a:alpha val="0"/>
                </a:srgbClr>
              </a:clrTo>
            </a:clrChange>
            <a:extLst>
              <a:ext uri="{28A0092B-C50C-407E-A947-70E740481C1C}">
                <a14:useLocalDpi xmlns:a14="http://schemas.microsoft.com/office/drawing/2010/main" val="0"/>
              </a:ext>
            </a:extLst>
          </a:blip>
          <a:srcRect/>
          <a:stretch>
            <a:fillRect/>
          </a:stretch>
        </p:blipFill>
        <p:spPr bwMode="auto">
          <a:xfrm>
            <a:off x="3566931" y="1419372"/>
            <a:ext cx="5586594" cy="3764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138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7" name="Rectangle 6"/>
          <p:cNvSpPr/>
          <p:nvPr/>
        </p:nvSpPr>
        <p:spPr>
          <a:xfrm>
            <a:off x="6467582" y="5229316"/>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Views of the teaching block and  glazed link</a:t>
            </a:r>
            <a:endParaRPr lang="en-US" sz="900" i="1" dirty="0">
              <a:solidFill>
                <a:srgbClr val="FFFFFF"/>
              </a:solidFill>
              <a:latin typeface="Adobe Caslon Pro"/>
              <a:cs typeface="Adobe Caslon Pro"/>
            </a:endParaRPr>
          </a:p>
        </p:txBody>
      </p:sp>
      <p:sp>
        <p:nvSpPr>
          <p:cNvPr id="9" name="TextBox 8"/>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CONTEXT</a:t>
            </a:r>
          </a:p>
          <a:p>
            <a:pPr algn="ctr"/>
            <a:endParaRPr lang="en-GB" sz="3600" b="1" baseline="-25000" dirty="0">
              <a:solidFill>
                <a:srgbClr val="89C404"/>
              </a:solidFill>
            </a:endParaRPr>
          </a:p>
        </p:txBody>
      </p:sp>
      <p:sp>
        <p:nvSpPr>
          <p:cNvPr id="10" name="Rectangle 9"/>
          <p:cNvSpPr/>
          <p:nvPr/>
        </p:nvSpPr>
        <p:spPr>
          <a:xfrm>
            <a:off x="439533" y="1701294"/>
            <a:ext cx="2892386" cy="3186642"/>
          </a:xfrm>
          <a:prstGeom prst="rect">
            <a:avLst/>
          </a:prstGeom>
        </p:spPr>
        <p:txBody>
          <a:bodyPr wrap="square">
            <a:spAutoFit/>
          </a:bodyPr>
          <a:lstStyle/>
          <a:p>
            <a:r>
              <a:rPr lang="en-GB" sz="1050" b="1" dirty="0"/>
              <a:t>General Description </a:t>
            </a:r>
            <a:endParaRPr lang="en-GB" sz="1050" dirty="0"/>
          </a:p>
          <a:p>
            <a:r>
              <a:rPr lang="en-GB" sz="1050" dirty="0"/>
              <a:t>The site is probably as complex as a site could be. There is a change in level of a storey running from Gibson Street to the edge of the River Kelvin. There is a change in level from Kelvin Way that makes the roof form highly visible and a more open aspect towards the landscape of the park towards the north west. At Gibson Street a more urban condition with a busy street of shops and bars is present</a:t>
            </a:r>
            <a:r>
              <a:rPr lang="en-GB" sz="1050" dirty="0" smtClean="0"/>
              <a:t>.</a:t>
            </a:r>
          </a:p>
          <a:p>
            <a:endParaRPr lang="en-GB" sz="1050" dirty="0"/>
          </a:p>
          <a:p>
            <a:r>
              <a:rPr lang="en-GB" sz="1050" dirty="0"/>
              <a:t>The site is surrounded by large residential stone tenements and the mass of </a:t>
            </a:r>
            <a:r>
              <a:rPr lang="en-GB" sz="1050" dirty="0" err="1"/>
              <a:t>Gilmorehill</a:t>
            </a:r>
            <a:r>
              <a:rPr lang="en-GB" sz="1050" dirty="0"/>
              <a:t> hall.</a:t>
            </a:r>
          </a:p>
          <a:p>
            <a:r>
              <a:rPr lang="en-GB" sz="1050" dirty="0"/>
              <a:t>Our observations of place made us examine each of the surrounding conditions in turn; from the stone </a:t>
            </a:r>
            <a:r>
              <a:rPr lang="en-GB" sz="1050" dirty="0" err="1"/>
              <a:t>tenemental</a:t>
            </a:r>
            <a:r>
              <a:rPr lang="en-GB" sz="1050" dirty="0"/>
              <a:t> steps of the tenements to the cobbles of the lane and the vegetated and tree lined banks of the River Kelvin.</a:t>
            </a:r>
          </a:p>
          <a:p>
            <a:pPr>
              <a:lnSpc>
                <a:spcPct val="115000"/>
              </a:lnSpc>
              <a:spcAft>
                <a:spcPts val="1000"/>
              </a:spcAft>
            </a:pPr>
            <a:r>
              <a:rPr lang="en-GB" sz="1050" dirty="0">
                <a:ea typeface="Calibri"/>
                <a:cs typeface="Times New Roman"/>
              </a:rPr>
              <a:t> </a:t>
            </a:r>
          </a:p>
        </p:txBody>
      </p:sp>
      <p:sp>
        <p:nvSpPr>
          <p:cNvPr id="13" name="Rectangle 12"/>
          <p:cNvSpPr/>
          <p:nvPr/>
        </p:nvSpPr>
        <p:spPr>
          <a:xfrm>
            <a:off x="6284478" y="1619535"/>
            <a:ext cx="2859522" cy="36290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Picture 2" descr="\\Ito\jma\Projects\++ jma library ++\007_jma glasgow\Glasgow project images\Hillhead Primary School\Andrew Lee's Photographs\Hillhead PS 1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40223" y="3557724"/>
            <a:ext cx="2716894" cy="170473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Projects\++ jma library ++\007_jma glasgow\Glasgow project images\Hillhead Primary School\Andrew Lee's Photographs\Hillhead PS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223" y="1462254"/>
            <a:ext cx="2719859" cy="204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78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AIMS AND OBJECTIVES</a:t>
            </a:r>
          </a:p>
          <a:p>
            <a:pPr algn="ctr"/>
            <a:endParaRPr lang="en-GB" sz="3600" b="1" baseline="-25000" dirty="0">
              <a:solidFill>
                <a:srgbClr val="89C404"/>
              </a:solidFill>
            </a:endParaRPr>
          </a:p>
        </p:txBody>
      </p:sp>
      <p:sp>
        <p:nvSpPr>
          <p:cNvPr id="9" name="Rectangle 8"/>
          <p:cNvSpPr/>
          <p:nvPr/>
        </p:nvSpPr>
        <p:spPr>
          <a:xfrm>
            <a:off x="439533" y="1701294"/>
            <a:ext cx="2892386" cy="3970318"/>
          </a:xfrm>
          <a:prstGeom prst="rect">
            <a:avLst/>
          </a:prstGeom>
        </p:spPr>
        <p:txBody>
          <a:bodyPr wrap="square">
            <a:spAutoFit/>
          </a:bodyPr>
          <a:lstStyle/>
          <a:p>
            <a:r>
              <a:rPr lang="en-GB" sz="1050" dirty="0" smtClean="0"/>
              <a:t>Architecture </a:t>
            </a:r>
            <a:r>
              <a:rPr lang="en-GB" sz="1050" dirty="0"/>
              <a:t>in the city is usually informed by many structural constraints. In Glasgow this is usually an adherence to the urban block form.</a:t>
            </a:r>
          </a:p>
          <a:p>
            <a:r>
              <a:rPr lang="en-GB" sz="1050" dirty="0"/>
              <a:t>The site for </a:t>
            </a:r>
            <a:r>
              <a:rPr lang="en-GB" sz="1050" dirty="0" err="1"/>
              <a:t>Hillhead</a:t>
            </a:r>
            <a:r>
              <a:rPr lang="en-GB" sz="1050" dirty="0"/>
              <a:t> Primary was unusual for a number of reasons. To the north the site was a gap site created by the collapse of a four storey tenement block, facing onto Gibson Street. Gibson Street is one the principle vehicular routes to and from the city and the university district. Urban scale and public frontage are important factors in the resolution of the building.</a:t>
            </a:r>
          </a:p>
          <a:p>
            <a:r>
              <a:rPr lang="en-GB" sz="1050" dirty="0"/>
              <a:t>To the south the site extends into the lush heavily wooded corner of </a:t>
            </a:r>
            <a:r>
              <a:rPr lang="en-GB" sz="1050" dirty="0" err="1"/>
              <a:t>Kelvingrove</a:t>
            </a:r>
            <a:r>
              <a:rPr lang="en-GB" sz="1050" dirty="0"/>
              <a:t> Park. To the east the river kelvin runs parallel to the site boundary.</a:t>
            </a:r>
          </a:p>
          <a:p>
            <a:r>
              <a:rPr lang="en-GB" sz="1050" dirty="0"/>
              <a:t>To the west is University Avenue, raised 13m, higher than the datum of the site.</a:t>
            </a:r>
          </a:p>
          <a:p>
            <a:r>
              <a:rPr lang="en-GB" sz="1050" dirty="0"/>
              <a:t>Each boundary presented individual issues and possibilities.</a:t>
            </a:r>
          </a:p>
          <a:p>
            <a:endParaRPr lang="en-GB" sz="1050" dirty="0" smtClean="0"/>
          </a:p>
          <a:p>
            <a:r>
              <a:rPr lang="en-GB" sz="1050" dirty="0" smtClean="0"/>
              <a:t>Reconciliation </a:t>
            </a:r>
            <a:r>
              <a:rPr lang="en-GB" sz="1050" dirty="0"/>
              <a:t>of the urban intervention with the idea of a school which would explore the idea of new ways to learn gave the project a creative edge.</a:t>
            </a:r>
          </a:p>
          <a:p>
            <a:endParaRPr lang="en-GB" sz="1050" dirty="0"/>
          </a:p>
        </p:txBody>
      </p:sp>
      <p:sp>
        <p:nvSpPr>
          <p:cNvPr id="10" name="Rectangle 9"/>
          <p:cNvSpPr/>
          <p:nvPr/>
        </p:nvSpPr>
        <p:spPr>
          <a:xfrm>
            <a:off x="3392092" y="1716552"/>
            <a:ext cx="2892386" cy="3970318"/>
          </a:xfrm>
          <a:prstGeom prst="rect">
            <a:avLst/>
          </a:prstGeom>
        </p:spPr>
        <p:txBody>
          <a:bodyPr wrap="square">
            <a:spAutoFit/>
          </a:bodyPr>
          <a:lstStyle/>
          <a:p>
            <a:r>
              <a:rPr lang="en-GB" sz="1050" dirty="0" smtClean="0"/>
              <a:t>The </a:t>
            </a:r>
            <a:r>
              <a:rPr lang="en-GB" sz="1050" dirty="0"/>
              <a:t>competition process allowed for an important gestation period, allowing detailed analyses of both site and programme.</a:t>
            </a:r>
          </a:p>
          <a:p>
            <a:r>
              <a:rPr lang="en-GB" sz="1050" dirty="0"/>
              <a:t>The organisation of the building parts adhered closely to the ideas established at the competition stage by splitting the building into two main components; the public spaces of the school, and the learning spaces of the school.</a:t>
            </a:r>
          </a:p>
          <a:p>
            <a:r>
              <a:rPr lang="en-GB" sz="1050" dirty="0"/>
              <a:t>The public space sets up a new urban space on Gibson Street, using an elevated play area with the dining hall / gym / library all forward facing. A long link glazed umbilical bridge forms an existing link between public and learning.</a:t>
            </a:r>
          </a:p>
          <a:p>
            <a:endParaRPr lang="en-GB" sz="1050" dirty="0"/>
          </a:p>
          <a:p>
            <a:r>
              <a:rPr lang="en-GB" sz="1050" dirty="0"/>
              <a:t>The learning spaces are embedded in the woods and pushed hard up against the River Kelvin.</a:t>
            </a:r>
          </a:p>
          <a:p>
            <a:r>
              <a:rPr lang="en-GB" sz="1050" dirty="0"/>
              <a:t>The tail of the building is a small nursery school facing south out over a playing </a:t>
            </a:r>
            <a:r>
              <a:rPr lang="en-GB" sz="1050" dirty="0" smtClean="0"/>
              <a:t>field. The </a:t>
            </a:r>
            <a:r>
              <a:rPr lang="en-GB" sz="1050" dirty="0"/>
              <a:t>resultant outcome is pleasing with a building that takes up a lot of linear space (ground scraper) so as not to overly impact in the park, and register an urban scale and materiality onto Gibson Street.</a:t>
            </a:r>
          </a:p>
          <a:p>
            <a:endParaRPr lang="en-GB" sz="1050" dirty="0" smtClean="0"/>
          </a:p>
        </p:txBody>
      </p:sp>
      <p:pic>
        <p:nvPicPr>
          <p:cNvPr id="11" name="Picture 2" descr="\\Ito\jma\Projects\++ jma library ++\007_jma glasgow\Glasgow project images\Hillhead Primary School\Andrew Lee's Photographs\Hillhead PS 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1391" y="1564772"/>
            <a:ext cx="2722609" cy="362724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459005" y="5173776"/>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Teaching classrooms gather around a double height social area </a:t>
            </a:r>
            <a:endParaRPr lang="en-US" sz="900" i="1" dirty="0">
              <a:solidFill>
                <a:srgbClr val="FFFFFF"/>
              </a:solidFill>
              <a:latin typeface="Adobe Caslon Pro"/>
              <a:cs typeface="Adobe Caslon Pro"/>
            </a:endParaRPr>
          </a:p>
        </p:txBody>
      </p:sp>
    </p:spTree>
    <p:extLst>
      <p:ext uri="{BB962C8B-B14F-4D97-AF65-F5344CB8AC3E}">
        <p14:creationId xmlns:p14="http://schemas.microsoft.com/office/powerpoint/2010/main" val="3773294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88066"/>
          </a:xfrm>
          <a:prstGeom prst="rect">
            <a:avLst/>
          </a:prstGeom>
        </p:spPr>
      </p:pic>
      <p:sp>
        <p:nvSpPr>
          <p:cNvPr id="14" name="Rectangle 13"/>
          <p:cNvSpPr/>
          <p:nvPr/>
        </p:nvSpPr>
        <p:spPr>
          <a:xfrm>
            <a:off x="6284478" y="1562986"/>
            <a:ext cx="2859522" cy="36290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AIMS AND OBJECTIVES</a:t>
            </a:r>
          </a:p>
          <a:p>
            <a:pPr algn="ctr"/>
            <a:endParaRPr lang="en-GB" sz="3600" b="1" baseline="-25000" dirty="0">
              <a:solidFill>
                <a:srgbClr val="89C404"/>
              </a:solidFill>
            </a:endParaRPr>
          </a:p>
        </p:txBody>
      </p:sp>
      <p:sp>
        <p:nvSpPr>
          <p:cNvPr id="9" name="Rectangle 8"/>
          <p:cNvSpPr/>
          <p:nvPr/>
        </p:nvSpPr>
        <p:spPr>
          <a:xfrm>
            <a:off x="439533" y="1701294"/>
            <a:ext cx="2892386" cy="4135876"/>
          </a:xfrm>
          <a:prstGeom prst="rect">
            <a:avLst/>
          </a:prstGeom>
        </p:spPr>
        <p:txBody>
          <a:bodyPr wrap="square">
            <a:spAutoFit/>
          </a:bodyPr>
          <a:lstStyle/>
          <a:p>
            <a:pPr>
              <a:lnSpc>
                <a:spcPct val="115000"/>
              </a:lnSpc>
              <a:spcAft>
                <a:spcPts val="1000"/>
              </a:spcAft>
            </a:pPr>
            <a:r>
              <a:rPr lang="en-GB" sz="1050" dirty="0" smtClean="0">
                <a:ea typeface="Calibri"/>
                <a:cs typeface="Times New Roman"/>
              </a:rPr>
              <a:t>The </a:t>
            </a:r>
            <a:r>
              <a:rPr lang="en-GB" sz="1050" dirty="0">
                <a:ea typeface="Calibri"/>
                <a:cs typeface="Times New Roman"/>
              </a:rPr>
              <a:t>curriculum for excellence is a Scottish Government policy aimed at establishing an ethos for learning independently ,collectively  in a way that promotes confidence and a self motivated way of learning.</a:t>
            </a:r>
          </a:p>
          <a:p>
            <a:pPr>
              <a:lnSpc>
                <a:spcPct val="115000"/>
              </a:lnSpc>
              <a:spcAft>
                <a:spcPts val="1000"/>
              </a:spcAft>
            </a:pPr>
            <a:r>
              <a:rPr lang="en-GB" sz="1050" dirty="0">
                <a:ea typeface="Calibri"/>
                <a:cs typeface="Times New Roman"/>
              </a:rPr>
              <a:t>The architecture of the school attempts to harness this ethos in the manner of its planning  of rooms spaces and circulation areas.</a:t>
            </a:r>
          </a:p>
          <a:p>
            <a:pPr>
              <a:lnSpc>
                <a:spcPct val="115000"/>
              </a:lnSpc>
              <a:spcAft>
                <a:spcPts val="1000"/>
              </a:spcAft>
            </a:pPr>
            <a:r>
              <a:rPr lang="en-GB" sz="1050" dirty="0">
                <a:ea typeface="Calibri"/>
                <a:cs typeface="Times New Roman"/>
              </a:rPr>
              <a:t>The outcome is a range  of valuable environments  each  with their own particular characteristics to promote different moods and atmospheres- open :closed, closed :open. We rejected the standard configuration of space , electing to create learning spaces that fully embraced the unique context in which the school is set.</a:t>
            </a:r>
          </a:p>
          <a:p>
            <a:pPr>
              <a:lnSpc>
                <a:spcPct val="115000"/>
              </a:lnSpc>
              <a:spcAft>
                <a:spcPts val="1000"/>
              </a:spcAft>
            </a:pPr>
            <a:r>
              <a:rPr lang="en-GB" sz="1050" dirty="0">
                <a:ea typeface="Calibri"/>
                <a:cs typeface="Times New Roman"/>
              </a:rPr>
              <a:t>An ‘agora space ‘-a big space with no name </a:t>
            </a:r>
            <a:r>
              <a:rPr lang="en-GB" sz="1050" dirty="0" smtClean="0">
                <a:ea typeface="Calibri"/>
                <a:cs typeface="Times New Roman"/>
              </a:rPr>
              <a:t>. This </a:t>
            </a:r>
            <a:r>
              <a:rPr lang="en-GB" sz="1050" dirty="0">
                <a:ea typeface="Calibri"/>
                <a:cs typeface="Times New Roman"/>
              </a:rPr>
              <a:t>is an educational market space in the heart of the plan.</a:t>
            </a:r>
          </a:p>
          <a:p>
            <a:pPr>
              <a:lnSpc>
                <a:spcPct val="115000"/>
              </a:lnSpc>
              <a:spcAft>
                <a:spcPts val="1000"/>
              </a:spcAft>
            </a:pPr>
            <a:endParaRPr lang="en-GB" sz="1050" dirty="0">
              <a:ea typeface="Calibri"/>
              <a:cs typeface="Times New Roman"/>
            </a:endParaRPr>
          </a:p>
        </p:txBody>
      </p:sp>
      <p:sp>
        <p:nvSpPr>
          <p:cNvPr id="10" name="Rectangle 9"/>
          <p:cNvSpPr/>
          <p:nvPr/>
        </p:nvSpPr>
        <p:spPr>
          <a:xfrm>
            <a:off x="3392092" y="1716552"/>
            <a:ext cx="2892386" cy="3450175"/>
          </a:xfrm>
          <a:prstGeom prst="rect">
            <a:avLst/>
          </a:prstGeom>
        </p:spPr>
        <p:txBody>
          <a:bodyPr wrap="square">
            <a:spAutoFit/>
          </a:bodyPr>
          <a:lstStyle/>
          <a:p>
            <a:pPr>
              <a:lnSpc>
                <a:spcPct val="115000"/>
              </a:lnSpc>
              <a:spcAft>
                <a:spcPts val="1000"/>
              </a:spcAft>
            </a:pPr>
            <a:r>
              <a:rPr lang="en-GB" sz="1050" dirty="0" smtClean="0">
                <a:ea typeface="Calibri"/>
                <a:cs typeface="Times New Roman"/>
              </a:rPr>
              <a:t>Routes </a:t>
            </a:r>
            <a:r>
              <a:rPr lang="en-GB" sz="1050" dirty="0">
                <a:ea typeface="Calibri"/>
                <a:cs typeface="Times New Roman"/>
              </a:rPr>
              <a:t>through the building are planned so that there is always a physical sense of the outside. So walking through the building is always an adventure  walking from the park to the urbanity of the public spaces of the building.</a:t>
            </a:r>
          </a:p>
          <a:p>
            <a:pPr>
              <a:lnSpc>
                <a:spcPct val="115000"/>
              </a:lnSpc>
              <a:spcAft>
                <a:spcPts val="1000"/>
              </a:spcAft>
            </a:pPr>
            <a:r>
              <a:rPr lang="en-GB" sz="1050" dirty="0">
                <a:ea typeface="Calibri"/>
                <a:cs typeface="Times New Roman"/>
              </a:rPr>
              <a:t>Amongst these spaces is a 29m long umbilical link; a fully glazed ramped bridge that connects the’ rural ‘school to the’ urban’ school.</a:t>
            </a:r>
          </a:p>
          <a:p>
            <a:pPr>
              <a:lnSpc>
                <a:spcPct val="115000"/>
              </a:lnSpc>
              <a:spcAft>
                <a:spcPts val="1000"/>
              </a:spcAft>
            </a:pPr>
            <a:r>
              <a:rPr lang="en-GB" sz="1050" dirty="0">
                <a:ea typeface="Calibri"/>
                <a:cs typeface="Times New Roman"/>
              </a:rPr>
              <a:t>The space of the building is not confined to the interior </a:t>
            </a:r>
            <a:r>
              <a:rPr lang="en-GB" sz="1050" dirty="0" smtClean="0">
                <a:ea typeface="Calibri"/>
                <a:cs typeface="Times New Roman"/>
              </a:rPr>
              <a:t>spaces. In </a:t>
            </a:r>
            <a:r>
              <a:rPr lang="en-GB" sz="1050" dirty="0">
                <a:ea typeface="Calibri"/>
                <a:cs typeface="Times New Roman"/>
              </a:rPr>
              <a:t>fact the entire site and the park environment are arranged as learning grounds  as well as playing spaces.</a:t>
            </a:r>
          </a:p>
          <a:p>
            <a:pPr>
              <a:lnSpc>
                <a:spcPct val="115000"/>
              </a:lnSpc>
              <a:spcAft>
                <a:spcPts val="1000"/>
              </a:spcAft>
            </a:pPr>
            <a:r>
              <a:rPr lang="en-GB" sz="1050" dirty="0">
                <a:ea typeface="Calibri"/>
                <a:cs typeface="Times New Roman"/>
              </a:rPr>
              <a:t>This is achieved by reconciling the site levels which are extreme ;the cross section between the river and </a:t>
            </a:r>
            <a:r>
              <a:rPr lang="en-GB" sz="1050" dirty="0" err="1">
                <a:ea typeface="Calibri"/>
                <a:cs typeface="Times New Roman"/>
              </a:rPr>
              <a:t>Gilmourhill</a:t>
            </a:r>
            <a:r>
              <a:rPr lang="en-GB" sz="1050" dirty="0">
                <a:ea typeface="Calibri"/>
                <a:cs typeface="Times New Roman"/>
              </a:rPr>
              <a:t> Hall and the long section from the park up to Gibson Street</a:t>
            </a:r>
            <a:r>
              <a:rPr lang="en-GB" sz="1050" dirty="0" smtClean="0">
                <a:ea typeface="Calibri"/>
                <a:cs typeface="Times New Roman"/>
              </a:rPr>
              <a:t>.</a:t>
            </a:r>
            <a:endParaRPr lang="en-GB" sz="1050" dirty="0">
              <a:ea typeface="Calibri"/>
              <a:cs typeface="Times New Roman"/>
            </a:endParaRPr>
          </a:p>
        </p:txBody>
      </p:sp>
      <p:sp>
        <p:nvSpPr>
          <p:cNvPr id="11" name="Rectangle 10"/>
          <p:cNvSpPr/>
          <p:nvPr/>
        </p:nvSpPr>
        <p:spPr>
          <a:xfrm>
            <a:off x="6459005" y="5173776"/>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Elevation and section drawings of the scheme</a:t>
            </a:r>
            <a:endParaRPr lang="en-US" sz="900" i="1" dirty="0">
              <a:solidFill>
                <a:srgbClr val="FFFFFF"/>
              </a:solidFill>
              <a:latin typeface="Adobe Caslon Pro"/>
              <a:cs typeface="Adobe Caslon Pro"/>
            </a:endParaRPr>
          </a:p>
        </p:txBody>
      </p:sp>
      <p:pic>
        <p:nvPicPr>
          <p:cNvPr id="13" name="Picture 2" descr="\\Ito\jma\Projects\++ jma library ++\007_jma glasgow\Glasgow project images\Hillhead Primary School\drawings for presentation\AJ Jan 2012\jpegs\Classroom block elevati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64" t="19371" r="46283" b="23096"/>
          <a:stretch/>
        </p:blipFill>
        <p:spPr bwMode="auto">
          <a:xfrm>
            <a:off x="6847364" y="1733193"/>
            <a:ext cx="1748779" cy="168820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to\jma\Projects\++ jma library ++\007_jma glasgow\Glasgow project images\Hillhead Primary School\drawings for presentation\AJ Jan 2012\jpegs\Classroom block section.jp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2775" t="13402" r="17857" b="24592"/>
          <a:stretch/>
        </p:blipFill>
        <p:spPr bwMode="auto">
          <a:xfrm>
            <a:off x="6459005" y="3474565"/>
            <a:ext cx="2599935" cy="1643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761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13" name="Rectangle 12"/>
          <p:cNvSpPr/>
          <p:nvPr/>
        </p:nvSpPr>
        <p:spPr>
          <a:xfrm>
            <a:off x="3491507" y="1233378"/>
            <a:ext cx="5652493" cy="39480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3610572" y="517075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the building from South of the site  looking towards nursery building</a:t>
            </a:r>
            <a:endParaRPr lang="en-US" sz="900" i="1" dirty="0">
              <a:solidFill>
                <a:srgbClr val="FFFFFF"/>
              </a:solidFill>
              <a:latin typeface="Adobe Caslon Pro"/>
              <a:cs typeface="Adobe Caslon Pro"/>
            </a:endParaRPr>
          </a:p>
        </p:txBody>
      </p:sp>
      <p:sp>
        <p:nvSpPr>
          <p:cNvPr id="7" name="TextBox 6"/>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AIMS AND OBJECTIVES</a:t>
            </a:r>
          </a:p>
          <a:p>
            <a:pPr algn="ctr"/>
            <a:endParaRPr lang="en-GB" sz="3600" b="1" baseline="-25000" dirty="0">
              <a:solidFill>
                <a:srgbClr val="89C404"/>
              </a:solidFill>
            </a:endParaRPr>
          </a:p>
        </p:txBody>
      </p:sp>
      <p:sp>
        <p:nvSpPr>
          <p:cNvPr id="9" name="Rectangle 8"/>
          <p:cNvSpPr/>
          <p:nvPr/>
        </p:nvSpPr>
        <p:spPr>
          <a:xfrm>
            <a:off x="439533" y="1701294"/>
            <a:ext cx="2892386" cy="3182538"/>
          </a:xfrm>
          <a:prstGeom prst="rect">
            <a:avLst/>
          </a:prstGeom>
        </p:spPr>
        <p:txBody>
          <a:bodyPr wrap="square">
            <a:spAutoFit/>
          </a:bodyPr>
          <a:lstStyle/>
          <a:p>
            <a:pPr>
              <a:lnSpc>
                <a:spcPct val="115000"/>
              </a:lnSpc>
              <a:spcAft>
                <a:spcPts val="1000"/>
              </a:spcAft>
            </a:pPr>
            <a:r>
              <a:rPr lang="en-GB" sz="1050" dirty="0">
                <a:ea typeface="Calibri"/>
                <a:cs typeface="Times New Roman"/>
              </a:rPr>
              <a:t>The design presents the pupils with a very </a:t>
            </a:r>
            <a:r>
              <a:rPr lang="en-GB" sz="1050" dirty="0" smtClean="0">
                <a:ea typeface="Calibri"/>
                <a:cs typeface="Times New Roman"/>
              </a:rPr>
              <a:t>open, light </a:t>
            </a:r>
            <a:r>
              <a:rPr lang="en-GB" sz="1050" dirty="0">
                <a:ea typeface="Calibri"/>
                <a:cs typeface="Times New Roman"/>
              </a:rPr>
              <a:t>learning environment from which the context will always have an influence on learning ‘by </a:t>
            </a:r>
            <a:r>
              <a:rPr lang="en-GB" sz="1050" dirty="0" smtClean="0">
                <a:ea typeface="Calibri"/>
                <a:cs typeface="Times New Roman"/>
              </a:rPr>
              <a:t>design’. </a:t>
            </a:r>
            <a:r>
              <a:rPr lang="en-GB" sz="1050" dirty="0">
                <a:ea typeface="Calibri"/>
                <a:cs typeface="Times New Roman"/>
              </a:rPr>
              <a:t>Our view is that this fairly unique way of approaching school design should act as an intellectual and design standard  and a bench mark for all our schools.</a:t>
            </a:r>
          </a:p>
          <a:p>
            <a:pPr>
              <a:lnSpc>
                <a:spcPct val="115000"/>
              </a:lnSpc>
              <a:spcAft>
                <a:spcPts val="1000"/>
              </a:spcAft>
            </a:pPr>
            <a:r>
              <a:rPr lang="en-GB" sz="1050" dirty="0">
                <a:ea typeface="Calibri"/>
                <a:cs typeface="Times New Roman"/>
              </a:rPr>
              <a:t>Given current procurement arrangements in education  and  the pressure on budgets,  it </a:t>
            </a:r>
            <a:r>
              <a:rPr lang="en-GB" sz="1050" dirty="0" smtClean="0">
                <a:ea typeface="Calibri"/>
                <a:cs typeface="Times New Roman"/>
              </a:rPr>
              <a:t>remains, in </a:t>
            </a:r>
            <a:r>
              <a:rPr lang="en-GB" sz="1050" dirty="0">
                <a:ea typeface="Calibri"/>
                <a:cs typeface="Times New Roman"/>
              </a:rPr>
              <a:t>the current climate, a challenge to create great learning environments</a:t>
            </a:r>
            <a:r>
              <a:rPr lang="en-GB" sz="1050" dirty="0" smtClean="0">
                <a:ea typeface="Calibri"/>
                <a:cs typeface="Times New Roman"/>
              </a:rPr>
              <a:t>.</a:t>
            </a:r>
          </a:p>
          <a:p>
            <a:pPr>
              <a:lnSpc>
                <a:spcPct val="115000"/>
              </a:lnSpc>
              <a:spcAft>
                <a:spcPts val="1000"/>
              </a:spcAft>
            </a:pPr>
            <a:endParaRPr lang="en-GB" sz="1050" dirty="0">
              <a:ea typeface="Calibri"/>
              <a:cs typeface="Times New Roman"/>
            </a:endParaRPr>
          </a:p>
          <a:p>
            <a:pPr>
              <a:lnSpc>
                <a:spcPct val="115000"/>
              </a:lnSpc>
              <a:spcAft>
                <a:spcPts val="1000"/>
              </a:spcAft>
            </a:pPr>
            <a:endParaRPr lang="en-GB" sz="1050" dirty="0">
              <a:ea typeface="Calibri"/>
              <a:cs typeface="Times New Roman"/>
            </a:endParaRPr>
          </a:p>
          <a:p>
            <a:endParaRPr lang="en-GB" sz="1050" dirty="0"/>
          </a:p>
        </p:txBody>
      </p:sp>
      <p:pic>
        <p:nvPicPr>
          <p:cNvPr id="10" name="Picture 2" descr="\\Ito\jma\Projects\++ jma library ++\007_jma glasgow\Glasgow project images\Hillhead Primary School\Andrew Lee's Photographs\Hillhead PS 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66313" y="1670637"/>
            <a:ext cx="5587212" cy="3521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129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5.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6" name="Rectangle 5"/>
          <p:cNvSpPr/>
          <p:nvPr/>
        </p:nvSpPr>
        <p:spPr>
          <a:xfrm>
            <a:off x="6443420" y="5232985"/>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Elevations of the community building and teaching block</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METHODOLOGY</a:t>
            </a:r>
          </a:p>
          <a:p>
            <a:pPr algn="ctr"/>
            <a:endParaRPr lang="en-GB" sz="3600" b="1" baseline="-25000" dirty="0">
              <a:solidFill>
                <a:srgbClr val="89C404"/>
              </a:solidFill>
            </a:endParaRPr>
          </a:p>
        </p:txBody>
      </p:sp>
      <p:sp>
        <p:nvSpPr>
          <p:cNvPr id="10" name="Rectangle 9"/>
          <p:cNvSpPr/>
          <p:nvPr/>
        </p:nvSpPr>
        <p:spPr>
          <a:xfrm>
            <a:off x="439533" y="1701294"/>
            <a:ext cx="2892386" cy="4455066"/>
          </a:xfrm>
          <a:prstGeom prst="rect">
            <a:avLst/>
          </a:prstGeom>
        </p:spPr>
        <p:txBody>
          <a:bodyPr wrap="square">
            <a:spAutoFit/>
          </a:bodyPr>
          <a:lstStyle/>
          <a:p>
            <a:r>
              <a:rPr lang="en-GB" sz="1050" b="1" dirty="0"/>
              <a:t>Methodology </a:t>
            </a:r>
            <a:endParaRPr lang="en-GB" sz="1050" dirty="0"/>
          </a:p>
          <a:p>
            <a:r>
              <a:rPr lang="en-GB" sz="1050" dirty="0"/>
              <a:t>The project examines the importance of responding to the urban attributes of the site as discussed. In this process we examined the existing street patterns and </a:t>
            </a:r>
            <a:r>
              <a:rPr lang="en-GB" sz="1050" dirty="0" err="1"/>
              <a:t>elevational</a:t>
            </a:r>
            <a:r>
              <a:rPr lang="en-GB" sz="1050" dirty="0"/>
              <a:t> detail of all the surrounding buildings .Architectural details such as string courses, staircases ,windows and roof profile were all drawn in large city scaled sections</a:t>
            </a:r>
            <a:r>
              <a:rPr lang="en-GB" sz="1050" dirty="0" smtClean="0"/>
              <a:t>.</a:t>
            </a:r>
          </a:p>
          <a:p>
            <a:endParaRPr lang="en-GB" sz="1050" dirty="0"/>
          </a:p>
          <a:p>
            <a:r>
              <a:rPr lang="en-GB" sz="1050" dirty="0"/>
              <a:t>A level survey of the site revealed changes in level that could be exploited architecturally and would allow us to keep the massing low towards the park while accommodating underground </a:t>
            </a:r>
            <a:r>
              <a:rPr lang="en-GB" sz="1050" dirty="0" err="1"/>
              <a:t>carparking</a:t>
            </a:r>
            <a:r>
              <a:rPr lang="en-GB" sz="1050" dirty="0"/>
              <a:t> in an old basement area.</a:t>
            </a:r>
          </a:p>
          <a:p>
            <a:r>
              <a:rPr lang="en-GB" sz="1050" dirty="0"/>
              <a:t>The extensive vegetation on the site had to be measured and drawn into the plans and sections especially along the river frontage where the trees would shelter the classrooms in the summer. This engagement with existing trees gave the building an instant embedded feel and became important for us in examining the massing and environmental performance</a:t>
            </a:r>
            <a:r>
              <a:rPr lang="en-GB" sz="1050" dirty="0" smtClean="0"/>
              <a:t>. </a:t>
            </a:r>
            <a:r>
              <a:rPr lang="en-GB" sz="1050" dirty="0"/>
              <a:t>Examination of the existing fabric also led us to make meaningful decisions with regard to building lines and the position of the building on site. </a:t>
            </a:r>
          </a:p>
        </p:txBody>
      </p:sp>
      <p:sp>
        <p:nvSpPr>
          <p:cNvPr id="12" name="Rectangle 11"/>
          <p:cNvSpPr/>
          <p:nvPr/>
        </p:nvSpPr>
        <p:spPr>
          <a:xfrm>
            <a:off x="6145618" y="1552353"/>
            <a:ext cx="2998381" cy="370779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1711395235"/>
              </p:ext>
            </p:extLst>
          </p:nvPr>
        </p:nvGraphicFramePr>
        <p:xfrm>
          <a:off x="4007388" y="4266352"/>
          <a:ext cx="4833831" cy="966633"/>
        </p:xfrm>
        <a:graphic>
          <a:graphicData uri="http://schemas.openxmlformats.org/presentationml/2006/ole">
            <mc:AlternateContent xmlns:mc="http://schemas.openxmlformats.org/markup-compatibility/2006">
              <mc:Choice xmlns:v="urn:schemas-microsoft-com:vml" Requires="v">
                <p:oleObj spid="_x0000_s2096" name="Acrobat Document" r:id="rId5" imgW="6905473" imgH="1380904" progId="AcroExch.Document.7">
                  <p:embed/>
                </p:oleObj>
              </mc:Choice>
              <mc:Fallback>
                <p:oleObj name="Acrobat Document" r:id="rId5" imgW="6905473" imgH="1380904" progId="AcroExch.Document.7">
                  <p:embed/>
                  <p:pic>
                    <p:nvPicPr>
                      <p:cNvPr id="0" name=""/>
                      <p:cNvPicPr/>
                      <p:nvPr/>
                    </p:nvPicPr>
                    <p:blipFill>
                      <a:blip r:embed="rId6"/>
                      <a:stretch>
                        <a:fillRect/>
                      </a:stretch>
                    </p:blipFill>
                    <p:spPr>
                      <a:xfrm>
                        <a:off x="4007388" y="4266352"/>
                        <a:ext cx="4833831" cy="966633"/>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01649039"/>
              </p:ext>
            </p:extLst>
          </p:nvPr>
        </p:nvGraphicFramePr>
        <p:xfrm>
          <a:off x="5191087" y="2379537"/>
          <a:ext cx="3752448" cy="1743325"/>
        </p:xfrm>
        <a:graphic>
          <a:graphicData uri="http://schemas.openxmlformats.org/presentationml/2006/ole">
            <mc:AlternateContent xmlns:mc="http://schemas.openxmlformats.org/markup-compatibility/2006">
              <mc:Choice xmlns:v="urn:schemas-microsoft-com:vml" Requires="v">
                <p:oleObj spid="_x0000_s2097" name="Acrobat Document" r:id="rId7" imgW="10887024" imgH="5057552" progId="AcroExch.Document.7">
                  <p:embed/>
                </p:oleObj>
              </mc:Choice>
              <mc:Fallback>
                <p:oleObj name="Acrobat Document" r:id="rId7" imgW="10887024" imgH="5057552" progId="AcroExch.Document.7">
                  <p:embed/>
                  <p:pic>
                    <p:nvPicPr>
                      <p:cNvPr id="0" name=""/>
                      <p:cNvPicPr/>
                      <p:nvPr/>
                    </p:nvPicPr>
                    <p:blipFill>
                      <a:blip r:embed="rId8"/>
                      <a:stretch>
                        <a:fillRect/>
                      </a:stretch>
                    </p:blipFill>
                    <p:spPr>
                      <a:xfrm>
                        <a:off x="5191087" y="2379537"/>
                        <a:ext cx="3752448" cy="1743325"/>
                      </a:xfrm>
                      <a:prstGeom prst="rect">
                        <a:avLst/>
                      </a:prstGeom>
                    </p:spPr>
                  </p:pic>
                </p:oleObj>
              </mc:Fallback>
            </mc:AlternateContent>
          </a:graphicData>
        </a:graphic>
      </p:graphicFrame>
      <p:sp>
        <p:nvSpPr>
          <p:cNvPr id="11" name="Rectangle 10"/>
          <p:cNvSpPr/>
          <p:nvPr/>
        </p:nvSpPr>
        <p:spPr>
          <a:xfrm>
            <a:off x="3392092" y="1716552"/>
            <a:ext cx="2892386" cy="1708160"/>
          </a:xfrm>
          <a:prstGeom prst="rect">
            <a:avLst/>
          </a:prstGeom>
        </p:spPr>
        <p:txBody>
          <a:bodyPr wrap="square">
            <a:spAutoFit/>
          </a:bodyPr>
          <a:lstStyle/>
          <a:p>
            <a:r>
              <a:rPr lang="en-GB" sz="1050" dirty="0" smtClean="0"/>
              <a:t>Relationships </a:t>
            </a:r>
            <a:r>
              <a:rPr lang="en-GB" sz="1050" dirty="0"/>
              <a:t>to the rear of the church the </a:t>
            </a:r>
            <a:r>
              <a:rPr lang="en-GB" sz="1050" dirty="0" err="1"/>
              <a:t>tenemental</a:t>
            </a:r>
            <a:r>
              <a:rPr lang="en-GB" sz="1050" dirty="0"/>
              <a:t> neighbours and river edge all began to determine the massing on the site.</a:t>
            </a:r>
          </a:p>
          <a:p>
            <a:endParaRPr lang="en-GB" sz="1050" dirty="0"/>
          </a:p>
          <a:p>
            <a:r>
              <a:rPr lang="en-GB" sz="1050" dirty="0"/>
              <a:t>Due to the Conservation Area status we had extensive meetings with planning and conservation .This led to an approach that developed a proposition where the mass and feel of the building were more important than copying the historic context.</a:t>
            </a:r>
          </a:p>
        </p:txBody>
      </p:sp>
    </p:spTree>
    <p:extLst>
      <p:ext uri="{BB962C8B-B14F-4D97-AF65-F5344CB8AC3E}">
        <p14:creationId xmlns:p14="http://schemas.microsoft.com/office/powerpoint/2010/main" val="2956317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502400"/>
          </a:xfrm>
          <a:prstGeom prst="rect">
            <a:avLst/>
          </a:prstGeom>
        </p:spPr>
      </p:pic>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METHODOLOGY</a:t>
            </a:r>
          </a:p>
          <a:p>
            <a:pPr algn="ctr"/>
            <a:endParaRPr lang="en-GB" sz="3600" b="1" baseline="-25000" dirty="0">
              <a:solidFill>
                <a:srgbClr val="89C404"/>
              </a:solidFill>
            </a:endParaRPr>
          </a:p>
        </p:txBody>
      </p:sp>
      <p:sp>
        <p:nvSpPr>
          <p:cNvPr id="10" name="Rectangle 9"/>
          <p:cNvSpPr/>
          <p:nvPr/>
        </p:nvSpPr>
        <p:spPr>
          <a:xfrm>
            <a:off x="439533" y="1701294"/>
            <a:ext cx="2892386" cy="4616648"/>
          </a:xfrm>
          <a:prstGeom prst="rect">
            <a:avLst/>
          </a:prstGeom>
        </p:spPr>
        <p:txBody>
          <a:bodyPr wrap="square">
            <a:spAutoFit/>
          </a:bodyPr>
          <a:lstStyle/>
          <a:p>
            <a:r>
              <a:rPr lang="en-GB" sz="1050" b="1" dirty="0"/>
              <a:t>Context and Research </a:t>
            </a:r>
            <a:r>
              <a:rPr lang="en-GB" sz="1050" b="1" dirty="0" smtClean="0"/>
              <a:t>Methods</a:t>
            </a:r>
            <a:endParaRPr lang="en-GB" sz="1050" dirty="0"/>
          </a:p>
          <a:p>
            <a:r>
              <a:rPr lang="en-GB" sz="1050" dirty="0"/>
              <a:t>After consulting with students, staff and the education department we took the brief requirements and brought them to the site .Using the cross sections we determined that large community spaces would be embedded towards the urban side of the site towards Gibson Street.</a:t>
            </a:r>
          </a:p>
          <a:p>
            <a:endParaRPr lang="en-GB" sz="1050" dirty="0" smtClean="0"/>
          </a:p>
          <a:p>
            <a:r>
              <a:rPr lang="en-GB" sz="1050" dirty="0" smtClean="0"/>
              <a:t>Planning</a:t>
            </a:r>
            <a:r>
              <a:rPr lang="en-GB" sz="1050" dirty="0"/>
              <a:t>, sectional organisation and massing studies were all considered together. Small massing models and computer massing studies and sketches were used to explain the outcomes.</a:t>
            </a:r>
          </a:p>
          <a:p>
            <a:r>
              <a:rPr lang="en-GB" sz="1050" dirty="0"/>
              <a:t>The authors previous research into the Glasgow board schools informed a simple approach to planning that involved shared  learning spaces being surrounded by circulation and classrooms over several </a:t>
            </a:r>
            <a:r>
              <a:rPr lang="en-GB" sz="1050" dirty="0" smtClean="0"/>
              <a:t>levels. This </a:t>
            </a:r>
            <a:r>
              <a:rPr lang="en-GB" sz="1050" dirty="0"/>
              <a:t>central space is the multipurpose heart of the school offering good visibility  top light and </a:t>
            </a:r>
            <a:r>
              <a:rPr lang="en-GB" sz="1050" dirty="0" smtClean="0"/>
              <a:t>ventilation. </a:t>
            </a:r>
          </a:p>
          <a:p>
            <a:endParaRPr lang="en-GB" sz="1050" dirty="0"/>
          </a:p>
          <a:p>
            <a:r>
              <a:rPr lang="en-GB" sz="1050" dirty="0" smtClean="0"/>
              <a:t>Freehand </a:t>
            </a:r>
            <a:r>
              <a:rPr lang="en-GB" sz="1050" dirty="0"/>
              <a:t>cross sections were drawn to explore the spatial and environmental qualities of the </a:t>
            </a:r>
            <a:r>
              <a:rPr lang="en-GB" sz="1050" dirty="0" smtClean="0"/>
              <a:t>interiors. </a:t>
            </a:r>
            <a:r>
              <a:rPr lang="en-GB" sz="1050" dirty="0"/>
              <a:t>This is a technique that the authors use on all their education projects and forms a body of research that explores the spatial quality, environmental performance and massing of the school projects.</a:t>
            </a:r>
          </a:p>
          <a:p>
            <a:endParaRPr lang="en-GB" sz="1050" dirty="0"/>
          </a:p>
        </p:txBody>
      </p:sp>
      <p:sp>
        <p:nvSpPr>
          <p:cNvPr id="12" name="Rectangle 11"/>
          <p:cNvSpPr/>
          <p:nvPr/>
        </p:nvSpPr>
        <p:spPr>
          <a:xfrm>
            <a:off x="6145618" y="1552353"/>
            <a:ext cx="2998381" cy="370779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3392092" y="1716552"/>
            <a:ext cx="2892386" cy="2839239"/>
          </a:xfrm>
          <a:prstGeom prst="rect">
            <a:avLst/>
          </a:prstGeom>
        </p:spPr>
        <p:txBody>
          <a:bodyPr wrap="square">
            <a:spAutoFit/>
          </a:bodyPr>
          <a:lstStyle/>
          <a:p>
            <a:r>
              <a:rPr lang="en-GB" sz="1050" dirty="0" smtClean="0"/>
              <a:t>References </a:t>
            </a:r>
            <a:r>
              <a:rPr lang="en-GB" sz="1050" dirty="0"/>
              <a:t>for the </a:t>
            </a:r>
            <a:r>
              <a:rPr lang="en-GB" sz="1050" dirty="0" err="1"/>
              <a:t>Hillhead</a:t>
            </a:r>
            <a:r>
              <a:rPr lang="en-GB" sz="1050" dirty="0"/>
              <a:t> project that informed our </a:t>
            </a:r>
            <a:r>
              <a:rPr lang="en-GB" sz="1050" dirty="0" err="1"/>
              <a:t>elevational</a:t>
            </a:r>
            <a:r>
              <a:rPr lang="en-GB" sz="1050" dirty="0"/>
              <a:t> approach have been projects that deal with large precast elements such as David </a:t>
            </a:r>
            <a:r>
              <a:rPr lang="en-GB" sz="1050" dirty="0" err="1"/>
              <a:t>Chipperfield’s</a:t>
            </a:r>
            <a:r>
              <a:rPr lang="en-GB" sz="1050" dirty="0"/>
              <a:t> </a:t>
            </a:r>
            <a:r>
              <a:rPr lang="en-GB" sz="1050" dirty="0" err="1"/>
              <a:t>Ernsting</a:t>
            </a:r>
            <a:r>
              <a:rPr lang="en-GB" sz="1050" dirty="0"/>
              <a:t> Service Centre 2001 and our early experience with pre-cast while working on St Aloysius Primary</a:t>
            </a:r>
            <a:r>
              <a:rPr lang="en-GB" sz="1050" dirty="0" smtClean="0"/>
              <a:t>.</a:t>
            </a:r>
          </a:p>
          <a:p>
            <a:endParaRPr lang="en-GB" sz="1050" dirty="0"/>
          </a:p>
          <a:p>
            <a:r>
              <a:rPr lang="en-GB" sz="1050" dirty="0"/>
              <a:t>The authors started to explore a language of wall materials </a:t>
            </a:r>
            <a:r>
              <a:rPr lang="en-GB" sz="1050" dirty="0" err="1"/>
              <a:t>eg</a:t>
            </a:r>
            <a:r>
              <a:rPr lang="en-GB" sz="1050" dirty="0"/>
              <a:t> precast and brick, precast and glass or just precast. This material palette was deployed hierarchically to respond to the conditions of frontage, lane ,playground ,entrance ,hall and classroom. In this way our research enabled us to deploy a rigorous approach to the external walls of the buildings.</a:t>
            </a:r>
          </a:p>
          <a:p>
            <a:r>
              <a:rPr lang="en-GB" sz="1050" dirty="0"/>
              <a:t>Test panels of all external materials were reviewed as part of the methodology.</a:t>
            </a:r>
          </a:p>
        </p:txBody>
      </p:sp>
      <p:pic>
        <p:nvPicPr>
          <p:cNvPr id="7" name="Picture 2" descr="\\Ito\jma\Projects\++ jma library ++\007_jma glasgow\Glasgow project images\Hillhead Primary School\Andrew Lee's Photographs\Hillhead PS 10.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39933" r="17434"/>
          <a:stretch/>
        </p:blipFill>
        <p:spPr bwMode="auto">
          <a:xfrm>
            <a:off x="6441003" y="1716552"/>
            <a:ext cx="2407722" cy="35435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450926" y="5260149"/>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material palette </a:t>
            </a:r>
            <a:r>
              <a:rPr lang="en-US" sz="900" i="1" dirty="0" err="1" smtClean="0">
                <a:solidFill>
                  <a:srgbClr val="FFFFFF"/>
                </a:solidFill>
                <a:latin typeface="Adobe Caslon Pro"/>
                <a:cs typeface="Adobe Caslon Pro"/>
              </a:rPr>
              <a:t>wasexplored</a:t>
            </a:r>
            <a:r>
              <a:rPr lang="en-US" sz="900" i="1" dirty="0" smtClean="0">
                <a:solidFill>
                  <a:srgbClr val="FFFFFF"/>
                </a:solidFill>
                <a:latin typeface="Adobe Caslon Pro"/>
                <a:cs typeface="Adobe Caslon Pro"/>
              </a:rPr>
              <a:t> on a hierarchical basis</a:t>
            </a:r>
            <a:endParaRPr lang="en-US" sz="900" i="1" dirty="0">
              <a:solidFill>
                <a:srgbClr val="FFFFFF"/>
              </a:solidFill>
              <a:latin typeface="Adobe Caslon Pro"/>
              <a:cs typeface="Adobe Caslon Pro"/>
            </a:endParaRPr>
          </a:p>
        </p:txBody>
      </p:sp>
    </p:spTree>
    <p:extLst>
      <p:ext uri="{BB962C8B-B14F-4D97-AF65-F5344CB8AC3E}">
        <p14:creationId xmlns:p14="http://schemas.microsoft.com/office/powerpoint/2010/main" val="3478838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7" name="Rectangle 6"/>
          <p:cNvSpPr/>
          <p:nvPr/>
        </p:nvSpPr>
        <p:spPr>
          <a:xfrm>
            <a:off x="3585176" y="5196283"/>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View of the teaching block and glazed  umbilical link connecting ‘rural’  to ‘urban’</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DISSEMINATION</a:t>
            </a:r>
          </a:p>
          <a:p>
            <a:pPr algn="ctr"/>
            <a:endParaRPr lang="en-GB" sz="3600" b="1" baseline="-25000" dirty="0">
              <a:solidFill>
                <a:srgbClr val="89C404"/>
              </a:solidFill>
            </a:endParaRPr>
          </a:p>
        </p:txBody>
      </p:sp>
      <p:sp>
        <p:nvSpPr>
          <p:cNvPr id="10" name="Rectangle 9"/>
          <p:cNvSpPr/>
          <p:nvPr/>
        </p:nvSpPr>
        <p:spPr>
          <a:xfrm>
            <a:off x="439532" y="1701294"/>
            <a:ext cx="5695454" cy="3418756"/>
          </a:xfrm>
          <a:prstGeom prst="rect">
            <a:avLst/>
          </a:prstGeom>
        </p:spPr>
        <p:txBody>
          <a:bodyPr wrap="square">
            <a:spAutoFit/>
          </a:bodyPr>
          <a:lstStyle/>
          <a:p>
            <a:pPr>
              <a:lnSpc>
                <a:spcPct val="115000"/>
              </a:lnSpc>
              <a:spcAft>
                <a:spcPts val="1000"/>
              </a:spcAft>
            </a:pPr>
            <a:r>
              <a:rPr lang="en-GB" sz="1050" b="1" dirty="0">
                <a:ea typeface="Calibri"/>
                <a:cs typeface="Times New Roman"/>
              </a:rPr>
              <a:t>Publications </a:t>
            </a:r>
            <a:endParaRPr lang="en-GB" sz="1050" dirty="0">
              <a:ea typeface="Calibri"/>
              <a:cs typeface="Times New Roman"/>
            </a:endParaRPr>
          </a:p>
          <a:p>
            <a:pPr>
              <a:lnSpc>
                <a:spcPct val="115000"/>
              </a:lnSpc>
              <a:spcAft>
                <a:spcPts val="1000"/>
              </a:spcAft>
            </a:pPr>
            <a:r>
              <a:rPr lang="en-GB" sz="1050" dirty="0">
                <a:ea typeface="Calibri"/>
                <a:cs typeface="Times New Roman"/>
              </a:rPr>
              <a:t>The Architects Journal  </a:t>
            </a:r>
            <a:r>
              <a:rPr lang="en-GB" sz="1050" dirty="0" smtClean="0">
                <a:ea typeface="Calibri"/>
                <a:cs typeface="Times New Roman"/>
              </a:rPr>
              <a:t>2012, 9 </a:t>
            </a:r>
            <a:r>
              <a:rPr lang="en-GB" sz="1050" dirty="0">
                <a:ea typeface="Calibri"/>
                <a:cs typeface="Times New Roman"/>
              </a:rPr>
              <a:t>February</a:t>
            </a:r>
          </a:p>
          <a:p>
            <a:pPr>
              <a:lnSpc>
                <a:spcPct val="115000"/>
              </a:lnSpc>
              <a:spcAft>
                <a:spcPts val="1000"/>
              </a:spcAft>
            </a:pPr>
            <a:r>
              <a:rPr lang="en-GB" sz="1050" dirty="0">
                <a:ea typeface="Calibri"/>
                <a:cs typeface="Times New Roman"/>
              </a:rPr>
              <a:t>The BBC podcast .</a:t>
            </a:r>
          </a:p>
          <a:p>
            <a:pPr>
              <a:lnSpc>
                <a:spcPct val="115000"/>
              </a:lnSpc>
              <a:spcAft>
                <a:spcPts val="1000"/>
              </a:spcAft>
            </a:pPr>
            <a:r>
              <a:rPr lang="en-GB" sz="1050" dirty="0">
                <a:ea typeface="Calibri"/>
                <a:cs typeface="Times New Roman"/>
              </a:rPr>
              <a:t>A10 magazine  2012,issue 43 Jan/Feb 2012</a:t>
            </a:r>
          </a:p>
          <a:p>
            <a:pPr>
              <a:lnSpc>
                <a:spcPct val="115000"/>
              </a:lnSpc>
              <a:spcAft>
                <a:spcPts val="1000"/>
              </a:spcAft>
            </a:pPr>
            <a:r>
              <a:rPr lang="en-GB" sz="1050" dirty="0">
                <a:ea typeface="Calibri"/>
                <a:cs typeface="Times New Roman"/>
              </a:rPr>
              <a:t>New School </a:t>
            </a:r>
            <a:r>
              <a:rPr lang="en-GB" sz="1050" dirty="0" smtClean="0">
                <a:ea typeface="Calibri"/>
                <a:cs typeface="Times New Roman"/>
              </a:rPr>
              <a:t>Buildings, Links </a:t>
            </a:r>
            <a:r>
              <a:rPr lang="en-GB" sz="1050" dirty="0">
                <a:ea typeface="Calibri"/>
                <a:cs typeface="Times New Roman"/>
              </a:rPr>
              <a:t>Books Barcelona </a:t>
            </a:r>
            <a:r>
              <a:rPr lang="en-GB" sz="1050" dirty="0" smtClean="0">
                <a:ea typeface="Calibri"/>
                <a:cs typeface="Times New Roman"/>
              </a:rPr>
              <a:t>2013</a:t>
            </a:r>
          </a:p>
          <a:p>
            <a:pPr>
              <a:lnSpc>
                <a:spcPct val="115000"/>
              </a:lnSpc>
              <a:spcAft>
                <a:spcPts val="1000"/>
              </a:spcAft>
            </a:pPr>
            <a:r>
              <a:rPr lang="en-GB" sz="1050" b="1" dirty="0">
                <a:ea typeface="Calibri"/>
                <a:cs typeface="Times New Roman"/>
              </a:rPr>
              <a:t> </a:t>
            </a:r>
            <a:endParaRPr lang="en-GB" sz="1050" dirty="0">
              <a:ea typeface="Calibri"/>
              <a:cs typeface="Times New Roman"/>
            </a:endParaRPr>
          </a:p>
          <a:p>
            <a:pPr>
              <a:lnSpc>
                <a:spcPct val="115000"/>
              </a:lnSpc>
              <a:spcAft>
                <a:spcPts val="1000"/>
              </a:spcAft>
            </a:pPr>
            <a:r>
              <a:rPr lang="en-GB" sz="1050" b="1" dirty="0">
                <a:ea typeface="Calibri"/>
                <a:cs typeface="Times New Roman"/>
              </a:rPr>
              <a:t>Exhibitions</a:t>
            </a:r>
            <a:endParaRPr lang="en-GB" sz="1050" dirty="0">
              <a:ea typeface="Calibri"/>
              <a:cs typeface="Times New Roman"/>
            </a:endParaRPr>
          </a:p>
          <a:p>
            <a:pPr>
              <a:lnSpc>
                <a:spcPct val="115000"/>
              </a:lnSpc>
              <a:spcAft>
                <a:spcPts val="1000"/>
              </a:spcAft>
            </a:pPr>
            <a:r>
              <a:rPr lang="en-GB" sz="1050" dirty="0">
                <a:ea typeface="Calibri"/>
                <a:cs typeface="Times New Roman"/>
              </a:rPr>
              <a:t>Exhibited at the Scottish Parliament and Lighthouse </a:t>
            </a:r>
            <a:endParaRPr lang="en-GB" sz="1050" dirty="0" smtClean="0">
              <a:ea typeface="Calibri"/>
              <a:cs typeface="Times New Roman"/>
            </a:endParaRPr>
          </a:p>
          <a:p>
            <a:pPr>
              <a:lnSpc>
                <a:spcPct val="115000"/>
              </a:lnSpc>
              <a:spcAft>
                <a:spcPts val="1000"/>
              </a:spcAft>
            </a:pPr>
            <a:r>
              <a:rPr lang="en-GB" sz="1050" dirty="0" smtClean="0">
                <a:ea typeface="Calibri"/>
                <a:cs typeface="Times New Roman"/>
              </a:rPr>
              <a:t>as </a:t>
            </a:r>
            <a:r>
              <a:rPr lang="en-GB" sz="1050" dirty="0">
                <a:ea typeface="Calibri"/>
                <a:cs typeface="Times New Roman"/>
              </a:rPr>
              <a:t>part of the </a:t>
            </a:r>
            <a:r>
              <a:rPr lang="en-GB" sz="1050" dirty="0" err="1">
                <a:ea typeface="Calibri"/>
                <a:cs typeface="Times New Roman"/>
              </a:rPr>
              <a:t>Doolan</a:t>
            </a:r>
            <a:r>
              <a:rPr lang="en-GB" sz="1050" dirty="0">
                <a:ea typeface="Calibri"/>
                <a:cs typeface="Times New Roman"/>
              </a:rPr>
              <a:t> Awards Exhibition.2011 </a:t>
            </a:r>
          </a:p>
          <a:p>
            <a:pPr>
              <a:lnSpc>
                <a:spcPct val="115000"/>
              </a:lnSpc>
              <a:spcAft>
                <a:spcPts val="1000"/>
              </a:spcAft>
            </a:pPr>
            <a:r>
              <a:rPr lang="en-GB" sz="1050" b="1" dirty="0">
                <a:ea typeface="Calibri"/>
                <a:cs typeface="Times New Roman"/>
              </a:rPr>
              <a:t> </a:t>
            </a:r>
            <a:endParaRPr lang="en-GB" sz="1050" dirty="0">
              <a:ea typeface="Calibri"/>
              <a:cs typeface="Times New Roman"/>
            </a:endParaRPr>
          </a:p>
          <a:p>
            <a:pPr>
              <a:lnSpc>
                <a:spcPct val="115000"/>
              </a:lnSpc>
              <a:spcAft>
                <a:spcPts val="1000"/>
              </a:spcAft>
            </a:pPr>
            <a:r>
              <a:rPr lang="en-GB" sz="1050" b="1" dirty="0">
                <a:ea typeface="Calibri"/>
                <a:cs typeface="Times New Roman"/>
              </a:rPr>
              <a:t> </a:t>
            </a:r>
            <a:endParaRPr lang="en-GB" sz="1050" dirty="0">
              <a:ea typeface="Calibri"/>
              <a:cs typeface="Times New Roman"/>
            </a:endParaRPr>
          </a:p>
        </p:txBody>
      </p:sp>
      <p:sp>
        <p:nvSpPr>
          <p:cNvPr id="13" name="Rectangle 12"/>
          <p:cNvSpPr/>
          <p:nvPr/>
        </p:nvSpPr>
        <p:spPr>
          <a:xfrm>
            <a:off x="3362326" y="1562986"/>
            <a:ext cx="5781674" cy="365704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2" descr="\\Ito\jma\Projects\++ jma library ++\007_jma glasgow\Glasgow project images\Hillhead Primary School\Andrew Lee's Photographs\Hillhead PS 5.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04226" y="1799565"/>
            <a:ext cx="5558824" cy="3429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510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6" name="Rectangle 5"/>
          <p:cNvSpPr/>
          <p:nvPr/>
        </p:nvSpPr>
        <p:spPr>
          <a:xfrm>
            <a:off x="3610579" y="521646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space of the building is not confined to the interior, view of play area</a:t>
            </a:r>
            <a:endParaRPr lang="en-US" sz="900" i="1" dirty="0">
              <a:solidFill>
                <a:srgbClr val="FFFFFF"/>
              </a:solidFill>
              <a:latin typeface="Adobe Caslon Pro"/>
              <a:cs typeface="Adobe Caslon Pro"/>
            </a:endParaRPr>
          </a:p>
        </p:txBody>
      </p:sp>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ESTEEM INDICATORS</a:t>
            </a:r>
          </a:p>
          <a:p>
            <a:pPr algn="ctr"/>
            <a:endParaRPr lang="en-GB" sz="3600" b="1" baseline="-25000" dirty="0">
              <a:solidFill>
                <a:srgbClr val="89C404"/>
              </a:solidFill>
            </a:endParaRPr>
          </a:p>
        </p:txBody>
      </p:sp>
      <p:sp>
        <p:nvSpPr>
          <p:cNvPr id="9" name="Rectangle 8"/>
          <p:cNvSpPr/>
          <p:nvPr/>
        </p:nvSpPr>
        <p:spPr>
          <a:xfrm>
            <a:off x="439533" y="1701294"/>
            <a:ext cx="2892386" cy="3335016"/>
          </a:xfrm>
          <a:prstGeom prst="rect">
            <a:avLst/>
          </a:prstGeom>
        </p:spPr>
        <p:txBody>
          <a:bodyPr wrap="square">
            <a:spAutoFit/>
          </a:bodyPr>
          <a:lstStyle/>
          <a:p>
            <a:pPr>
              <a:lnSpc>
                <a:spcPct val="115000"/>
              </a:lnSpc>
              <a:spcAft>
                <a:spcPts val="1000"/>
              </a:spcAft>
            </a:pPr>
            <a:r>
              <a:rPr lang="en-GB" sz="1050" dirty="0">
                <a:ea typeface="Calibri"/>
                <a:cs typeface="Times New Roman"/>
              </a:rPr>
              <a:t>The project was selected by the Scottish government to launch the new Architecture policy on 24 6 2013.</a:t>
            </a:r>
          </a:p>
          <a:p>
            <a:pPr>
              <a:lnSpc>
                <a:spcPct val="115000"/>
              </a:lnSpc>
              <a:spcAft>
                <a:spcPts val="1000"/>
              </a:spcAft>
            </a:pPr>
            <a:r>
              <a:rPr lang="en-GB" sz="1050" dirty="0">
                <a:ea typeface="Calibri"/>
                <a:cs typeface="Times New Roman"/>
              </a:rPr>
              <a:t>It has also been illustrated in the Policy Consultation </a:t>
            </a:r>
            <a:r>
              <a:rPr lang="en-GB" sz="1050" dirty="0" smtClean="0">
                <a:ea typeface="Calibri"/>
                <a:cs typeface="Times New Roman"/>
              </a:rPr>
              <a:t>Book </a:t>
            </a:r>
            <a:r>
              <a:rPr lang="en-GB" sz="1050" dirty="0">
                <a:ea typeface="Calibri"/>
                <a:cs typeface="Times New Roman"/>
              </a:rPr>
              <a:t>and Creating </a:t>
            </a:r>
            <a:r>
              <a:rPr lang="en-GB" sz="1050" dirty="0" smtClean="0">
                <a:ea typeface="Calibri"/>
                <a:cs typeface="Times New Roman"/>
              </a:rPr>
              <a:t>Places publication </a:t>
            </a:r>
            <a:r>
              <a:rPr lang="en-GB" sz="1050" dirty="0">
                <a:ea typeface="Calibri"/>
                <a:cs typeface="Times New Roman"/>
              </a:rPr>
              <a:t>–a policy statement on architecture and place for Scotland.</a:t>
            </a:r>
          </a:p>
          <a:p>
            <a:pPr>
              <a:lnSpc>
                <a:spcPct val="115000"/>
              </a:lnSpc>
              <a:spcAft>
                <a:spcPts val="1000"/>
              </a:spcAft>
            </a:pPr>
            <a:r>
              <a:rPr lang="en-GB" sz="1050" dirty="0">
                <a:ea typeface="Calibri"/>
                <a:cs typeface="Times New Roman"/>
              </a:rPr>
              <a:t>It has been awarded the Grand Prix and education Awards by the Scottish design awards in 2012.</a:t>
            </a:r>
          </a:p>
          <a:p>
            <a:pPr>
              <a:lnSpc>
                <a:spcPct val="115000"/>
              </a:lnSpc>
              <a:spcAft>
                <a:spcPts val="1000"/>
              </a:spcAft>
            </a:pPr>
            <a:r>
              <a:rPr lang="en-GB" sz="1050" dirty="0">
                <a:ea typeface="Calibri"/>
                <a:cs typeface="Times New Roman"/>
              </a:rPr>
              <a:t>It has been published internationally.</a:t>
            </a:r>
          </a:p>
          <a:p>
            <a:pPr>
              <a:lnSpc>
                <a:spcPct val="115000"/>
              </a:lnSpc>
              <a:spcAft>
                <a:spcPts val="1000"/>
              </a:spcAft>
            </a:pPr>
            <a:r>
              <a:rPr lang="en-GB" sz="1050" dirty="0">
                <a:ea typeface="Calibri"/>
                <a:cs typeface="Times New Roman"/>
              </a:rPr>
              <a:t>It was highly commended at the </a:t>
            </a:r>
            <a:r>
              <a:rPr lang="en-GB" sz="1050" dirty="0" err="1">
                <a:ea typeface="Calibri"/>
                <a:cs typeface="Times New Roman"/>
              </a:rPr>
              <a:t>Doolan</a:t>
            </a:r>
            <a:r>
              <a:rPr lang="en-GB" sz="1050" dirty="0">
                <a:ea typeface="Calibri"/>
                <a:cs typeface="Times New Roman"/>
              </a:rPr>
              <a:t> awards.</a:t>
            </a:r>
          </a:p>
          <a:p>
            <a:pPr>
              <a:lnSpc>
                <a:spcPct val="115000"/>
              </a:lnSpc>
              <a:spcAft>
                <a:spcPts val="1000"/>
              </a:spcAft>
            </a:pPr>
            <a:r>
              <a:rPr lang="en-GB" sz="1050" dirty="0">
                <a:ea typeface="Calibri"/>
                <a:cs typeface="Times New Roman"/>
              </a:rPr>
              <a:t>Regularly delegations from councils over the UK visit the school.</a:t>
            </a:r>
          </a:p>
        </p:txBody>
      </p:sp>
      <p:pic>
        <p:nvPicPr>
          <p:cNvPr id="10" name="Picture 2" descr="\\Ito\jma\Projects\++ jma library ++\007_jma glasgow\Glasgow project images\Hillhead Primary School\Andrew Lee's Photographs\Hillhead PS 8.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98837" y="1711928"/>
            <a:ext cx="5635013" cy="351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867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PHOTOGRAPHIC MATRIX</a:t>
            </a:r>
          </a:p>
          <a:p>
            <a:pPr algn="ctr"/>
            <a:endParaRPr lang="en-GB" sz="3600" b="1" baseline="-25000" dirty="0">
              <a:solidFill>
                <a:srgbClr val="89C404"/>
              </a:solidFill>
            </a:endParaRPr>
          </a:p>
        </p:txBody>
      </p:sp>
      <p:sp>
        <p:nvSpPr>
          <p:cNvPr id="4" name="Rectangle 3"/>
          <p:cNvSpPr/>
          <p:nvPr/>
        </p:nvSpPr>
        <p:spPr>
          <a:xfrm>
            <a:off x="0" y="1562986"/>
            <a:ext cx="9144000" cy="44444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2" descr="\\Ito\jma\Projects\++ jma library ++\007_jma glasgow\Glasgow project images\Hillhead Primary School\Andrew Lee's Photographs\Hillhead PS 8.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7196" y="1460756"/>
            <a:ext cx="2196114" cy="13708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to\jma\Projects\++ jma library ++\007_jma glasgow\Glasgow project images\Hillhead Primary School\Andrew Lee's Photographs\Hillhead PS 5.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41130" y="1460755"/>
            <a:ext cx="2221622" cy="13708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to\jma\Projects\++ jma library ++\007_jma glasgow\Glasgow project images\Hillhead Primary School\Andrew Lee's Photographs\Hillhead PS 10.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734399" y="3126889"/>
            <a:ext cx="2098316"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Projects\++ jma library ++\007_jma glasgow\Glasgow project images\Hillhead Primary School\Andrew Lee's Photographs\Hillhead PS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1312" y="1462255"/>
            <a:ext cx="1807357" cy="13571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to\jma\Projects\++ jma library ++\007_jma glasgow\Glasgow project images\Hillhead Primary School\Andrew Lee's Photographs\Hillhead PS 3.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79237" y="3126889"/>
            <a:ext cx="208899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to\jma\Projects\++ jma library ++\007_jma glasgow\Glasgow project images\Hillhead Primary School\Andrew Lee's Photographs\Hillhead PS 2.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17196" y="3126889"/>
            <a:ext cx="98824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to\jma\Projects\++ jma library ++\007_jma glasgow\Glasgow project images\Hillhead Primary School\Andrew Lee's Photographs\Hillhead PS 7.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204935" y="4693829"/>
            <a:ext cx="988240" cy="131660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to\jma\Projects\++ jma library ++\007_jma glasgow\Glasgow project images\Hillhead Primary School\Andrew Lee's Photographs\Hillhead PS 1.jpg"/>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5704" t="22649" r="-18738" b="14677"/>
          <a:stretch/>
        </p:blipFill>
        <p:spPr bwMode="auto">
          <a:xfrm>
            <a:off x="318124" y="4693829"/>
            <a:ext cx="4353635" cy="129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643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38900"/>
          </a:xfrm>
          <a:prstGeom prst="rect">
            <a:avLst/>
          </a:prstGeom>
        </p:spPr>
      </p:pic>
      <p:sp>
        <p:nvSpPr>
          <p:cNvPr id="8" name="TextBox 7"/>
          <p:cNvSpPr txBox="1"/>
          <p:nvPr/>
        </p:nvSpPr>
        <p:spPr>
          <a:xfrm>
            <a:off x="439533" y="797361"/>
            <a:ext cx="4132467" cy="872034"/>
          </a:xfrm>
          <a:prstGeom prst="rect">
            <a:avLst/>
          </a:prstGeom>
          <a:solidFill>
            <a:schemeClr val="bg1"/>
          </a:solidFill>
        </p:spPr>
        <p:txBody>
          <a:bodyPr wrap="square" rtlCol="0" anchor="ctr">
            <a:spAutoFit/>
          </a:bodyPr>
          <a:lstStyle/>
          <a:p>
            <a:r>
              <a:rPr lang="en-GB" sz="4000" b="1" baseline="-25000" dirty="0" smtClean="0">
                <a:solidFill>
                  <a:srgbClr val="89C404"/>
                </a:solidFill>
              </a:rPr>
              <a:t>DRAWINGS</a:t>
            </a:r>
          </a:p>
          <a:p>
            <a:pPr algn="ctr"/>
            <a:endParaRPr lang="en-GB" sz="3600" b="1" baseline="-25000" dirty="0">
              <a:solidFill>
                <a:srgbClr val="89C404"/>
              </a:solidFill>
            </a:endParaRPr>
          </a:p>
        </p:txBody>
      </p:sp>
      <p:sp>
        <p:nvSpPr>
          <p:cNvPr id="4" name="Rectangle 3"/>
          <p:cNvSpPr/>
          <p:nvPr/>
        </p:nvSpPr>
        <p:spPr>
          <a:xfrm>
            <a:off x="0" y="1562986"/>
            <a:ext cx="9144000" cy="44444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9" name="Picture 2" descr="\\Ito\jma\Projects\++ jma library ++\007_jma glasgow\Glasgow project images\Hillhead Primary School\drawings for presentation\AJ Jan 2012\jpegs\Location Plan.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734" y="1382675"/>
            <a:ext cx="3076363"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Ito\jma\Projects\++ jma library ++\007_jma glasgow\Glasgow project images\Hillhead Primary School\drawings for presentation\AJ Jan 2012\jpegs\Classroom Block_Ground Floor 1_250 @ A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64"/>
          <a:stretch/>
        </p:blipFill>
        <p:spPr bwMode="auto">
          <a:xfrm rot="10800000">
            <a:off x="6388490" y="1382674"/>
            <a:ext cx="2457450" cy="55138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Ito\jma\Projects\++ jma library ++\007_jma glasgow\Glasgow project images\Hillhead Primary School\drawings for presentation\AJ Jan 2012\jpegs\Community Block_Ground Floor 1_250 @ A3.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069" t="-3510" b="-1"/>
          <a:stretch/>
        </p:blipFill>
        <p:spPr bwMode="auto">
          <a:xfrm rot="16200000">
            <a:off x="4306614" y="2687191"/>
            <a:ext cx="1926094" cy="39321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to\jma\Projects\++ jma library ++\007_jma glasgow\Glasgow project images\Hillhead Primary School\drawings for presentation\AJ Jan 2012\jpegs\Community Block_Lower Ground Floor 1_250 @ A3.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0407" b="30826"/>
          <a:stretch/>
        </p:blipFill>
        <p:spPr bwMode="auto">
          <a:xfrm rot="16200000">
            <a:off x="4064720" y="1163129"/>
            <a:ext cx="1926596" cy="2365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658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TotalTime>
  <Words>2472</Words>
  <Application>Microsoft Office PowerPoint</Application>
  <PresentationFormat>On-screen Show (4:3)</PresentationFormat>
  <Paragraphs>131</Paragraphs>
  <Slides>15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Siminson ,Nicola Jane</cp:lastModifiedBy>
  <cp:revision>42</cp:revision>
  <cp:lastPrinted>2013-07-25T19:02:00Z</cp:lastPrinted>
  <dcterms:created xsi:type="dcterms:W3CDTF">2013-05-28T12:18:35Z</dcterms:created>
  <dcterms:modified xsi:type="dcterms:W3CDTF">2013-09-24T13:37:57Z</dcterms:modified>
</cp:coreProperties>
</file>