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60" r:id="rId5"/>
    <p:sldId id="293" r:id="rId6"/>
    <p:sldId id="265" r:id="rId7"/>
    <p:sldId id="266" r:id="rId8"/>
    <p:sldId id="267" r:id="rId9"/>
    <p:sldId id="268" r:id="rId10"/>
    <p:sldId id="269" r:id="rId11"/>
    <p:sldId id="273" r:id="rId12"/>
    <p:sldId id="274" r:id="rId13"/>
    <p:sldId id="275" r:id="rId14"/>
    <p:sldId id="270" r:id="rId15"/>
    <p:sldId id="271" r:id="rId16"/>
    <p:sldId id="279" r:id="rId17"/>
    <p:sldId id="276" r:id="rId18"/>
    <p:sldId id="272" r:id="rId19"/>
    <p:sldId id="277" r:id="rId20"/>
    <p:sldId id="278" r:id="rId21"/>
    <p:sldId id="280" r:id="rId22"/>
    <p:sldId id="259" r:id="rId23"/>
    <p:sldId id="294" r:id="rId24"/>
    <p:sldId id="282" r:id="rId25"/>
    <p:sldId id="283" r:id="rId26"/>
    <p:sldId id="284" r:id="rId27"/>
    <p:sldId id="285" r:id="rId28"/>
    <p:sldId id="286" r:id="rId29"/>
    <p:sldId id="287" r:id="rId30"/>
    <p:sldId id="288" r:id="rId31"/>
    <p:sldId id="289" r:id="rId32"/>
    <p:sldId id="263"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3" d="100"/>
          <a:sy n="73" d="100"/>
        </p:scale>
        <p:origin x="-117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3D80DE-512C-804D-B111-850412233C1B}" type="datetimeFigureOut">
              <a:rPr lang="en-US" smtClean="0"/>
              <a:t>10/10/2013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9687EE-F02D-CE42-A12E-A7EEF6D8AEC8}" type="slidenum">
              <a:rPr lang="en-US" smtClean="0"/>
              <a:t>‹#›</a:t>
            </a:fld>
            <a:endParaRPr lang="en-US"/>
          </a:p>
        </p:txBody>
      </p:sp>
    </p:spTree>
    <p:extLst>
      <p:ext uri="{BB962C8B-B14F-4D97-AF65-F5344CB8AC3E}">
        <p14:creationId xmlns:p14="http://schemas.microsoft.com/office/powerpoint/2010/main" val="20784749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9687EE-F02D-CE42-A12E-A7EEF6D8AEC8}" type="slidenum">
              <a:rPr lang="en-US" smtClean="0"/>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10/10/2013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www.edinburghartfestival.com/commissions/ross_sinclair" TargetMode="External"/><Relationship Id="rId4"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hyperlink" Target="http://www.edinburghartfestival.com/commissions" TargetMode="External"/><Relationship Id="rId4"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1" Type="http://schemas.openxmlformats.org/officeDocument/2006/relationships/slideLayout" Target="../slideLayouts/slideLayout7.xml"/><Relationship Id="rId2" Type="http://schemas.openxmlformats.org/officeDocument/2006/relationships/image" Target="../media/image2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 Id="rId3"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1" Type="http://schemas.openxmlformats.org/officeDocument/2006/relationships/slideLayout" Target="../slideLayouts/slideLayout7.xml"/><Relationship Id="rId2"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1" Type="http://schemas.openxmlformats.org/officeDocument/2006/relationships/slideLayout" Target="../slideLayouts/slideLayout7.xml"/><Relationship Id="rId2"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40.jpeg"/><Relationship Id="rId1" Type="http://schemas.openxmlformats.org/officeDocument/2006/relationships/slideLayout" Target="../slideLayouts/slideLayout7.xml"/><Relationship Id="rId2"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5" Type="http://schemas.openxmlformats.org/officeDocument/2006/relationships/image" Target="../media/image44.jpeg"/><Relationship Id="rId1" Type="http://schemas.openxmlformats.org/officeDocument/2006/relationships/slideLayout" Target="../slideLayouts/slideLayout7.xml"/><Relationship Id="rId2"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hyperlink" Target="http://www.edinburghartfestival.com/events/2013-08-02/%23e330" TargetMode="External"/><Relationship Id="rId4" Type="http://schemas.openxmlformats.org/officeDocument/2006/relationships/image" Target="../media/image46.jpeg"/><Relationship Id="rId1" Type="http://schemas.openxmlformats.org/officeDocument/2006/relationships/slideLayout" Target="../slideLayouts/slideLayout7.xml"/><Relationship Id="rId2" Type="http://schemas.openxmlformats.org/officeDocument/2006/relationships/image" Target="../media/image45.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tiff"/></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1" Type="http://schemas.openxmlformats.org/officeDocument/2006/relationships/slideLayout" Target="../slideLayouts/slideLayout7.xml"/><Relationship Id="rId2"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1" Type="http://schemas.openxmlformats.org/officeDocument/2006/relationships/slideLayout" Target="../slideLayouts/slideLayout7.xml"/><Relationship Id="rId2" Type="http://schemas.openxmlformats.org/officeDocument/2006/relationships/image" Target="../media/image51.jpeg"/></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jpeg"/><Relationship Id="rId5" Type="http://schemas.openxmlformats.org/officeDocument/2006/relationships/image" Target="../media/image57.jpeg"/><Relationship Id="rId6" Type="http://schemas.openxmlformats.org/officeDocument/2006/relationships/image" Target="../media/image58.jpeg"/><Relationship Id="rId7" Type="http://schemas.openxmlformats.org/officeDocument/2006/relationships/image" Target="../media/image59.jpeg"/><Relationship Id="rId1" Type="http://schemas.openxmlformats.org/officeDocument/2006/relationships/slideLayout" Target="../slideLayouts/slideLayout7.xml"/><Relationship Id="rId2" Type="http://schemas.openxmlformats.org/officeDocument/2006/relationships/image" Target="../media/image54.jpeg"/></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image" Target="../media/image61.jpeg"/><Relationship Id="rId5" Type="http://schemas.openxmlformats.org/officeDocument/2006/relationships/image" Target="../media/image62.jpeg"/><Relationship Id="rId6" Type="http://schemas.openxmlformats.org/officeDocument/2006/relationships/image" Target="../media/image63.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8.xml.rels><?xml version="1.0" encoding="UTF-8" standalone="yes"?>
<Relationships xmlns="http://schemas.openxmlformats.org/package/2006/relationships"><Relationship Id="rId3" Type="http://schemas.openxmlformats.org/officeDocument/2006/relationships/image" Target="../media/image65.jpeg"/><Relationship Id="rId4" Type="http://schemas.openxmlformats.org/officeDocument/2006/relationships/image" Target="../media/image66.jpeg"/><Relationship Id="rId5" Type="http://schemas.openxmlformats.org/officeDocument/2006/relationships/image" Target="../media/image67.jpeg"/><Relationship Id="rId6" Type="http://schemas.openxmlformats.org/officeDocument/2006/relationships/image" Target="../media/image68.jpeg"/><Relationship Id="rId7" Type="http://schemas.openxmlformats.org/officeDocument/2006/relationships/image" Target="../media/image69.jpeg"/><Relationship Id="rId1" Type="http://schemas.openxmlformats.org/officeDocument/2006/relationships/slideLayout" Target="../slideLayouts/slideLayout7.xml"/><Relationship Id="rId2" Type="http://schemas.openxmlformats.org/officeDocument/2006/relationships/image" Target="../media/image64.jpeg"/></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4" Type="http://schemas.openxmlformats.org/officeDocument/2006/relationships/image" Target="../media/image72.jpeg"/><Relationship Id="rId1" Type="http://schemas.openxmlformats.org/officeDocument/2006/relationships/slideLayout" Target="../slideLayouts/slideLayout7.xml"/><Relationship Id="rId2" Type="http://schemas.openxmlformats.org/officeDocument/2006/relationships/image" Target="../media/image70.jpeg"/></Relationships>
</file>

<file path=ppt/slides/_rels/slide30.xml.rels><?xml version="1.0" encoding="UTF-8" standalone="yes"?>
<Relationships xmlns="http://schemas.openxmlformats.org/package/2006/relationships"><Relationship Id="rId3" Type="http://schemas.openxmlformats.org/officeDocument/2006/relationships/image" Target="../media/image74.jpeg"/><Relationship Id="rId4" Type="http://schemas.openxmlformats.org/officeDocument/2006/relationships/image" Target="../media/image75.jpeg"/><Relationship Id="rId5" Type="http://schemas.openxmlformats.org/officeDocument/2006/relationships/image" Target="../media/image76.jpeg"/><Relationship Id="rId6" Type="http://schemas.openxmlformats.org/officeDocument/2006/relationships/image" Target="../media/image77.jpeg"/><Relationship Id="rId7" Type="http://schemas.openxmlformats.org/officeDocument/2006/relationships/image" Target="../media/image78.jpeg"/><Relationship Id="rId1" Type="http://schemas.openxmlformats.org/officeDocument/2006/relationships/slideLayout" Target="../slideLayouts/slideLayout7.xml"/><Relationship Id="rId2" Type="http://schemas.openxmlformats.org/officeDocument/2006/relationships/image" Target="../media/image73.jpeg"/></Relationships>
</file>

<file path=ppt/slides/_rels/slide31.xml.rels><?xml version="1.0" encoding="UTF-8" standalone="yes"?>
<Relationships xmlns="http://schemas.openxmlformats.org/package/2006/relationships"><Relationship Id="rId3" Type="http://schemas.openxmlformats.org/officeDocument/2006/relationships/image" Target="../media/image80.jpeg"/><Relationship Id="rId4" Type="http://schemas.openxmlformats.org/officeDocument/2006/relationships/image" Target="../media/image81.jpeg"/><Relationship Id="rId5" Type="http://schemas.openxmlformats.org/officeDocument/2006/relationships/image" Target="../media/image82.jpeg"/><Relationship Id="rId1" Type="http://schemas.openxmlformats.org/officeDocument/2006/relationships/slideLayout" Target="../slideLayouts/slideLayout7.xml"/><Relationship Id="rId2" Type="http://schemas.openxmlformats.org/officeDocument/2006/relationships/image" Target="../media/image79.jpeg"/></Relationships>
</file>

<file path=ppt/slides/_rels/slide32.xml.rels><?xml version="1.0" encoding="UTF-8" standalone="yes"?>
<Relationships xmlns="http://schemas.openxmlformats.org/package/2006/relationships"><Relationship Id="rId3" Type="http://schemas.openxmlformats.org/officeDocument/2006/relationships/hyperlink" Target="http://www.scotsman.com/lifestyle/arts/news/poster-campaign-marks-edinburgh-art-festival-start-1-3023784" TargetMode="External"/><Relationship Id="rId4" Type="http://schemas.openxmlformats.org/officeDocument/2006/relationships/hyperlink" Target="http://www.scotsman.com/lifestyle/arts/visual-arts/exhibition-reviews-nam-june-paik-leonardo-da-vinci-1-3061811" TargetMode="External"/><Relationship Id="rId5" Type="http://schemas.openxmlformats.org/officeDocument/2006/relationships/hyperlink" Target="http://thisiscentralstation.com/edinburgh-festivals/eaf2013-preview/" TargetMode="External"/><Relationship Id="rId6" Type="http://schemas.openxmlformats.org/officeDocument/2006/relationships/image" Target="../media/image84.emf"/><Relationship Id="rId1" Type="http://schemas.openxmlformats.org/officeDocument/2006/relationships/slideLayout" Target="../slideLayouts/slideLayout7.xml"/><Relationship Id="rId2" Type="http://schemas.openxmlformats.org/officeDocument/2006/relationships/image" Target="../media/image8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p:nvSpPr>
        <p:spPr>
          <a:xfrm>
            <a:off x="715628" y="2228671"/>
            <a:ext cx="3176162" cy="2062103"/>
          </a:xfrm>
          <a:prstGeom prst="rect">
            <a:avLst/>
          </a:prstGeom>
        </p:spPr>
        <p:txBody>
          <a:bodyPr wrap="square">
            <a:spAutoFit/>
          </a:bodyPr>
          <a:lstStyle/>
          <a:p>
            <a:r>
              <a:rPr lang="en-US" sz="3200" b="1" dirty="0" smtClean="0">
                <a:solidFill>
                  <a:srgbClr val="C40812"/>
                </a:solidFill>
                <a:latin typeface="Hypatia Sans Pro"/>
                <a:cs typeface="Hypatia Sans Pro"/>
              </a:rPr>
              <a:t>Submission Title, </a:t>
            </a:r>
            <a:r>
              <a:rPr lang="en-US" sz="3200" b="1" dirty="0" err="1" smtClean="0">
                <a:solidFill>
                  <a:srgbClr val="C40812"/>
                </a:solidFill>
                <a:latin typeface="Hypatia Sans Pro"/>
                <a:cs typeface="Hypatia Sans Pro"/>
              </a:rPr>
              <a:t>Hypatia</a:t>
            </a:r>
            <a:r>
              <a:rPr lang="en-US" sz="3200" b="1" dirty="0" smtClean="0">
                <a:solidFill>
                  <a:srgbClr val="C40812"/>
                </a:solidFill>
                <a:latin typeface="Hypatia Sans Pro"/>
                <a:cs typeface="Hypatia Sans Pro"/>
              </a:rPr>
              <a:t> Sans Pro Bold 32 point.</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646331"/>
          </a:xfrm>
          <a:prstGeom prst="rect">
            <a:avLst/>
          </a:prstGeom>
        </p:spPr>
        <p:txBody>
          <a:bodyPr wrap="square">
            <a:spAutoFit/>
          </a:bodyPr>
          <a:lstStyle/>
          <a:p>
            <a:r>
              <a:rPr lang="en-US" sz="1200" i="1" dirty="0" smtClean="0">
                <a:solidFill>
                  <a:srgbClr val="C40812"/>
                </a:solidFill>
                <a:latin typeface="Adobe Caslon Pro SmBd"/>
                <a:cs typeface="Adobe Caslon Pro SmBd"/>
              </a:rPr>
              <a:t>Short description / sub-title concisely detailing the key points made and /or themes explored in the submission up to a maximum of 50 words. </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A.N. Other</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9" name="Picture 8" descr="S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0" name="Rectangle 9"/>
          <p:cNvSpPr/>
          <p:nvPr/>
        </p:nvSpPr>
        <p:spPr>
          <a:xfrm>
            <a:off x="715628" y="2228671"/>
            <a:ext cx="3176162" cy="2000548"/>
          </a:xfrm>
          <a:prstGeom prst="rect">
            <a:avLst/>
          </a:prstGeom>
        </p:spPr>
        <p:txBody>
          <a:bodyPr wrap="square">
            <a:spAutoFit/>
          </a:bodyPr>
          <a:lstStyle/>
          <a:p>
            <a:r>
              <a:rPr lang="en-US" sz="1400" b="1" dirty="0" smtClean="0"/>
              <a:t>Ross Sinclair : "Real Life and How to Live it in Auld </a:t>
            </a:r>
            <a:r>
              <a:rPr lang="en-US" sz="1400" b="1" dirty="0" err="1" smtClean="0"/>
              <a:t>Reekie</a:t>
            </a:r>
            <a:r>
              <a:rPr lang="en-US" sz="1400" b="1" dirty="0" smtClean="0"/>
              <a:t> / Real Life Parledonia”  </a:t>
            </a:r>
          </a:p>
          <a:p>
            <a:r>
              <a:rPr lang="en-US" sz="1200" dirty="0" smtClean="0"/>
              <a:t>A commission for Edinburgh Art Festival 2013 (EAF) comprising almost 45,000 different pieces distributed/exhibited around the city, using multiple forms, strategies and locations. </a:t>
            </a:r>
          </a:p>
          <a:p>
            <a:r>
              <a:rPr lang="en-US" sz="1200" b="1" dirty="0" smtClean="0"/>
              <a:t>Real Life Parledonia </a:t>
            </a:r>
            <a:r>
              <a:rPr lang="en-US" sz="1200" dirty="0" smtClean="0"/>
              <a:t>was  a related symposium event I was invited to curate for E.A.F. featuring 12 artists/writers/performers hosted by Edinburgh College of Art attended by 120.  </a:t>
            </a:r>
            <a:endParaRPr lang="en-US" sz="1200" b="1" dirty="0">
              <a:solidFill>
                <a:srgbClr val="C40812"/>
              </a:solidFill>
              <a:latin typeface="Hypatia Sans Pro"/>
              <a:cs typeface="Hypatia Sans Pro"/>
            </a:endParaRPr>
          </a:p>
        </p:txBody>
      </p:sp>
      <p:sp>
        <p:nvSpPr>
          <p:cNvPr id="11" name="Rectangle 10"/>
          <p:cNvSpPr/>
          <p:nvPr/>
        </p:nvSpPr>
        <p:spPr>
          <a:xfrm>
            <a:off x="715628" y="4473790"/>
            <a:ext cx="3176162" cy="1754327"/>
          </a:xfrm>
          <a:prstGeom prst="rect">
            <a:avLst/>
          </a:prstGeom>
        </p:spPr>
        <p:txBody>
          <a:bodyPr wrap="square">
            <a:spAutoFit/>
          </a:bodyPr>
          <a:lstStyle/>
          <a:p>
            <a:r>
              <a:rPr lang="en-US" sz="1200" dirty="0" smtClean="0"/>
              <a:t>Over dozens of sites around the city during the festival,  I invite the public of Edinburgh to consider ideas of the (sometimes conflicting) identities of the city, cultural, social, sporting historical, political, criminal, educational etc through a wide variety of contexts and artworks in dozens of locations around the city exploring the potential engagement with art, without necessarily announcing it as such.</a:t>
            </a:r>
            <a:endParaRPr lang="en-US" sz="1200" i="1" dirty="0">
              <a:solidFill>
                <a:srgbClr val="C40812"/>
              </a:solidFill>
              <a:latin typeface="Adobe Caslon Pro SmBd"/>
              <a:cs typeface="Adobe Caslon Pro SmBd"/>
            </a:endParaRPr>
          </a:p>
        </p:txBody>
      </p:sp>
      <p:sp>
        <p:nvSpPr>
          <p:cNvPr id="12" name="Rectangle 11"/>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Ross Sinclair </a:t>
            </a:r>
          </a:p>
          <a:p>
            <a:r>
              <a:rPr lang="en-US" sz="1200" dirty="0" smtClean="0">
                <a:solidFill>
                  <a:schemeClr val="tx1">
                    <a:lumMod val="75000"/>
                    <a:lumOff val="25000"/>
                  </a:schemeClr>
                </a:solidFill>
                <a:latin typeface="Adobe Caslon Pro"/>
                <a:cs typeface="Adobe Caslon Pro"/>
              </a:rPr>
              <a:t>Output No.6</a:t>
            </a:r>
            <a:endParaRPr lang="en-US" sz="1200" dirty="0">
              <a:solidFill>
                <a:schemeClr val="tx1">
                  <a:lumMod val="75000"/>
                  <a:lumOff val="25000"/>
                </a:schemeClr>
              </a:solidFill>
              <a:latin typeface="Adobe Caslon Pro"/>
              <a:cs typeface="Adobe Caslon Pro"/>
            </a:endParaRPr>
          </a:p>
        </p:txBody>
      </p:sp>
      <p:pic>
        <p:nvPicPr>
          <p:cNvPr id="13" name="Picture 12" descr="992922_10151478650225667_1153365410_n.jpg"/>
          <p:cNvPicPr>
            <a:picLocks noChangeAspect="1"/>
          </p:cNvPicPr>
          <p:nvPr/>
        </p:nvPicPr>
        <p:blipFill>
          <a:blip r:embed="rId3"/>
          <a:stretch>
            <a:fillRect/>
          </a:stretch>
        </p:blipFill>
        <p:spPr>
          <a:xfrm>
            <a:off x="4211975" y="1903409"/>
            <a:ext cx="4932025" cy="49320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874732"/>
            <a:ext cx="2892386" cy="4154984"/>
          </a:xfrm>
          <a:prstGeom prst="rect">
            <a:avLst/>
          </a:prstGeom>
        </p:spPr>
        <p:txBody>
          <a:bodyPr wrap="square">
            <a:spAutoFit/>
          </a:bodyPr>
          <a:lstStyle/>
          <a:p>
            <a:r>
              <a:rPr lang="en-US" sz="1100" dirty="0" smtClean="0">
                <a:latin typeface="Adobe Caslon Pro"/>
                <a:cs typeface="Adobe Caslon Pro"/>
              </a:rPr>
              <a:t>This comes at the ship as the north and Sport committee said her committee members to </a:t>
            </a:r>
            <a:r>
              <a:rPr lang="en-US" sz="1100" dirty="0" err="1" smtClean="0">
                <a:latin typeface="Adobe Caslon Pro"/>
                <a:cs typeface="Adobe Caslon Pro"/>
              </a:rPr>
              <a:t>Elazigspor</a:t>
            </a:r>
            <a:r>
              <a:rPr lang="en-US" sz="1100" dirty="0" smtClean="0">
                <a:latin typeface="Adobe Caslon Pro"/>
                <a:cs typeface="Adobe Caslon Pro"/>
              </a:rPr>
              <a:t>. Or others took advantage of the last main stronghold of vengeance. We've recommended retailers not yet been deliberately poisoned. Said that while longer QT interval is a higher-than-expected rise in any laws to Parliament for receiving a Foreign Office to clean up oil spills. While infection rates were reported a contender for Britain's membership and theft and Manchester but I'm still rife in the open to escape the European Union.</a:t>
            </a:r>
          </a:p>
          <a:p>
            <a:endParaRPr lang="en-US" sz="1100" dirty="0" smtClean="0">
              <a:latin typeface="Adobe Caslon Pro"/>
              <a:cs typeface="Adobe Caslon Pro"/>
            </a:endParaRPr>
          </a:p>
          <a:p>
            <a:r>
              <a:rPr lang="en-US" sz="1100" dirty="0" smtClean="0">
                <a:latin typeface="Adobe Caslon Pro"/>
                <a:cs typeface="Adobe Caslon Pro"/>
              </a:rPr>
              <a:t>If </a:t>
            </a:r>
            <a:r>
              <a:rPr lang="en-US" sz="1100" dirty="0" err="1" smtClean="0">
                <a:latin typeface="Adobe Caslon Pro"/>
                <a:cs typeface="Adobe Caslon Pro"/>
              </a:rPr>
              <a:t>Balotelli</a:t>
            </a:r>
            <a:r>
              <a:rPr lang="en-US" sz="1100" dirty="0" smtClean="0">
                <a:latin typeface="Adobe Caslon Pro"/>
                <a:cs typeface="Adobe Caslon Pro"/>
              </a:rPr>
              <a:t> leaves Man City University college for a senior officer to support the death penalty abroad. Housing association chief executive and its policy on Friday. International students who says considerable weight will say they have walked the head of the bureau was hydrated and foul smell. While others took the Norwich University of modifications intended to be made more likely to have an understanding of children per child vary on Britons facing the Falkland Islands with other nations.</a:t>
            </a:r>
            <a:endParaRPr lang="en-US" sz="11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Title of submission, Adobe Caslon Pro Bold Italic, 10 pt</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Adobe Caslon Pro Bold Italic, 10 pt</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Adobe Caslon Pro Bold Italic, 10 pt</a:t>
            </a:r>
            <a:endParaRPr lang="en-US" sz="1000" dirty="0">
              <a:latin typeface="Adobe Caslon Pro Bold Italic"/>
              <a:cs typeface="Adobe Caslon Pro Bold Italic"/>
            </a:endParaRPr>
          </a:p>
        </p:txBody>
      </p:sp>
      <p:pic>
        <p:nvPicPr>
          <p:cNvPr id="16" name="Picture 15" descr="S2.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17" name="Rectangle 16"/>
          <p:cNvSpPr/>
          <p:nvPr/>
        </p:nvSpPr>
        <p:spPr>
          <a:xfrm>
            <a:off x="258695" y="1464566"/>
            <a:ext cx="2857409" cy="4832093"/>
          </a:xfrm>
          <a:prstGeom prst="rect">
            <a:avLst/>
          </a:prstGeom>
        </p:spPr>
        <p:txBody>
          <a:bodyPr wrap="square">
            <a:spAutoFit/>
          </a:bodyPr>
          <a:lstStyle/>
          <a:p>
            <a:pPr algn="just"/>
            <a:r>
              <a:rPr lang="en-US" sz="1100" dirty="0" smtClean="0"/>
              <a:t>Real Life and How to Live it in Auld </a:t>
            </a:r>
            <a:r>
              <a:rPr lang="en-US" sz="1100" dirty="0" err="1" smtClean="0"/>
              <a:t>Reekie</a:t>
            </a:r>
            <a:r>
              <a:rPr lang="en-US" sz="1100" dirty="0" smtClean="0"/>
              <a:t> is an ambitious project made up from nearly 45,000 discrete pieces spread around the city in dozens of locations. </a:t>
            </a:r>
          </a:p>
          <a:p>
            <a:pPr algn="just"/>
            <a:r>
              <a:rPr lang="en-US" sz="1100" dirty="0" smtClean="0"/>
              <a:t>These include 3 Billboards(20' </a:t>
            </a:r>
            <a:r>
              <a:rPr lang="en-US" sz="1100" dirty="0" err="1" smtClean="0"/>
              <a:t>x</a:t>
            </a:r>
            <a:r>
              <a:rPr lang="en-US" sz="1100" dirty="0" smtClean="0"/>
              <a:t> 10'), 20,000 </a:t>
            </a:r>
            <a:r>
              <a:rPr lang="en-US" sz="1100" dirty="0" err="1" smtClean="0"/>
              <a:t>beermats</a:t>
            </a:r>
            <a:r>
              <a:rPr lang="en-US" sz="1100" dirty="0" smtClean="0"/>
              <a:t>, 20,000 postcards, 500 posters, 500 records (7" gatefold sleeve, red vinyl) 2000 badges, 15 metal signs, in various locations, one banner, (10' </a:t>
            </a:r>
            <a:r>
              <a:rPr lang="en-US" sz="1100" dirty="0" err="1" smtClean="0"/>
              <a:t>x</a:t>
            </a:r>
            <a:r>
              <a:rPr lang="en-US" sz="1100" dirty="0" smtClean="0"/>
              <a:t> 4'), 2000 booklets, 500 tote bags. In this project I wanted to engage the public of the city in as many different locations as possible, often in situations where there would be no assumption of an 'Art' experience. The theme of this years EAF was 'Parley' </a:t>
            </a:r>
            <a:r>
              <a:rPr lang="en-US" sz="1100" dirty="0" err="1" smtClean="0"/>
              <a:t>i.e</a:t>
            </a:r>
            <a:r>
              <a:rPr lang="en-US" sz="1100" dirty="0" smtClean="0"/>
              <a:t>, to talk/ discourse. Using a wide array of ‘empirical’ knowledge researched from various methods of statistical analysis, I wanted to provoke a discussion with the people of Edinburgh engaging their sense of identity and the construction of the identity of the city itself, from a local, national and international perspective during the vibrant and cosmopolitan demographic of the Edinburgh Festival . This reflects the accepted canons of the city's culture of the enlightenment and writers through to the twin towers of the cities football identity and also the less salubrious side such as drug deaths and suicides. </a:t>
            </a:r>
            <a:endParaRPr lang="en-US" sz="1100" dirty="0" smtClean="0">
              <a:latin typeface="Adobe Caslon Pro"/>
              <a:cs typeface="Adobe Caslon Pro"/>
            </a:endParaRPr>
          </a:p>
        </p:txBody>
      </p:sp>
      <p:sp>
        <p:nvSpPr>
          <p:cNvPr id="18" name="Rectangle 17"/>
          <p:cNvSpPr/>
          <p:nvPr/>
        </p:nvSpPr>
        <p:spPr>
          <a:xfrm>
            <a:off x="3392092" y="5580404"/>
            <a:ext cx="2397799" cy="369332"/>
          </a:xfrm>
          <a:prstGeom prst="rect">
            <a:avLst/>
          </a:prstGeom>
        </p:spPr>
        <p:txBody>
          <a:bodyPr wrap="square">
            <a:spAutoFit/>
          </a:bodyPr>
          <a:lstStyle/>
          <a:p>
            <a:r>
              <a:rPr lang="en-US" sz="900" dirty="0" smtClean="0">
                <a:solidFill>
                  <a:schemeClr val="bg1"/>
                </a:solidFill>
              </a:rPr>
              <a:t>"Real Life and How to Live it in Auld </a:t>
            </a:r>
            <a:r>
              <a:rPr lang="en-US" sz="900" dirty="0" err="1" smtClean="0">
                <a:solidFill>
                  <a:schemeClr val="bg1"/>
                </a:solidFill>
              </a:rPr>
              <a:t>Reekie</a:t>
            </a:r>
            <a:r>
              <a:rPr lang="en-US" sz="900" dirty="0" smtClean="0">
                <a:solidFill>
                  <a:schemeClr val="bg1"/>
                </a:solidFill>
              </a:rPr>
              <a:t>" 3 </a:t>
            </a:r>
            <a:r>
              <a:rPr lang="en-US" sz="900" i="1" dirty="0" smtClean="0">
                <a:solidFill>
                  <a:schemeClr val="bg1"/>
                </a:solidFill>
                <a:latin typeface="Adobe Caslon Pro"/>
                <a:cs typeface="Adobe Caslon Pro"/>
              </a:rPr>
              <a:t>Billboards on Calton Road, each 20 </a:t>
            </a:r>
            <a:r>
              <a:rPr lang="en-US" sz="900" i="1" dirty="0" err="1" smtClean="0">
                <a:solidFill>
                  <a:schemeClr val="bg1"/>
                </a:solidFill>
                <a:latin typeface="Adobe Caslon Pro"/>
                <a:cs typeface="Adobe Caslon Pro"/>
              </a:rPr>
              <a:t>x</a:t>
            </a:r>
            <a:r>
              <a:rPr lang="en-US" sz="900" i="1" dirty="0" smtClean="0">
                <a:solidFill>
                  <a:schemeClr val="bg1"/>
                </a:solidFill>
                <a:latin typeface="Adobe Caslon Pro"/>
                <a:cs typeface="Adobe Caslon Pro"/>
              </a:rPr>
              <a:t> 10 feet</a:t>
            </a:r>
            <a:endParaRPr lang="en-US" sz="900" i="1" dirty="0">
              <a:solidFill>
                <a:schemeClr val="bg1"/>
              </a:solidFill>
              <a:latin typeface="Adobe Caslon Pro"/>
              <a:cs typeface="Adobe Caslon Pro"/>
            </a:endParaRPr>
          </a:p>
        </p:txBody>
      </p:sp>
      <p:sp>
        <p:nvSpPr>
          <p:cNvPr id="19" name="TextBox 18"/>
          <p:cNvSpPr txBox="1"/>
          <p:nvPr/>
        </p:nvSpPr>
        <p:spPr>
          <a:xfrm>
            <a:off x="6158587" y="1256216"/>
            <a:ext cx="2703768" cy="400110"/>
          </a:xfrm>
          <a:prstGeom prst="rect">
            <a:avLst/>
          </a:prstGeom>
          <a:noFill/>
        </p:spPr>
        <p:txBody>
          <a:bodyPr wrap="square" rtlCol="0">
            <a:spAutoFit/>
          </a:bodyPr>
          <a:lstStyle/>
          <a:p>
            <a:pPr algn="r"/>
            <a:r>
              <a:rPr lang="en-US" sz="1000" dirty="0" smtClean="0"/>
              <a:t>"Real Life and How to Live it in Auld </a:t>
            </a:r>
            <a:r>
              <a:rPr lang="en-US" sz="1000" dirty="0" err="1" smtClean="0"/>
              <a:t>Reekie</a:t>
            </a:r>
            <a:r>
              <a:rPr lang="en-US" sz="1000" dirty="0" smtClean="0"/>
              <a:t> / Real Life Parledonia"</a:t>
            </a:r>
            <a:endParaRPr lang="en-US" sz="1000" i="1" dirty="0">
              <a:latin typeface="Adobe Caslon Pro Bold Italic"/>
              <a:cs typeface="Adobe Caslon Pro Bold Italic"/>
            </a:endParaRPr>
          </a:p>
        </p:txBody>
      </p:sp>
      <p:sp>
        <p:nvSpPr>
          <p:cNvPr id="20" name="TextBox 19"/>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5</a:t>
            </a:r>
            <a:endParaRPr lang="en-US" sz="1000" dirty="0">
              <a:latin typeface="Adobe Caslon Pro Bold Italic"/>
              <a:cs typeface="Adobe Caslon Pro Bold Italic"/>
            </a:endParaRPr>
          </a:p>
        </p:txBody>
      </p:sp>
      <p:sp>
        <p:nvSpPr>
          <p:cNvPr id="21" name="TextBox 20"/>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Ross Sinclair</a:t>
            </a:r>
            <a:endParaRPr lang="en-US" sz="1000" dirty="0">
              <a:latin typeface="Adobe Caslon Pro Bold Italic"/>
              <a:cs typeface="Adobe Caslon Pro Bold Italic"/>
            </a:endParaRPr>
          </a:p>
        </p:txBody>
      </p:sp>
      <p:pic>
        <p:nvPicPr>
          <p:cNvPr id="22" name="Picture 21" descr="IMG_957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2743" y="1656326"/>
            <a:ext cx="5886117" cy="392407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874732"/>
            <a:ext cx="2892386" cy="4154984"/>
          </a:xfrm>
          <a:prstGeom prst="rect">
            <a:avLst/>
          </a:prstGeom>
        </p:spPr>
        <p:txBody>
          <a:bodyPr wrap="square">
            <a:spAutoFit/>
          </a:bodyPr>
          <a:lstStyle/>
          <a:p>
            <a:r>
              <a:rPr lang="en-US" sz="1100" dirty="0" smtClean="0">
                <a:latin typeface="Adobe Caslon Pro"/>
                <a:cs typeface="Adobe Caslon Pro"/>
              </a:rPr>
              <a:t>This comes at the ship as the north and Sport committee said her committee members to </a:t>
            </a:r>
            <a:r>
              <a:rPr lang="en-US" sz="1100" dirty="0" err="1" smtClean="0">
                <a:latin typeface="Adobe Caslon Pro"/>
                <a:cs typeface="Adobe Caslon Pro"/>
              </a:rPr>
              <a:t>Elazigspor</a:t>
            </a:r>
            <a:r>
              <a:rPr lang="en-US" sz="1100" dirty="0" smtClean="0">
                <a:latin typeface="Adobe Caslon Pro"/>
                <a:cs typeface="Adobe Caslon Pro"/>
              </a:rPr>
              <a:t>. Or others took advantage of the last main stronghold of vengeance. We've recommended retailers not yet been deliberately poisoned. Said that while longer QT interval is a higher-than-expected rise in any laws to Parliament for receiving a Foreign Office to clean up oil spills. While infection rates were reported a contender for Britain's membership and theft and Manchester but I'm still rife in the open to escape the European Union.</a:t>
            </a:r>
          </a:p>
          <a:p>
            <a:endParaRPr lang="en-US" sz="1100" dirty="0" smtClean="0">
              <a:latin typeface="Adobe Caslon Pro"/>
              <a:cs typeface="Adobe Caslon Pro"/>
            </a:endParaRPr>
          </a:p>
          <a:p>
            <a:r>
              <a:rPr lang="en-US" sz="1100" dirty="0" smtClean="0">
                <a:latin typeface="Adobe Caslon Pro"/>
                <a:cs typeface="Adobe Caslon Pro"/>
              </a:rPr>
              <a:t>If </a:t>
            </a:r>
            <a:r>
              <a:rPr lang="en-US" sz="1100" dirty="0" err="1" smtClean="0">
                <a:latin typeface="Adobe Caslon Pro"/>
                <a:cs typeface="Adobe Caslon Pro"/>
              </a:rPr>
              <a:t>Balotelli</a:t>
            </a:r>
            <a:r>
              <a:rPr lang="en-US" sz="1100" dirty="0" smtClean="0">
                <a:latin typeface="Adobe Caslon Pro"/>
                <a:cs typeface="Adobe Caslon Pro"/>
              </a:rPr>
              <a:t> leaves Man City University college for a senior officer to support the death penalty abroad. Housing association chief executive and its policy on Friday. International students who says considerable weight will say they have walked the head of the bureau was hydrated and foul smell. While others took the Norwich University of modifications intended to be made more likely to have an understanding of children per child vary on Britons facing the Falkland Islands with other nations.</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9" name="Rectangle 8"/>
          <p:cNvSpPr/>
          <p:nvPr/>
        </p:nvSpPr>
        <p:spPr>
          <a:xfrm>
            <a:off x="251696" y="1430240"/>
            <a:ext cx="2848741" cy="5509202"/>
          </a:xfrm>
          <a:prstGeom prst="rect">
            <a:avLst/>
          </a:prstGeom>
        </p:spPr>
        <p:txBody>
          <a:bodyPr wrap="square">
            <a:spAutoFit/>
          </a:bodyPr>
          <a:lstStyle/>
          <a:p>
            <a:pPr algn="just"/>
            <a:r>
              <a:rPr lang="en-US" sz="1100" dirty="0" smtClean="0"/>
              <a:t>This is ambitious project commissioned by Edinburgh Art Festival (EAF) as one of 10 new commissions for the 2013 festival</a:t>
            </a:r>
            <a:r>
              <a:rPr lang="en-US" sz="1100" i="1" dirty="0" smtClean="0"/>
              <a:t>. Founded in 2004, Edinburgh Art Festival is Scotland’s largest annual celebration of visual art. Uniquely, the festival offers the chance to experience the best contemporary Scottish artists in the context of exhibitions of the most important International artists and movements of the 20th Century and historical </a:t>
            </a:r>
            <a:r>
              <a:rPr lang="en-US" sz="1100" i="1" dirty="0" err="1" smtClean="0"/>
              <a:t>periods. Attracting</a:t>
            </a:r>
            <a:r>
              <a:rPr lang="en-US" sz="1100" i="1" dirty="0" smtClean="0"/>
              <a:t> over 250,000 visits each year, Edinburgh Art Festival brings together the capital’s leading galleries, museums and artist-run spaces, alongside new public art commissions and an innovative </a:t>
            </a:r>
            <a:r>
              <a:rPr lang="en-US" sz="1100" i="1" dirty="0" err="1" smtClean="0"/>
              <a:t>programme</a:t>
            </a:r>
            <a:r>
              <a:rPr lang="en-US" sz="1100" i="1" dirty="0" smtClean="0"/>
              <a:t> of special events. The vast majority of the festival is free to attend. </a:t>
            </a:r>
          </a:p>
          <a:p>
            <a:pPr algn="just"/>
            <a:endParaRPr lang="en-US" sz="1100" i="1" dirty="0" smtClean="0"/>
          </a:p>
          <a:p>
            <a:pPr algn="just"/>
            <a:r>
              <a:rPr lang="en-US" sz="1100" dirty="0" smtClean="0"/>
              <a:t>The Director of EAF saw the project I made at the Duchy (output4) where I had used different forms I have </a:t>
            </a:r>
            <a:r>
              <a:rPr lang="en-US" sz="1100" dirty="0" err="1" smtClean="0"/>
              <a:t>utilised</a:t>
            </a:r>
            <a:r>
              <a:rPr lang="en-US" sz="1100" dirty="0" smtClean="0"/>
              <a:t> over the years and told me she wanted to invite me to make a project where I could employ some of these ideas in a public context.</a:t>
            </a:r>
          </a:p>
          <a:p>
            <a:pPr algn="just"/>
            <a:r>
              <a:rPr lang="en-US" sz="1100" dirty="0" smtClean="0"/>
              <a:t>Featuring a wide variety of forms and locations, I viewed this project as an opportunity for at least 45000 individual encounters with art, a chance for some kind of dialogue/conversation with a wide cross section of the citizens and visitors to the city during the festival.</a:t>
            </a:r>
          </a:p>
        </p:txBody>
      </p:sp>
      <p:sp>
        <p:nvSpPr>
          <p:cNvPr id="10" name="Rectangle 9"/>
          <p:cNvSpPr/>
          <p:nvPr/>
        </p:nvSpPr>
        <p:spPr>
          <a:xfrm>
            <a:off x="358326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Parledonia badges, from  an edition of 2000</a:t>
            </a:r>
            <a:endParaRPr lang="en-US" sz="900" i="1" dirty="0">
              <a:solidFill>
                <a:srgbClr val="FFFFFF"/>
              </a:solidFill>
              <a:latin typeface="Adobe Caslon Pro"/>
              <a:cs typeface="Adobe Caslon Pro"/>
            </a:endParaRPr>
          </a:p>
        </p:txBody>
      </p:sp>
      <p:pic>
        <p:nvPicPr>
          <p:cNvPr id="11" name="Picture 10" descr="IMG_9715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3436" y="1270053"/>
            <a:ext cx="5870564" cy="391370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292937"/>
            <a:ext cx="2892386" cy="5339925"/>
          </a:xfrm>
          <a:prstGeom prst="rect">
            <a:avLst/>
          </a:prstGeom>
        </p:spPr>
        <p:txBody>
          <a:bodyPr wrap="square">
            <a:spAutoFit/>
          </a:bodyPr>
          <a:lstStyle/>
          <a:p>
            <a:endParaRPr lang="en-US" sz="1100" dirty="0" smtClean="0"/>
          </a:p>
          <a:p>
            <a:r>
              <a:rPr lang="en-US" sz="1100" dirty="0" smtClean="0"/>
              <a:t>This link lists some of the various locations in which the works from the commission can be viewed</a:t>
            </a:r>
          </a:p>
          <a:p>
            <a:r>
              <a:rPr lang="en-US" sz="1100" dirty="0" smtClean="0">
                <a:hlinkClick r:id="rId3"/>
              </a:rPr>
              <a:t>http://www.edinburghartfestival.com/commissions/ross_sinclair</a:t>
            </a:r>
            <a:endParaRPr lang="en-US" sz="1100" dirty="0" smtClean="0"/>
          </a:p>
          <a:p>
            <a:endParaRPr lang="en-US" sz="1100" dirty="0" smtClean="0"/>
          </a:p>
          <a:p>
            <a:r>
              <a:rPr lang="en-US" sz="1100" dirty="0" smtClean="0"/>
              <a:t>The </a:t>
            </a:r>
            <a:r>
              <a:rPr lang="en-US" sz="1100" dirty="0" err="1" smtClean="0"/>
              <a:t>beermats</a:t>
            </a:r>
            <a:r>
              <a:rPr lang="en-US" sz="1100" dirty="0" smtClean="0"/>
              <a:t> were located in various pubs/bars ranging from the ‘ 4</a:t>
            </a:r>
            <a:r>
              <a:rPr lang="en-US" sz="1100" baseline="30000" dirty="0" smtClean="0"/>
              <a:t>th</a:t>
            </a:r>
            <a:r>
              <a:rPr lang="en-US" sz="1100" dirty="0" smtClean="0"/>
              <a:t> floor’ at Harvey Nichols to Dirty Dicks on Rose St.  and the posters were spread widely around official festival sites and the postcards were available in shops ranging from </a:t>
            </a:r>
            <a:r>
              <a:rPr lang="en-US" sz="1100" dirty="0" err="1" smtClean="0"/>
              <a:t>Waterstones</a:t>
            </a:r>
            <a:r>
              <a:rPr lang="en-US" sz="1100" dirty="0" smtClean="0"/>
              <a:t> on Princes St. to ‘Best of Scottish’ on the Royal Mile. </a:t>
            </a:r>
          </a:p>
          <a:p>
            <a:endParaRPr lang="en-US" sz="1100" dirty="0" smtClean="0"/>
          </a:p>
          <a:p>
            <a:r>
              <a:rPr lang="en-US" sz="1100" dirty="0" smtClean="0"/>
              <a:t>The </a:t>
            </a:r>
            <a:r>
              <a:rPr lang="en-US" sz="1100" dirty="0" err="1" smtClean="0"/>
              <a:t>dibond</a:t>
            </a:r>
            <a:r>
              <a:rPr lang="en-US" sz="1100" dirty="0" smtClean="0"/>
              <a:t> signs were specifically located to engage with the unique context of the building/place/location self consciously mimicking the ‘blue plaques’ in London. </a:t>
            </a:r>
          </a:p>
          <a:p>
            <a:r>
              <a:rPr lang="en-US" sz="1100" dirty="0" smtClean="0"/>
              <a:t>Real Life and how to live it in Auld </a:t>
            </a:r>
            <a:r>
              <a:rPr lang="en-US" sz="1100" dirty="0" err="1" smtClean="0"/>
              <a:t>Reekie</a:t>
            </a:r>
            <a:r>
              <a:rPr lang="en-US" sz="1100" dirty="0" smtClean="0"/>
              <a:t> : Writers for example was sited in the Oxford Bar – the local of both Ian Rankin and his fictional detective John Rebus, ‘Painters’ was located on the railings of the RSA building on the mound, where the members of the new ‘57 gallery (</a:t>
            </a:r>
            <a:r>
              <a:rPr lang="en-US" sz="1100" dirty="0" err="1" smtClean="0"/>
              <a:t>Bellany</a:t>
            </a:r>
            <a:r>
              <a:rPr lang="en-US" sz="1100" dirty="0" smtClean="0"/>
              <a:t>, </a:t>
            </a:r>
            <a:r>
              <a:rPr lang="en-US" sz="1100" dirty="0" err="1" smtClean="0"/>
              <a:t>Moffatt</a:t>
            </a:r>
            <a:r>
              <a:rPr lang="en-US" sz="1100" dirty="0" smtClean="0"/>
              <a:t> etc) once hung their works in a salon de refuse). Referendum ‘79, was on the site of the old Royal High School, which was to be the site of the new devolved Scottish Government, had the referendum voted yes.</a:t>
            </a:r>
          </a:p>
          <a:p>
            <a:r>
              <a:rPr lang="en-US" sz="1100" dirty="0" smtClean="0"/>
              <a:t>/over </a:t>
            </a:r>
            <a:r>
              <a:rPr lang="en-US" sz="1100" dirty="0" err="1" smtClean="0"/>
              <a:t>ctd</a:t>
            </a:r>
            <a:r>
              <a:rPr lang="en-US" sz="1100" dirty="0" smtClean="0"/>
              <a:t>… </a:t>
            </a:r>
          </a:p>
          <a:p>
            <a:endParaRPr lang="en-US" sz="1100" dirty="0">
              <a:latin typeface="Abadi MT Condensed Light"/>
              <a:cs typeface="Abadi MT Condensed Light"/>
            </a:endParaRPr>
          </a:p>
        </p:txBody>
      </p:sp>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rosssinclair.jpg"/>
          <p:cNvPicPr>
            <a:picLocks noChangeAspect="1"/>
          </p:cNvPicPr>
          <p:nvPr/>
        </p:nvPicPr>
        <p:blipFill>
          <a:blip r:embed="rId4"/>
          <a:stretch>
            <a:fillRect/>
          </a:stretch>
        </p:blipFill>
        <p:spPr>
          <a:xfrm>
            <a:off x="3583269" y="1783712"/>
            <a:ext cx="5560731" cy="417054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281495"/>
            <a:ext cx="2892386" cy="5339925"/>
          </a:xfrm>
          <a:prstGeom prst="rect">
            <a:avLst/>
          </a:prstGeom>
        </p:spPr>
        <p:txBody>
          <a:bodyPr wrap="square">
            <a:spAutoFit/>
          </a:bodyPr>
          <a:lstStyle/>
          <a:p>
            <a:endParaRPr lang="en-US" sz="1100" dirty="0" smtClean="0"/>
          </a:p>
          <a:p>
            <a:r>
              <a:rPr lang="en-US" sz="1100" dirty="0" smtClean="0"/>
              <a:t>This link shows the 10  commissions for EAF 2013</a:t>
            </a:r>
          </a:p>
          <a:p>
            <a:r>
              <a:rPr lang="en-US" sz="1100" dirty="0" smtClean="0">
                <a:hlinkClick r:id="rId3"/>
              </a:rPr>
              <a:t>http://www.edinburghartfestival.com/commissions</a:t>
            </a:r>
            <a:endParaRPr lang="en-US" sz="1100" dirty="0" smtClean="0"/>
          </a:p>
          <a:p>
            <a:endParaRPr lang="en-US" sz="1100" dirty="0" smtClean="0"/>
          </a:p>
          <a:p>
            <a:r>
              <a:rPr lang="en-US" sz="1100" dirty="0" smtClean="0"/>
              <a:t>EAF website</a:t>
            </a:r>
          </a:p>
          <a:p>
            <a:endParaRPr lang="en-US" sz="1100" dirty="0" smtClean="0"/>
          </a:p>
          <a:p>
            <a:r>
              <a:rPr lang="en-US" sz="1100" dirty="0" smtClean="0"/>
              <a:t>http://</a:t>
            </a:r>
            <a:r>
              <a:rPr lang="en-US" sz="1100" dirty="0" err="1" smtClean="0"/>
              <a:t>www.edinburghartfestival.com</a:t>
            </a:r>
            <a:r>
              <a:rPr lang="en-US" sz="1100" dirty="0" smtClean="0"/>
              <a:t>/about</a:t>
            </a:r>
          </a:p>
          <a:p>
            <a:endParaRPr lang="en-US" sz="1100" dirty="0" smtClean="0"/>
          </a:p>
          <a:p>
            <a:r>
              <a:rPr lang="en-US" sz="1100" dirty="0" err="1" smtClean="0"/>
              <a:t>Ctd</a:t>
            </a:r>
            <a:r>
              <a:rPr lang="en-US" sz="1100" dirty="0" smtClean="0"/>
              <a:t> ‘Bands’ was to be found on the wall of The </a:t>
            </a:r>
            <a:r>
              <a:rPr lang="en-US" sz="1100" dirty="0" err="1" smtClean="0"/>
              <a:t>Ingleby</a:t>
            </a:r>
            <a:r>
              <a:rPr lang="en-US" sz="1100" dirty="0" smtClean="0"/>
              <a:t> Gallery, previously home of The Venue which was for 30 years one of Edinburgh’s most lively venues for live music. ‘Burke and Hare’ was found near a watchtower on one of the city’s biggest graveyards, towers build to guard against body snatchers, ‘Schemes’ was located on the railings of one of the most expensive streets to live in the  whole country, Two ‘Footballers ’signs were located in two of the foremost </a:t>
            </a:r>
            <a:r>
              <a:rPr lang="en-US" sz="1100" dirty="0" err="1" smtClean="0"/>
              <a:t>Hibs</a:t>
            </a:r>
            <a:r>
              <a:rPr lang="en-US" sz="1100" dirty="0" smtClean="0"/>
              <a:t> and hearts pubs near the stadium (one in the toilet, on in a trophy case!)</a:t>
            </a:r>
          </a:p>
          <a:p>
            <a:r>
              <a:rPr lang="en-US" sz="1100" dirty="0" smtClean="0"/>
              <a:t>‘Fictional Scots’ was on the back of the Scott Monument, where you go in to the climb the stairs. (this was the most stolen sign, replaced 4 times) ‘The Future’ was installed at the top of the Camera </a:t>
            </a:r>
            <a:r>
              <a:rPr lang="en-US" sz="1100" dirty="0" err="1" smtClean="0"/>
              <a:t>Obscura</a:t>
            </a:r>
            <a:r>
              <a:rPr lang="en-US" sz="1100" dirty="0" smtClean="0"/>
              <a:t>, near the castle, an anachronistic but engaging  19</a:t>
            </a:r>
            <a:r>
              <a:rPr lang="en-US" sz="1100" baseline="30000" dirty="0" smtClean="0"/>
              <a:t>th</a:t>
            </a:r>
            <a:r>
              <a:rPr lang="en-US" sz="1100" dirty="0" smtClean="0"/>
              <a:t> </a:t>
            </a:r>
            <a:r>
              <a:rPr lang="en-US" sz="1100" dirty="0" err="1" smtClean="0"/>
              <a:t>c</a:t>
            </a:r>
            <a:r>
              <a:rPr lang="en-US" sz="1100" dirty="0" smtClean="0"/>
              <a:t> idea of a futuristic way to view the city, from the castle to the sea. Various other signs were positioned at other venues.  </a:t>
            </a:r>
          </a:p>
        </p:txBody>
      </p:sp>
      <p:sp>
        <p:nvSpPr>
          <p:cNvPr id="6" name="Rectangle 5"/>
          <p:cNvSpPr/>
          <p:nvPr/>
        </p:nvSpPr>
        <p:spPr>
          <a:xfrm>
            <a:off x="3583269" y="5241270"/>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Director of Edinburgh Art Festival </a:t>
            </a:r>
            <a:r>
              <a:rPr lang="en-US" sz="900" i="1" dirty="0" err="1" smtClean="0">
                <a:solidFill>
                  <a:srgbClr val="FFFFFF"/>
                </a:solidFill>
                <a:latin typeface="Adobe Caslon Pro"/>
                <a:cs typeface="Adobe Caslon Pro"/>
              </a:rPr>
              <a:t>Sorcha</a:t>
            </a:r>
            <a:r>
              <a:rPr lang="en-US" sz="900" i="1" dirty="0" smtClean="0">
                <a:solidFill>
                  <a:srgbClr val="FFFFFF"/>
                </a:solidFill>
                <a:latin typeface="Adobe Caslon Pro"/>
                <a:cs typeface="Adobe Caslon Pro"/>
              </a:rPr>
              <a:t> Carey holding ‘Curators’ in the EAF Office</a:t>
            </a:r>
            <a:endParaRPr lang="en-US" sz="900" i="1" dirty="0">
              <a:solidFill>
                <a:srgbClr val="FFFFFF"/>
              </a:solidFill>
              <a:latin typeface="Adobe Caslon Pro"/>
              <a:cs typeface="Adobe Caslon Pro"/>
            </a:endParaRPr>
          </a:p>
        </p:txBody>
      </p:sp>
      <p:pic>
        <p:nvPicPr>
          <p:cNvPr id="11" name="Picture 10" descr="IMG_9699g.JPG"/>
          <p:cNvPicPr>
            <a:picLocks noChangeAspect="1"/>
          </p:cNvPicPr>
          <p:nvPr/>
        </p:nvPicPr>
        <p:blipFill>
          <a:blip r:embed="rId4" cstate="screen">
            <a:lum/>
            <a:extLst>
              <a:ext uri="{28A0092B-C50C-407E-A947-70E740481C1C}">
                <a14:useLocalDpi xmlns:a14="http://schemas.microsoft.com/office/drawing/2010/main"/>
              </a:ext>
            </a:extLst>
          </a:blip>
          <a:stretch>
            <a:fillRect/>
          </a:stretch>
        </p:blipFill>
        <p:spPr>
          <a:xfrm>
            <a:off x="3341635" y="1373028"/>
            <a:ext cx="5802365" cy="38682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574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590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591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59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613.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903789" cy="3269193"/>
          </a:xfrm>
          <a:prstGeom prst="rect">
            <a:avLst/>
          </a:prstGeom>
        </p:spPr>
      </p:pic>
      <p:pic>
        <p:nvPicPr>
          <p:cNvPr id="3" name="Picture 2" descr="IMG_9631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8820" y="3762093"/>
            <a:ext cx="4331752" cy="2887835"/>
          </a:xfrm>
          <a:prstGeom prst="rect">
            <a:avLst/>
          </a:prstGeom>
        </p:spPr>
      </p:pic>
      <p:pic>
        <p:nvPicPr>
          <p:cNvPr id="4" name="Picture 3" descr="IMG_9639g.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1193" y="660655"/>
            <a:ext cx="3912807" cy="2608538"/>
          </a:xfrm>
          <a:prstGeom prst="rect">
            <a:avLst/>
          </a:prstGeom>
        </p:spPr>
      </p:pic>
      <p:sp>
        <p:nvSpPr>
          <p:cNvPr id="5" name="TextBox 4"/>
          <p:cNvSpPr txBox="1"/>
          <p:nvPr/>
        </p:nvSpPr>
        <p:spPr>
          <a:xfrm>
            <a:off x="5231193" y="3762093"/>
            <a:ext cx="3463759" cy="738664"/>
          </a:xfrm>
          <a:prstGeom prst="rect">
            <a:avLst/>
          </a:prstGeom>
          <a:noFill/>
        </p:spPr>
        <p:txBody>
          <a:bodyPr wrap="square" rtlCol="0">
            <a:spAutoFit/>
          </a:bodyPr>
          <a:lstStyle/>
          <a:p>
            <a:r>
              <a:rPr lang="en-US" sz="1400" dirty="0" smtClean="0"/>
              <a:t>3 </a:t>
            </a:r>
            <a:r>
              <a:rPr lang="en-US" sz="1400" dirty="0" err="1" smtClean="0"/>
              <a:t>x</a:t>
            </a:r>
            <a:r>
              <a:rPr lang="en-US" sz="1400" dirty="0" smtClean="0"/>
              <a:t> Billboards on Calton Road, each 20 feet </a:t>
            </a:r>
            <a:r>
              <a:rPr lang="en-US" sz="1400" dirty="0" err="1" smtClean="0"/>
              <a:t>x</a:t>
            </a:r>
            <a:r>
              <a:rPr lang="en-US" sz="1400" dirty="0" smtClean="0"/>
              <a:t> 10 feet, directly opposite rear access to Waverley Station.</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647.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9656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920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85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539150" y="766732"/>
            <a:ext cx="6133871" cy="4600404"/>
          </a:xfrm>
          <a:prstGeom prst="rect">
            <a:avLst/>
          </a:prstGeom>
        </p:spPr>
      </p:pic>
      <p:pic>
        <p:nvPicPr>
          <p:cNvPr id="3" name="Picture 2" descr="IMG_185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172883" y="2955529"/>
            <a:ext cx="4459967" cy="3344975"/>
          </a:xfrm>
          <a:prstGeom prst="rect">
            <a:avLst/>
          </a:prstGeom>
        </p:spPr>
      </p:pic>
      <p:pic>
        <p:nvPicPr>
          <p:cNvPr id="4" name="Picture 3" descr="IMG_185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73657" y="0"/>
            <a:ext cx="3936020" cy="2952015"/>
          </a:xfrm>
          <a:prstGeom prst="rect">
            <a:avLst/>
          </a:prstGeom>
        </p:spPr>
      </p:pic>
      <p:sp>
        <p:nvSpPr>
          <p:cNvPr id="5" name="TextBox 4"/>
          <p:cNvSpPr txBox="1"/>
          <p:nvPr/>
        </p:nvSpPr>
        <p:spPr>
          <a:xfrm>
            <a:off x="457629" y="6133871"/>
            <a:ext cx="4370359" cy="461665"/>
          </a:xfrm>
          <a:prstGeom prst="rect">
            <a:avLst/>
          </a:prstGeom>
          <a:noFill/>
        </p:spPr>
        <p:txBody>
          <a:bodyPr wrap="square" rtlCol="0">
            <a:spAutoFit/>
          </a:bodyPr>
          <a:lstStyle/>
          <a:p>
            <a:r>
              <a:rPr lang="en-US" sz="1200" b="1" i="1" dirty="0" smtClean="0"/>
              <a:t>Real Life and how to live in in Auld </a:t>
            </a:r>
            <a:r>
              <a:rPr lang="en-US" sz="1200" b="1" i="1" dirty="0" err="1" smtClean="0"/>
              <a:t>Reekie</a:t>
            </a:r>
            <a:r>
              <a:rPr lang="en-US" sz="1200" b="1" i="1" dirty="0" smtClean="0"/>
              <a:t> : Capital-ism</a:t>
            </a:r>
            <a:r>
              <a:rPr lang="en-US" sz="1200" dirty="0" smtClean="0"/>
              <a:t>,  Tote bags pictured on day of opening (edition of 500)</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8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298871" y="720840"/>
            <a:ext cx="4408952" cy="3306714"/>
          </a:xfrm>
          <a:prstGeom prst="rect">
            <a:avLst/>
          </a:prstGeom>
        </p:spPr>
      </p:pic>
      <p:pic>
        <p:nvPicPr>
          <p:cNvPr id="3" name="Picture 2" descr="IMG_184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0102" y="62209"/>
            <a:ext cx="4530527" cy="3397895"/>
          </a:xfrm>
          <a:prstGeom prst="rect">
            <a:avLst/>
          </a:prstGeom>
        </p:spPr>
      </p:pic>
      <p:pic>
        <p:nvPicPr>
          <p:cNvPr id="4" name="Picture 3" descr="IMG_184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30527" y="3600235"/>
            <a:ext cx="4130102" cy="3097577"/>
          </a:xfrm>
          <a:prstGeom prst="rect">
            <a:avLst/>
          </a:prstGeom>
        </p:spPr>
      </p:pic>
      <p:sp>
        <p:nvSpPr>
          <p:cNvPr id="5" name="TextBox 4"/>
          <p:cNvSpPr txBox="1"/>
          <p:nvPr/>
        </p:nvSpPr>
        <p:spPr>
          <a:xfrm>
            <a:off x="252248" y="4862815"/>
            <a:ext cx="3306714" cy="830997"/>
          </a:xfrm>
          <a:prstGeom prst="rect">
            <a:avLst/>
          </a:prstGeom>
          <a:noFill/>
        </p:spPr>
        <p:txBody>
          <a:bodyPr wrap="square" rtlCol="0">
            <a:spAutoFit/>
          </a:bodyPr>
          <a:lstStyle/>
          <a:p>
            <a:r>
              <a:rPr lang="en-US" sz="1200" dirty="0" smtClean="0"/>
              <a:t>Badges and 7” Record, </a:t>
            </a:r>
            <a:r>
              <a:rPr lang="en-US" sz="1200" b="1" i="1" dirty="0" smtClean="0"/>
              <a:t>Real Life Parledonia in Auld </a:t>
            </a:r>
            <a:r>
              <a:rPr lang="en-US" sz="1200" b="1" i="1" dirty="0" err="1" smtClean="0"/>
              <a:t>Reekie</a:t>
            </a:r>
            <a:r>
              <a:rPr lang="en-US" sz="1200" dirty="0" smtClean="0"/>
              <a:t>, (gatefold sleeve, red vinyl, 500) distributed around the few remaining record shops in the city.</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 42.jpe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8570" y="45770"/>
            <a:ext cx="6762750" cy="6858000"/>
          </a:xfrm>
          <a:prstGeom prst="rect">
            <a:avLst/>
          </a:prstGeom>
        </p:spPr>
      </p:pic>
      <p:pic>
        <p:nvPicPr>
          <p:cNvPr id="3" name="Picture 2" descr="Scan 41.jpe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65" y="0"/>
            <a:ext cx="4374931"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_Sinclair_Signs_EAF2013-19.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5189"/>
            <a:ext cx="4185154" cy="6289553"/>
          </a:xfrm>
          <a:prstGeom prst="rect">
            <a:avLst/>
          </a:prstGeom>
        </p:spPr>
      </p:pic>
      <p:pic>
        <p:nvPicPr>
          <p:cNvPr id="3" name="Picture 2" descr="Ross_Sinclair_Signs_EAF2013-2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36886" y="225190"/>
            <a:ext cx="4007114" cy="2604572"/>
          </a:xfrm>
          <a:prstGeom prst="rect">
            <a:avLst/>
          </a:prstGeom>
        </p:spPr>
      </p:pic>
      <p:pic>
        <p:nvPicPr>
          <p:cNvPr id="4" name="Picture 3" descr="Ross_Sinclair_Signs_EAF2013-18.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43055" y="3320586"/>
            <a:ext cx="4800945" cy="3194156"/>
          </a:xfrm>
          <a:prstGeom prst="rect">
            <a:avLst/>
          </a:prstGeom>
        </p:spPr>
      </p:pic>
      <p:sp>
        <p:nvSpPr>
          <p:cNvPr id="5" name="TextBox 4"/>
          <p:cNvSpPr txBox="1"/>
          <p:nvPr/>
        </p:nvSpPr>
        <p:spPr>
          <a:xfrm>
            <a:off x="4343055" y="2829762"/>
            <a:ext cx="4649355" cy="461665"/>
          </a:xfrm>
          <a:prstGeom prst="rect">
            <a:avLst/>
          </a:prstGeom>
          <a:noFill/>
        </p:spPr>
        <p:txBody>
          <a:bodyPr wrap="square" rtlCol="0">
            <a:spAutoFit/>
          </a:bodyPr>
          <a:lstStyle/>
          <a:p>
            <a:r>
              <a:rPr lang="en-US" sz="1200" dirty="0" smtClean="0"/>
              <a:t>Real Life and how to live it in Auld </a:t>
            </a:r>
            <a:r>
              <a:rPr lang="en-US" sz="1200" dirty="0" err="1" smtClean="0"/>
              <a:t>Reekie</a:t>
            </a:r>
            <a:r>
              <a:rPr lang="en-US" sz="1200" dirty="0" smtClean="0"/>
              <a:t> : Painters, installed at the Royal Scottish Academy, on the mound.</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oss_Sinclair_Signs_EAF2013-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02853" y="-25572"/>
            <a:ext cx="3160735" cy="4749596"/>
          </a:xfrm>
          <a:prstGeom prst="rect">
            <a:avLst/>
          </a:prstGeom>
        </p:spPr>
      </p:pic>
      <p:pic>
        <p:nvPicPr>
          <p:cNvPr id="5" name="Picture 4" descr="Ross_Sinclair_Signs_EAF2013-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27138" y="-25572"/>
            <a:ext cx="4013378" cy="6030709"/>
          </a:xfrm>
          <a:prstGeom prst="rect">
            <a:avLst/>
          </a:prstGeom>
        </p:spPr>
      </p:pic>
      <p:sp>
        <p:nvSpPr>
          <p:cNvPr id="6" name="TextBox 5"/>
          <p:cNvSpPr txBox="1"/>
          <p:nvPr/>
        </p:nvSpPr>
        <p:spPr>
          <a:xfrm>
            <a:off x="240255" y="4897141"/>
            <a:ext cx="4404680" cy="1107996"/>
          </a:xfrm>
          <a:prstGeom prst="rect">
            <a:avLst/>
          </a:prstGeom>
          <a:noFill/>
        </p:spPr>
        <p:txBody>
          <a:bodyPr wrap="square" rtlCol="0">
            <a:spAutoFit/>
          </a:bodyPr>
          <a:lstStyle/>
          <a:p>
            <a:r>
              <a:rPr lang="en-US" sz="1100" b="1" i="1" dirty="0" smtClean="0"/>
              <a:t>Real Life and how to live it in Auld </a:t>
            </a:r>
            <a:r>
              <a:rPr lang="en-US" sz="1100" b="1" i="1" dirty="0" err="1" smtClean="0"/>
              <a:t>Reekie</a:t>
            </a:r>
            <a:r>
              <a:rPr lang="en-US" sz="1100" b="1" i="1" dirty="0" smtClean="0"/>
              <a:t> : Referendum ‘79 </a:t>
            </a:r>
            <a:r>
              <a:rPr lang="en-US" sz="1100" dirty="0" smtClean="0"/>
              <a:t>installed at the old Royal High School, proposed site of a devolved Scottish Government in the event of a ‘Yes’ vote in 1979. Although 51% who voted, voted ‘yes’, Westminster had decided that 40% of the total electorate must vote yes so the Scottish people had to wait another 20 years for a Scottish Parliament.  </a:t>
            </a:r>
            <a:endParaRPr lang="en-US" sz="1100" dirty="0"/>
          </a:p>
        </p:txBody>
      </p:sp>
      <p:pic>
        <p:nvPicPr>
          <p:cNvPr id="7" name="Picture 6" descr="IMG_1850.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593702" y="570814"/>
            <a:ext cx="4749595" cy="356219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9649.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
            <a:ext cx="5631697" cy="3754465"/>
          </a:xfrm>
          <a:prstGeom prst="rect">
            <a:avLst/>
          </a:prstGeom>
        </p:spPr>
      </p:pic>
      <p:pic>
        <p:nvPicPr>
          <p:cNvPr id="4" name="Picture 3" descr="Ross_Sinclair_Signs_EAF2013-6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0594" y="0"/>
            <a:ext cx="4563406" cy="6858000"/>
          </a:xfrm>
          <a:prstGeom prst="rect">
            <a:avLst/>
          </a:prstGeom>
        </p:spPr>
      </p:pic>
      <p:pic>
        <p:nvPicPr>
          <p:cNvPr id="5" name="Picture 4" descr="Ross_Sinclair_Signs_EAF2013-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54463"/>
            <a:ext cx="2064332" cy="3103536"/>
          </a:xfrm>
          <a:prstGeom prst="rect">
            <a:avLst/>
          </a:prstGeom>
        </p:spPr>
      </p:pic>
      <p:sp>
        <p:nvSpPr>
          <p:cNvPr id="8" name="TextBox 7"/>
          <p:cNvSpPr txBox="1"/>
          <p:nvPr/>
        </p:nvSpPr>
        <p:spPr>
          <a:xfrm>
            <a:off x="2236661" y="3884531"/>
            <a:ext cx="2025009" cy="1384995"/>
          </a:xfrm>
          <a:prstGeom prst="rect">
            <a:avLst/>
          </a:prstGeom>
          <a:noFill/>
        </p:spPr>
        <p:txBody>
          <a:bodyPr wrap="square" rtlCol="0">
            <a:spAutoFit/>
          </a:bodyPr>
          <a:lstStyle/>
          <a:p>
            <a:r>
              <a:rPr lang="en-US" sz="1200" i="1" dirty="0" smtClean="0"/>
              <a:t>Left</a:t>
            </a:r>
            <a:r>
              <a:rPr lang="en-US" sz="1200" b="1" i="1" dirty="0" smtClean="0"/>
              <a:t> - Real Life and how to live it in Auld </a:t>
            </a:r>
            <a:r>
              <a:rPr lang="en-US" sz="1200" b="1" i="1" dirty="0" err="1" smtClean="0"/>
              <a:t>Reekie</a:t>
            </a:r>
            <a:r>
              <a:rPr lang="en-US" sz="1200" b="1" i="1" dirty="0" smtClean="0"/>
              <a:t>: Bands </a:t>
            </a:r>
            <a:r>
              <a:rPr lang="en-US" sz="1200" dirty="0" smtClean="0"/>
              <a:t>– installed on the side of </a:t>
            </a:r>
            <a:r>
              <a:rPr lang="en-US" sz="1200" dirty="0" err="1" smtClean="0"/>
              <a:t>Ingleby</a:t>
            </a:r>
            <a:r>
              <a:rPr lang="en-US" sz="1200" dirty="0" smtClean="0"/>
              <a:t> Gallery, for 30 years home of ‘The Venue, one of the city’s liveliest music venues </a:t>
            </a:r>
            <a:endParaRPr lang="en-US" sz="1200" dirty="0"/>
          </a:p>
        </p:txBody>
      </p:sp>
      <p:sp>
        <p:nvSpPr>
          <p:cNvPr id="10" name="TextBox 9"/>
          <p:cNvSpPr txBox="1"/>
          <p:nvPr/>
        </p:nvSpPr>
        <p:spPr>
          <a:xfrm>
            <a:off x="2236661" y="5572214"/>
            <a:ext cx="2025009" cy="1200329"/>
          </a:xfrm>
          <a:prstGeom prst="rect">
            <a:avLst/>
          </a:prstGeom>
          <a:noFill/>
        </p:spPr>
        <p:txBody>
          <a:bodyPr wrap="square" rtlCol="0">
            <a:spAutoFit/>
          </a:bodyPr>
          <a:lstStyle/>
          <a:p>
            <a:r>
              <a:rPr lang="en-US" sz="1200" i="1" dirty="0" smtClean="0"/>
              <a:t>Right</a:t>
            </a:r>
            <a:r>
              <a:rPr lang="en-US" sz="1200" dirty="0" smtClean="0"/>
              <a:t> – </a:t>
            </a:r>
            <a:r>
              <a:rPr lang="en-US" sz="1200" b="1" i="1" dirty="0" smtClean="0"/>
              <a:t>Real Life and how to live it in Auld </a:t>
            </a:r>
            <a:r>
              <a:rPr lang="en-US" sz="1200" b="1" i="1" dirty="0" err="1" smtClean="0"/>
              <a:t>Reekie</a:t>
            </a:r>
            <a:r>
              <a:rPr lang="en-US" sz="1200" b="1" i="1" dirty="0" smtClean="0"/>
              <a:t> : Writers</a:t>
            </a:r>
            <a:r>
              <a:rPr lang="en-US" sz="1200" dirty="0" smtClean="0"/>
              <a:t>, installed at The Oxford Bar, haunt of Inspector John Rebus, and his writer, Ian Rankin </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987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66114" y="2806076"/>
            <a:ext cx="6077886" cy="4051924"/>
          </a:xfrm>
          <a:prstGeom prst="rect">
            <a:avLst/>
          </a:prstGeom>
        </p:spPr>
      </p:pic>
      <p:pic>
        <p:nvPicPr>
          <p:cNvPr id="5" name="Picture 4" descr="IMG_9889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7289" y="-1"/>
            <a:ext cx="5526449" cy="3684299"/>
          </a:xfrm>
          <a:prstGeom prst="rect">
            <a:avLst/>
          </a:prstGeom>
        </p:spPr>
      </p:pic>
      <p:pic>
        <p:nvPicPr>
          <p:cNvPr id="6" name="Picture 5" descr="IMG_987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36688" y="381000"/>
            <a:ext cx="3307312" cy="2204874"/>
          </a:xfrm>
          <a:prstGeom prst="rect">
            <a:avLst/>
          </a:prstGeom>
        </p:spPr>
      </p:pic>
      <p:pic>
        <p:nvPicPr>
          <p:cNvPr id="7" name="Picture 6" descr="IMG_9882.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7289" y="3684298"/>
            <a:ext cx="3116714" cy="2077809"/>
          </a:xfrm>
          <a:prstGeom prst="rect">
            <a:avLst/>
          </a:prstGeom>
        </p:spPr>
      </p:pic>
      <p:sp>
        <p:nvSpPr>
          <p:cNvPr id="8" name="TextBox 7"/>
          <p:cNvSpPr txBox="1"/>
          <p:nvPr/>
        </p:nvSpPr>
        <p:spPr>
          <a:xfrm>
            <a:off x="137289" y="5938356"/>
            <a:ext cx="2780096" cy="646331"/>
          </a:xfrm>
          <a:prstGeom prst="rect">
            <a:avLst/>
          </a:prstGeom>
          <a:noFill/>
        </p:spPr>
        <p:txBody>
          <a:bodyPr wrap="square" rtlCol="0">
            <a:spAutoFit/>
          </a:bodyPr>
          <a:lstStyle/>
          <a:p>
            <a:r>
              <a:rPr lang="en-US" sz="1200" b="1" i="1" dirty="0" smtClean="0"/>
              <a:t>Real Life and how to Live it in Auld </a:t>
            </a:r>
            <a:r>
              <a:rPr lang="en-US" sz="1200" b="1" i="1" dirty="0" err="1" smtClean="0"/>
              <a:t>Reekie</a:t>
            </a:r>
            <a:r>
              <a:rPr lang="en-US" sz="1200" b="1" i="1" dirty="0" smtClean="0"/>
              <a:t> : Crime, </a:t>
            </a:r>
            <a:r>
              <a:rPr lang="en-US" sz="1200" dirty="0" smtClean="0"/>
              <a:t>situated directly outside </a:t>
            </a:r>
            <a:r>
              <a:rPr lang="en-US" sz="1200" dirty="0" err="1" smtClean="0"/>
              <a:t>Gayfield</a:t>
            </a:r>
            <a:r>
              <a:rPr lang="en-US" sz="1200" dirty="0" smtClean="0"/>
              <a:t> Square Police Station, city center </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67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5174068" cy="3449379"/>
          </a:xfrm>
          <a:prstGeom prst="rect">
            <a:avLst/>
          </a:prstGeom>
        </p:spPr>
      </p:pic>
      <p:pic>
        <p:nvPicPr>
          <p:cNvPr id="3" name="Picture 2" descr="Ross_Sinclair_Posters_EAF2013-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9523" y="3552357"/>
            <a:ext cx="2261369" cy="3198743"/>
          </a:xfrm>
          <a:prstGeom prst="rect">
            <a:avLst/>
          </a:prstGeom>
        </p:spPr>
      </p:pic>
      <p:pic>
        <p:nvPicPr>
          <p:cNvPr id="5" name="Picture 4" descr="Ross_Sinclair_Posters_EAF2013-1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05888" y="0"/>
            <a:ext cx="3738112" cy="6075660"/>
          </a:xfrm>
          <a:prstGeom prst="rect">
            <a:avLst/>
          </a:prstGeom>
        </p:spPr>
      </p:pic>
      <p:pic>
        <p:nvPicPr>
          <p:cNvPr id="6" name="Picture 5" descr="Ross_Sinclair_Posters_EAF2013-1.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30659" y="3319509"/>
            <a:ext cx="2343409" cy="3521406"/>
          </a:xfrm>
          <a:prstGeom prst="rect">
            <a:avLst/>
          </a:prstGeom>
        </p:spPr>
      </p:pic>
      <p:sp>
        <p:nvSpPr>
          <p:cNvPr id="7" name="TextBox 6"/>
          <p:cNvSpPr txBox="1"/>
          <p:nvPr/>
        </p:nvSpPr>
        <p:spPr>
          <a:xfrm>
            <a:off x="5405888" y="6075660"/>
            <a:ext cx="3506437" cy="769441"/>
          </a:xfrm>
          <a:prstGeom prst="rect">
            <a:avLst/>
          </a:prstGeom>
          <a:noFill/>
        </p:spPr>
        <p:txBody>
          <a:bodyPr wrap="square" rtlCol="0">
            <a:spAutoFit/>
          </a:bodyPr>
          <a:lstStyle/>
          <a:p>
            <a:r>
              <a:rPr lang="en-US" sz="1100" b="1" i="1" dirty="0" smtClean="0"/>
              <a:t>Real Life and how to live it in Auld </a:t>
            </a:r>
            <a:r>
              <a:rPr lang="en-US" sz="1100" b="1" i="1" dirty="0" err="1" smtClean="0"/>
              <a:t>Reekie</a:t>
            </a:r>
            <a:r>
              <a:rPr lang="en-US" sz="1100" b="1" i="1" dirty="0" smtClean="0"/>
              <a:t> : Festival Poster</a:t>
            </a:r>
            <a:r>
              <a:rPr lang="en-US" sz="1100" dirty="0" smtClean="0"/>
              <a:t>, specifically made to be seen alongside the overwhelming glut of publicity plastered around the city throughout the festival  </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350147"/>
            <a:ext cx="2892386" cy="5534836"/>
          </a:xfrm>
          <a:prstGeom prst="rect">
            <a:avLst/>
          </a:prstGeom>
        </p:spPr>
        <p:txBody>
          <a:bodyPr wrap="square">
            <a:spAutoFit/>
          </a:bodyPr>
          <a:lstStyle/>
          <a:p>
            <a:r>
              <a:rPr lang="en-US" sz="1400" b="1" dirty="0" smtClean="0"/>
              <a:t>Real Life Parledonia </a:t>
            </a:r>
          </a:p>
          <a:p>
            <a:r>
              <a:rPr lang="en-US" sz="1100" dirty="0" smtClean="0">
                <a:hlinkClick r:id="rId3"/>
              </a:rPr>
              <a:t>http://www.edinburghartfestival.com/events/2013-08-02/#e330</a:t>
            </a:r>
            <a:endParaRPr lang="en-US" sz="1100" dirty="0" smtClean="0"/>
          </a:p>
          <a:p>
            <a:endParaRPr lang="en-US" sz="1100" dirty="0" smtClean="0"/>
          </a:p>
          <a:p>
            <a:r>
              <a:rPr lang="en-US" sz="1100" dirty="0" smtClean="0"/>
              <a:t>In parallel with my commission for the main Art Festival, Edinburgh Art Festival asked me curate an event which would kick start the festival with a dynamic overture, held in the Sculpture Court of Edinburgh College of Art within the remarkable work of </a:t>
            </a:r>
            <a:r>
              <a:rPr lang="en-US" sz="1100" dirty="0" err="1" smtClean="0"/>
              <a:t>Krijn</a:t>
            </a:r>
            <a:r>
              <a:rPr lang="en-US" sz="1100" dirty="0" smtClean="0"/>
              <a:t> de </a:t>
            </a:r>
            <a:r>
              <a:rPr lang="en-US" sz="1100" dirty="0" err="1" smtClean="0"/>
              <a:t>Koning</a:t>
            </a:r>
            <a:r>
              <a:rPr lang="en-US" sz="1100" dirty="0" smtClean="0"/>
              <a:t>. His work  took the form of a multi-height platform built around about 25 of the casts which proposed a new kind of social space, less </a:t>
            </a:r>
            <a:r>
              <a:rPr lang="en-US" sz="1100" dirty="0" err="1" smtClean="0"/>
              <a:t>heirarchical</a:t>
            </a:r>
            <a:r>
              <a:rPr lang="en-US" sz="1100" dirty="0" smtClean="0"/>
              <a:t> and pedagogic. </a:t>
            </a:r>
          </a:p>
          <a:p>
            <a:r>
              <a:rPr lang="en-US" sz="1100" dirty="0" smtClean="0"/>
              <a:t>Real Life Parledonia - This was an afternoon event at Edinburgh College of Art where. I invited 12 artists/writers/performers to contribute to a live event where I also performed and hosted. This included drawing, dance,  deconstructed lecture, songs, spoken word prose/poetry, music, improvisation with the audience etc. There was a booklet published to accompany this event(2000 copies) including an essay I wrote which reflected on the </a:t>
            </a:r>
            <a:r>
              <a:rPr lang="en-US" sz="1100" dirty="0" err="1" smtClean="0"/>
              <a:t>contributers</a:t>
            </a:r>
            <a:r>
              <a:rPr lang="en-US" sz="1100" dirty="0" smtClean="0"/>
              <a:t> and the festival theme of 'Parley'. The </a:t>
            </a:r>
            <a:r>
              <a:rPr lang="en-US" sz="1100" dirty="0" err="1" smtClean="0"/>
              <a:t>contributers</a:t>
            </a:r>
            <a:r>
              <a:rPr lang="en-US" sz="1100" dirty="0" smtClean="0"/>
              <a:t> were, Prof. Raymond MacDonald, Maria Fusco, </a:t>
            </a:r>
            <a:r>
              <a:rPr lang="en-US" sz="1100" dirty="0" err="1" smtClean="0"/>
              <a:t>Ewan</a:t>
            </a:r>
            <a:r>
              <a:rPr lang="en-US" sz="1100" dirty="0" smtClean="0"/>
              <a:t> Morrison, Hanna </a:t>
            </a:r>
            <a:r>
              <a:rPr lang="en-US" sz="1100" dirty="0" err="1" smtClean="0"/>
              <a:t>Tuulikki</a:t>
            </a:r>
            <a:r>
              <a:rPr lang="en-US" sz="1100" dirty="0" smtClean="0"/>
              <a:t>, Romany Dear/Dominic Paterson, Florin-</a:t>
            </a:r>
            <a:r>
              <a:rPr lang="en-US" sz="1100" dirty="0" err="1" smtClean="0"/>
              <a:t>Alen</a:t>
            </a:r>
            <a:r>
              <a:rPr lang="en-US" sz="1100" dirty="0" smtClean="0"/>
              <a:t> </a:t>
            </a:r>
            <a:r>
              <a:rPr lang="en-US" sz="1100" dirty="0" err="1" smtClean="0"/>
              <a:t>Mocanu</a:t>
            </a:r>
            <a:r>
              <a:rPr lang="en-US" sz="1100" dirty="0" smtClean="0"/>
              <a:t>, Phoebe Amis, Amy Pickles, Chris Silver, </a:t>
            </a:r>
            <a:r>
              <a:rPr lang="en-US" sz="1100" dirty="0" err="1" smtClean="0"/>
              <a:t>Kenyersel</a:t>
            </a:r>
            <a:r>
              <a:rPr lang="en-US" sz="1100" dirty="0" smtClean="0"/>
              <a:t>, </a:t>
            </a:r>
            <a:r>
              <a:rPr lang="en-US" sz="1100" dirty="0" err="1" smtClean="0"/>
              <a:t>Birthe</a:t>
            </a:r>
            <a:r>
              <a:rPr lang="en-US" sz="1100" dirty="0" smtClean="0"/>
              <a:t> Jorgenson, </a:t>
            </a:r>
            <a:r>
              <a:rPr lang="en-US" sz="1100" dirty="0" err="1" smtClean="0"/>
              <a:t>Krijn</a:t>
            </a:r>
            <a:r>
              <a:rPr lang="en-US" sz="1100" dirty="0" smtClean="0"/>
              <a:t> De </a:t>
            </a:r>
            <a:r>
              <a:rPr lang="en-US" sz="1100" dirty="0" err="1" smtClean="0"/>
              <a:t>Koning</a:t>
            </a:r>
            <a:r>
              <a:rPr lang="en-US" sz="1100" dirty="0" smtClean="0"/>
              <a:t>. </a:t>
            </a:r>
            <a:endParaRPr lang="en-US" sz="1100" dirty="0">
              <a:latin typeface="Adobe Caslon Pro"/>
              <a:cs typeface="Adobe Caslon Pro"/>
            </a:endParaRPr>
          </a:p>
        </p:txBody>
      </p:sp>
      <p:sp>
        <p:nvSpPr>
          <p:cNvPr id="6" name="Rectangle 5"/>
          <p:cNvSpPr/>
          <p:nvPr/>
        </p:nvSpPr>
        <p:spPr>
          <a:xfrm>
            <a:off x="3413849" y="1350147"/>
            <a:ext cx="2892386" cy="5458536"/>
          </a:xfrm>
          <a:prstGeom prst="rect">
            <a:avLst/>
          </a:prstGeom>
        </p:spPr>
        <p:txBody>
          <a:bodyPr wrap="square">
            <a:spAutoFit/>
          </a:bodyPr>
          <a:lstStyle/>
          <a:p>
            <a:r>
              <a:rPr lang="en-US" sz="1000" b="1" i="1" dirty="0" smtClean="0"/>
              <a:t>“Artist Ross Sinclair adopts the role of ring master to direct a loose array of speakers, performers and artists, in debating questions such as: 'what is Parley? And what is Caledonia? And how might they come together locally, nationally and internationally? What is the job description of 'artists' in a small damp Northern European country in 2013? What is a 'creative life' and how can the idea be articulated by ourselves and others at this particularly complicated moment in time?'.</a:t>
            </a:r>
            <a:endParaRPr lang="en-US" sz="1000" b="1" i="1" dirty="0" smtClean="0">
              <a:cs typeface="Adobe Caslon Pro"/>
            </a:endParaRPr>
          </a:p>
          <a:p>
            <a:r>
              <a:rPr lang="en-US" sz="1100" dirty="0" smtClean="0">
                <a:cs typeface="Adobe Caslon Pro"/>
              </a:rPr>
              <a:t>The artists I selected included a number of students from the current graduating year in SEA of GSA as well as some from the previous years. I wanted to explore the idea of artists  starting off with one set of formal concerns which, over time, move into other areas, for example artists who train in Environmental Art but end up exploring dance in their practice (Romany Dear) or music/voice (Hanna </a:t>
            </a:r>
            <a:r>
              <a:rPr lang="en-US" sz="1100" dirty="0" err="1" smtClean="0">
                <a:cs typeface="Adobe Caslon Pro"/>
              </a:rPr>
              <a:t>Tuulikki</a:t>
            </a:r>
            <a:r>
              <a:rPr lang="en-US" sz="1100" dirty="0" smtClean="0">
                <a:cs typeface="Adobe Caslon Pro"/>
              </a:rPr>
              <a:t>) or </a:t>
            </a:r>
            <a:r>
              <a:rPr lang="en-US" sz="1100" dirty="0" err="1" smtClean="0">
                <a:cs typeface="Adobe Caslon Pro"/>
              </a:rPr>
              <a:t>Ewan</a:t>
            </a:r>
            <a:r>
              <a:rPr lang="en-US" sz="1100" dirty="0" smtClean="0">
                <a:cs typeface="Adobe Caslon Pro"/>
              </a:rPr>
              <a:t> </a:t>
            </a:r>
            <a:r>
              <a:rPr lang="en-US" sz="1100" dirty="0" err="1" smtClean="0">
                <a:cs typeface="Adobe Caslon Pro"/>
              </a:rPr>
              <a:t>Morisson</a:t>
            </a:r>
            <a:r>
              <a:rPr lang="en-US" sz="1100" dirty="0" smtClean="0">
                <a:cs typeface="Adobe Caslon Pro"/>
              </a:rPr>
              <a:t> who trained at GSA in Photography but is now an award winning author.  I have had some connection with most of these artists over the years and wanted to continue a conversation in this dynamic public sense. I put  the event together with the specific aim that it would remain open ended and ambiguous, raising a number of different questions in relation to the themes of the festival and at the end proposed that the further  discussion of these questions could be addressed while traversing the city exploring the different works in the festival.     </a:t>
            </a:r>
            <a:endParaRPr lang="en-US" sz="1100" dirty="0">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Real Life Parledonia, detail of performance</a:t>
            </a:r>
            <a:endParaRPr lang="en-US" sz="900" i="1" dirty="0">
              <a:solidFill>
                <a:srgbClr val="FFFFFF"/>
              </a:solidFill>
              <a:latin typeface="Adobe Caslon Pro"/>
              <a:cs typeface="Adobe Caslon Pro"/>
            </a:endParaRPr>
          </a:p>
        </p:txBody>
      </p:sp>
      <p:pic>
        <p:nvPicPr>
          <p:cNvPr id="9" name="Picture 8" descr="VIP_Launch_EAF2013_1meg-27.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06235" y="919098"/>
            <a:ext cx="2837765" cy="426466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arledonia bookletout.tif"/>
          <p:cNvPicPr>
            <a:picLocks noChangeAspect="1"/>
          </p:cNvPicPr>
          <p:nvPr/>
        </p:nvPicPr>
        <p:blipFill>
          <a:blip r:embed="rId2"/>
          <a:stretch>
            <a:fillRect/>
          </a:stretch>
        </p:blipFill>
        <p:spPr>
          <a:xfrm>
            <a:off x="324527" y="458415"/>
            <a:ext cx="8450508" cy="600627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IP_Launch_EAF2013_1meg-3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0"/>
            <a:ext cx="4563406" cy="6858000"/>
          </a:xfrm>
          <a:prstGeom prst="rect">
            <a:avLst/>
          </a:prstGeom>
        </p:spPr>
      </p:pic>
      <p:pic>
        <p:nvPicPr>
          <p:cNvPr id="3" name="Picture 2" descr="VIP_Launch_EAF2013_1meg-2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394673" cy="2924275"/>
          </a:xfrm>
          <a:prstGeom prst="rect">
            <a:avLst/>
          </a:prstGeom>
        </p:spPr>
      </p:pic>
      <p:pic>
        <p:nvPicPr>
          <p:cNvPr id="4" name="Picture 3" descr="RossSinclair_Symposium_EAF2013_1meg-1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66901"/>
            <a:ext cx="4446259" cy="2958601"/>
          </a:xfrm>
          <a:prstGeom prst="rect">
            <a:avLst/>
          </a:prstGeom>
        </p:spPr>
      </p:pic>
      <p:sp>
        <p:nvSpPr>
          <p:cNvPr id="5" name="TextBox 4"/>
          <p:cNvSpPr txBox="1"/>
          <p:nvPr/>
        </p:nvSpPr>
        <p:spPr>
          <a:xfrm>
            <a:off x="240255" y="6425503"/>
            <a:ext cx="4154418" cy="276999"/>
          </a:xfrm>
          <a:prstGeom prst="rect">
            <a:avLst/>
          </a:prstGeom>
          <a:noFill/>
        </p:spPr>
        <p:txBody>
          <a:bodyPr wrap="square" rtlCol="0">
            <a:spAutoFit/>
          </a:bodyPr>
          <a:lstStyle/>
          <a:p>
            <a:r>
              <a:rPr lang="en-US" sz="1200" b="1" i="1" dirty="0" smtClean="0"/>
              <a:t>Real Life Parledonia </a:t>
            </a:r>
            <a:r>
              <a:rPr lang="en-US" sz="1200" dirty="0" smtClean="0"/>
              <a:t>(details)</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Sinclair_Symposium_EAF2013_1meg-6.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14880" y="0"/>
            <a:ext cx="4563406" cy="6858000"/>
          </a:xfrm>
          <a:prstGeom prst="rect">
            <a:avLst/>
          </a:prstGeom>
        </p:spPr>
      </p:pic>
      <p:pic>
        <p:nvPicPr>
          <p:cNvPr id="3" name="Picture 2" descr="RossSinclair_Symposium_EAF2013_1meg-49.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1051" y="190221"/>
            <a:ext cx="2218415" cy="3333889"/>
          </a:xfrm>
          <a:prstGeom prst="rect">
            <a:avLst/>
          </a:prstGeom>
        </p:spPr>
      </p:pic>
      <p:pic>
        <p:nvPicPr>
          <p:cNvPr id="4" name="Picture 3" descr="RossSinclair_Symposium_EAF2013_1meg-8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1051" y="3798715"/>
            <a:ext cx="2068620" cy="3108774"/>
          </a:xfrm>
          <a:prstGeom prst="rect">
            <a:avLst/>
          </a:prstGeom>
        </p:spPr>
      </p:pic>
      <p:sp>
        <p:nvSpPr>
          <p:cNvPr id="5" name="TextBox 4"/>
          <p:cNvSpPr txBox="1"/>
          <p:nvPr/>
        </p:nvSpPr>
        <p:spPr>
          <a:xfrm>
            <a:off x="311051" y="3524110"/>
            <a:ext cx="3441507" cy="276999"/>
          </a:xfrm>
          <a:prstGeom prst="rect">
            <a:avLst/>
          </a:prstGeom>
          <a:noFill/>
        </p:spPr>
        <p:txBody>
          <a:bodyPr wrap="square" rtlCol="0">
            <a:spAutoFit/>
          </a:bodyPr>
          <a:lstStyle/>
          <a:p>
            <a:r>
              <a:rPr lang="en-US" sz="1200" b="1" i="1" dirty="0" smtClean="0"/>
              <a:t>Real Life Parledonia </a:t>
            </a:r>
            <a:r>
              <a:rPr lang="en-US" sz="1200" dirty="0" smtClean="0"/>
              <a:t>(details)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Sinclair_Symposium_EAF2013_1meg-86.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65222" y="0"/>
            <a:ext cx="3734810" cy="2485193"/>
          </a:xfrm>
          <a:prstGeom prst="rect">
            <a:avLst/>
          </a:prstGeom>
        </p:spPr>
      </p:pic>
      <p:pic>
        <p:nvPicPr>
          <p:cNvPr id="3" name="Picture 2" descr="VIP_Launch_EAF2013_1meg-2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00032" y="3185144"/>
            <a:ext cx="2443968" cy="3672856"/>
          </a:xfrm>
          <a:prstGeom prst="rect">
            <a:avLst/>
          </a:prstGeom>
        </p:spPr>
      </p:pic>
      <p:pic>
        <p:nvPicPr>
          <p:cNvPr id="4" name="Picture 3" descr="RossSinclair_Symposium_EAF2013_1meg-70.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67994" y="2678754"/>
            <a:ext cx="2825860" cy="4274176"/>
          </a:xfrm>
          <a:prstGeom prst="rect">
            <a:avLst/>
          </a:prstGeom>
        </p:spPr>
      </p:pic>
      <p:pic>
        <p:nvPicPr>
          <p:cNvPr id="5" name="Picture 4" descr="RossSinclair_Symposium_EAF2013_1meg-64.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160354"/>
            <a:ext cx="2460464" cy="3697646"/>
          </a:xfrm>
          <a:prstGeom prst="rect">
            <a:avLst/>
          </a:prstGeom>
        </p:spPr>
      </p:pic>
      <p:pic>
        <p:nvPicPr>
          <p:cNvPr id="6" name="Picture 5" descr="RossSinclair_Symposium_EAF2013_1meg-56.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47487" y="127206"/>
            <a:ext cx="1911098" cy="2871922"/>
          </a:xfrm>
          <a:prstGeom prst="rect">
            <a:avLst/>
          </a:prstGeom>
        </p:spPr>
      </p:pic>
      <p:pic>
        <p:nvPicPr>
          <p:cNvPr id="7" name="Picture 6" descr="RossSinclair_Symposium_EAF2013_1meg-43.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5418" y="127206"/>
            <a:ext cx="1834879" cy="2757502"/>
          </a:xfrm>
          <a:prstGeom prst="rect">
            <a:avLst/>
          </a:prstGeom>
        </p:spPr>
      </p:pic>
      <p:sp>
        <p:nvSpPr>
          <p:cNvPr id="8" name="TextBox 7"/>
          <p:cNvSpPr txBox="1"/>
          <p:nvPr/>
        </p:nvSpPr>
        <p:spPr>
          <a:xfrm>
            <a:off x="0" y="2884708"/>
            <a:ext cx="2460464" cy="276999"/>
          </a:xfrm>
          <a:prstGeom prst="rect">
            <a:avLst/>
          </a:prstGeom>
          <a:noFill/>
        </p:spPr>
        <p:txBody>
          <a:bodyPr wrap="square" rtlCol="0">
            <a:spAutoFit/>
          </a:bodyPr>
          <a:lstStyle/>
          <a:p>
            <a:r>
              <a:rPr lang="en-US" sz="1200" b="1" i="1" dirty="0" smtClean="0"/>
              <a:t>Real Life Parledonia </a:t>
            </a:r>
            <a:r>
              <a:rPr lang="en-US" sz="1200" dirty="0" smtClean="0"/>
              <a:t>(details)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79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28768"/>
            <a:ext cx="3377874" cy="2251916"/>
          </a:xfrm>
          <a:prstGeom prst="rect">
            <a:avLst/>
          </a:prstGeom>
        </p:spPr>
      </p:pic>
      <p:pic>
        <p:nvPicPr>
          <p:cNvPr id="3" name="Picture 2" descr="IMG_979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788353"/>
            <a:ext cx="3377874" cy="1575572"/>
          </a:xfrm>
          <a:prstGeom prst="rect">
            <a:avLst/>
          </a:prstGeom>
        </p:spPr>
      </p:pic>
      <p:pic>
        <p:nvPicPr>
          <p:cNvPr id="4" name="Picture 3" descr="IMG_9790g.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3522114" y="1204471"/>
            <a:ext cx="6746263" cy="4497509"/>
          </a:xfrm>
          <a:prstGeom prst="rect">
            <a:avLst/>
          </a:prstGeom>
        </p:spPr>
      </p:pic>
      <p:pic>
        <p:nvPicPr>
          <p:cNvPr id="5" name="Picture 4" descr="IMG_978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 y="4127836"/>
            <a:ext cx="4118660" cy="2745774"/>
          </a:xfrm>
          <a:prstGeom prst="rect">
            <a:avLst/>
          </a:prstGeom>
        </p:spPr>
      </p:pic>
      <p:sp>
        <p:nvSpPr>
          <p:cNvPr id="6" name="TextBox 5"/>
          <p:cNvSpPr txBox="1"/>
          <p:nvPr/>
        </p:nvSpPr>
        <p:spPr>
          <a:xfrm>
            <a:off x="0" y="3363925"/>
            <a:ext cx="4118661" cy="646331"/>
          </a:xfrm>
          <a:prstGeom prst="rect">
            <a:avLst/>
          </a:prstGeom>
          <a:noFill/>
        </p:spPr>
        <p:txBody>
          <a:bodyPr wrap="square" rtlCol="0">
            <a:spAutoFit/>
          </a:bodyPr>
          <a:lstStyle/>
          <a:p>
            <a:r>
              <a:rPr lang="en-US" sz="1200" b="1" i="1" dirty="0" smtClean="0"/>
              <a:t>Real Life and how to live it in Auld </a:t>
            </a:r>
            <a:r>
              <a:rPr lang="en-US" sz="1200" b="1" i="1" dirty="0" err="1" smtClean="0"/>
              <a:t>Reekie</a:t>
            </a:r>
            <a:r>
              <a:rPr lang="en-US" sz="1200" b="1" i="1" dirty="0" smtClean="0"/>
              <a:t> : Fictional Scots, </a:t>
            </a:r>
            <a:r>
              <a:rPr lang="en-US" sz="1200" dirty="0" smtClean="0"/>
              <a:t>installed at the Scott Monument. Sir Walter Scott is arguably the ‘father’ of contemporary Scottish identity </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_Sinclair_Beermats_EAF2013-7.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7829" y="0"/>
            <a:ext cx="2858385" cy="4295010"/>
          </a:xfrm>
          <a:prstGeom prst="rect">
            <a:avLst/>
          </a:prstGeom>
        </p:spPr>
      </p:pic>
      <p:pic>
        <p:nvPicPr>
          <p:cNvPr id="3" name="Picture 2" descr="Ross_Sinclair_Beermats_EAF2013-9.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80661" y="4078753"/>
            <a:ext cx="1849042" cy="2779247"/>
          </a:xfrm>
          <a:prstGeom prst="rect">
            <a:avLst/>
          </a:prstGeom>
        </p:spPr>
      </p:pic>
      <p:pic>
        <p:nvPicPr>
          <p:cNvPr id="4" name="Picture 3" descr="Ross_Sinclair_Beermats_EAF2013-14.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69932" y="0"/>
            <a:ext cx="5174068" cy="3442895"/>
          </a:xfrm>
          <a:prstGeom prst="rect">
            <a:avLst/>
          </a:prstGeom>
        </p:spPr>
      </p:pic>
      <p:pic>
        <p:nvPicPr>
          <p:cNvPr id="5" name="Picture 4" descr="Ross_Sinclair_Beermats_EAF2013-2.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33533" y="4075900"/>
            <a:ext cx="1851246" cy="2782099"/>
          </a:xfrm>
          <a:prstGeom prst="rect">
            <a:avLst/>
          </a:prstGeom>
        </p:spPr>
      </p:pic>
      <p:pic>
        <p:nvPicPr>
          <p:cNvPr id="6" name="Picture 5" descr="Ross_Sinclair_Beermats_EAF2013-13.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04" y="4681637"/>
            <a:ext cx="3270582" cy="2176362"/>
          </a:xfrm>
          <a:prstGeom prst="rect">
            <a:avLst/>
          </a:prstGeom>
        </p:spPr>
      </p:pic>
      <p:pic>
        <p:nvPicPr>
          <p:cNvPr id="8" name="Picture 7" descr="Ross_Sinclair_Beermats_EAF2013-26.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86456" y="4078753"/>
            <a:ext cx="1849348" cy="2779247"/>
          </a:xfrm>
          <a:prstGeom prst="rect">
            <a:avLst/>
          </a:prstGeom>
        </p:spPr>
      </p:pic>
      <p:sp>
        <p:nvSpPr>
          <p:cNvPr id="9" name="TextBox 8"/>
          <p:cNvSpPr txBox="1"/>
          <p:nvPr/>
        </p:nvSpPr>
        <p:spPr>
          <a:xfrm>
            <a:off x="3386456" y="3442895"/>
            <a:ext cx="5757544" cy="646331"/>
          </a:xfrm>
          <a:prstGeom prst="rect">
            <a:avLst/>
          </a:prstGeom>
          <a:noFill/>
        </p:spPr>
        <p:txBody>
          <a:bodyPr wrap="square" rtlCol="0">
            <a:spAutoFit/>
          </a:bodyPr>
          <a:lstStyle/>
          <a:p>
            <a:r>
              <a:rPr lang="en-US" sz="1200" dirty="0" err="1" smtClean="0"/>
              <a:t>Beermats</a:t>
            </a:r>
            <a:r>
              <a:rPr lang="en-US" sz="1200" dirty="0" smtClean="0"/>
              <a:t> installed and being used in Worlds End pub, High Street and at Harvey Nichols exclusive 4th Floor Café/Bar. There are 4 different </a:t>
            </a:r>
            <a:r>
              <a:rPr lang="en-US" sz="1200" dirty="0" err="1" smtClean="0"/>
              <a:t>beermats</a:t>
            </a:r>
            <a:r>
              <a:rPr lang="en-US" sz="1200" dirty="0" smtClean="0"/>
              <a:t> each with a different  subject on each side, for example </a:t>
            </a:r>
            <a:r>
              <a:rPr lang="en-US" sz="1200" b="1" i="1" dirty="0" smtClean="0"/>
              <a:t>Footballers/Poets </a:t>
            </a:r>
            <a:r>
              <a:rPr lang="en-US" sz="1200" dirty="0" smtClean="0"/>
              <a:t>and </a:t>
            </a:r>
            <a:r>
              <a:rPr lang="en-US" sz="1200" b="1" i="1" dirty="0" smtClean="0"/>
              <a:t>Kings and Queens/Referendum’79</a:t>
            </a:r>
            <a:endParaRPr lang="en-US" sz="1200" b="1" i="1"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_Sinclair_Postcards_EAF2013-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23500" y="0"/>
            <a:ext cx="5124155" cy="6858000"/>
          </a:xfrm>
          <a:prstGeom prst="rect">
            <a:avLst/>
          </a:prstGeom>
        </p:spPr>
      </p:pic>
      <p:pic>
        <p:nvPicPr>
          <p:cNvPr id="4" name="Picture 3" descr="IMG_0018.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692164" y="692164"/>
            <a:ext cx="4152984" cy="2768656"/>
          </a:xfrm>
          <a:prstGeom prst="rect">
            <a:avLst/>
          </a:prstGeom>
        </p:spPr>
      </p:pic>
      <p:pic>
        <p:nvPicPr>
          <p:cNvPr id="6" name="Picture 5" descr="IMG_000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5012228"/>
            <a:ext cx="2768657" cy="1845771"/>
          </a:xfrm>
          <a:prstGeom prst="rect">
            <a:avLst/>
          </a:prstGeom>
        </p:spPr>
      </p:pic>
      <p:sp>
        <p:nvSpPr>
          <p:cNvPr id="7" name="TextBox 6"/>
          <p:cNvSpPr txBox="1"/>
          <p:nvPr/>
        </p:nvSpPr>
        <p:spPr>
          <a:xfrm>
            <a:off x="160170" y="4152985"/>
            <a:ext cx="2608486" cy="830997"/>
          </a:xfrm>
          <a:prstGeom prst="rect">
            <a:avLst/>
          </a:prstGeom>
          <a:noFill/>
        </p:spPr>
        <p:txBody>
          <a:bodyPr wrap="square" rtlCol="0">
            <a:spAutoFit/>
          </a:bodyPr>
          <a:lstStyle/>
          <a:p>
            <a:r>
              <a:rPr lang="en-US" sz="1200" b="1" i="1" dirty="0" smtClean="0"/>
              <a:t>Real Life and how to live it in Auld </a:t>
            </a:r>
            <a:r>
              <a:rPr lang="en-US" sz="1200" b="1" i="1" dirty="0" err="1" smtClean="0"/>
              <a:t>Reekie</a:t>
            </a:r>
            <a:r>
              <a:rPr lang="en-US" sz="1200" b="1" i="1" dirty="0" smtClean="0"/>
              <a:t> – postcards </a:t>
            </a:r>
            <a:r>
              <a:rPr lang="en-US" sz="1200" dirty="0" smtClean="0"/>
              <a:t>– sets of 12 different subjects and also sold individually</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oss_Sinclair_Signs_EAF2013-4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0328" y="0"/>
            <a:ext cx="2149930" cy="3230912"/>
          </a:xfrm>
          <a:prstGeom prst="rect">
            <a:avLst/>
          </a:prstGeom>
        </p:spPr>
      </p:pic>
      <p:pic>
        <p:nvPicPr>
          <p:cNvPr id="4" name="Picture 3" descr="Ross_Sinclair_Signs_EAF2013-4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90257" y="0"/>
            <a:ext cx="2148745" cy="3229132"/>
          </a:xfrm>
          <a:prstGeom prst="rect">
            <a:avLst/>
          </a:prstGeom>
        </p:spPr>
      </p:pic>
      <p:pic>
        <p:nvPicPr>
          <p:cNvPr id="6" name="Picture 5" descr="Ross_Sinclair_Signs_EAF2013-4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628" y="3669758"/>
            <a:ext cx="4744918" cy="3157387"/>
          </a:xfrm>
          <a:prstGeom prst="rect">
            <a:avLst/>
          </a:prstGeom>
        </p:spPr>
      </p:pic>
      <p:pic>
        <p:nvPicPr>
          <p:cNvPr id="7" name="Picture 6" descr="Ross_Sinclair_Signs_EAF2013-31.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91265" y="0"/>
            <a:ext cx="4852736" cy="3229132"/>
          </a:xfrm>
          <a:prstGeom prst="rect">
            <a:avLst/>
          </a:prstGeom>
        </p:spPr>
      </p:pic>
      <p:pic>
        <p:nvPicPr>
          <p:cNvPr id="9" name="Picture 8" descr="Ross_Sinclair_Signs_EAF2013-29.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78552" y="3229132"/>
            <a:ext cx="2565448" cy="3628868"/>
          </a:xfrm>
          <a:prstGeom prst="rect">
            <a:avLst/>
          </a:prstGeom>
        </p:spPr>
      </p:pic>
      <p:pic>
        <p:nvPicPr>
          <p:cNvPr id="10" name="Picture 9" descr="Ross_Sinclair_Signs_EAF2013-38.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742173" y="3669758"/>
            <a:ext cx="2148745" cy="3229132"/>
          </a:xfrm>
          <a:prstGeom prst="rect">
            <a:avLst/>
          </a:prstGeom>
        </p:spPr>
      </p:pic>
      <p:sp>
        <p:nvSpPr>
          <p:cNvPr id="11" name="TextBox 10"/>
          <p:cNvSpPr txBox="1"/>
          <p:nvPr/>
        </p:nvSpPr>
        <p:spPr>
          <a:xfrm>
            <a:off x="140328" y="3230912"/>
            <a:ext cx="6438224" cy="430887"/>
          </a:xfrm>
          <a:prstGeom prst="rect">
            <a:avLst/>
          </a:prstGeom>
          <a:noFill/>
        </p:spPr>
        <p:txBody>
          <a:bodyPr wrap="square" rtlCol="0">
            <a:spAutoFit/>
          </a:bodyPr>
          <a:lstStyle/>
          <a:p>
            <a:r>
              <a:rPr lang="en-US" sz="1100" b="1" i="1" dirty="0" smtClean="0"/>
              <a:t>Real Life and how to live it in Auld </a:t>
            </a:r>
            <a:r>
              <a:rPr lang="en-US" sz="1100" b="1" i="1" dirty="0" err="1" smtClean="0"/>
              <a:t>Reekie</a:t>
            </a:r>
            <a:r>
              <a:rPr lang="en-US" sz="1100" b="1" i="1" dirty="0" smtClean="0"/>
              <a:t> : Burke &amp; Hare </a:t>
            </a:r>
            <a:r>
              <a:rPr lang="en-US" sz="1100" dirty="0" smtClean="0"/>
              <a:t>installed beside 19</a:t>
            </a:r>
            <a:r>
              <a:rPr lang="en-US" sz="1100" baseline="30000" dirty="0" smtClean="0"/>
              <a:t>th</a:t>
            </a:r>
            <a:r>
              <a:rPr lang="en-US" sz="1100" dirty="0" smtClean="0"/>
              <a:t> </a:t>
            </a:r>
            <a:r>
              <a:rPr lang="en-US" sz="1100" dirty="0" err="1" smtClean="0"/>
              <a:t>c</a:t>
            </a:r>
            <a:r>
              <a:rPr lang="en-US" sz="1100" dirty="0" smtClean="0"/>
              <a:t> cemetery watchtower  - </a:t>
            </a:r>
          </a:p>
          <a:p>
            <a:r>
              <a:rPr lang="en-US" sz="1100" b="1" i="1" dirty="0" smtClean="0"/>
              <a:t>Schemes</a:t>
            </a:r>
            <a:r>
              <a:rPr lang="en-US" sz="1100" dirty="0" smtClean="0"/>
              <a:t>, installed in one of the most expensive residential streets in the country, </a:t>
            </a:r>
            <a:r>
              <a:rPr lang="en-US" sz="1100" b="1" i="1" dirty="0" smtClean="0"/>
              <a:t>Footballers</a:t>
            </a:r>
            <a:r>
              <a:rPr lang="en-US" sz="1100" dirty="0" smtClean="0"/>
              <a:t> in </a:t>
            </a:r>
            <a:r>
              <a:rPr lang="en-US" sz="1100" dirty="0" err="1" smtClean="0"/>
              <a:t>Hibs</a:t>
            </a:r>
            <a:r>
              <a:rPr lang="en-US" sz="1100" dirty="0" smtClean="0"/>
              <a:t> Bar toilet </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9739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4279158" y="1131355"/>
            <a:ext cx="5630735" cy="3753823"/>
          </a:xfrm>
          <a:prstGeom prst="rect">
            <a:avLst/>
          </a:prstGeom>
        </p:spPr>
      </p:pic>
      <p:pic>
        <p:nvPicPr>
          <p:cNvPr id="4" name="Picture 3" descr="IMG_973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92899"/>
            <a:ext cx="5182649" cy="3455099"/>
          </a:xfrm>
          <a:prstGeom prst="rect">
            <a:avLst/>
          </a:prstGeom>
        </p:spPr>
      </p:pic>
      <p:pic>
        <p:nvPicPr>
          <p:cNvPr id="5" name="Picture 4" descr="IMG_9725g.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93267"/>
            <a:ext cx="4098842" cy="2732562"/>
          </a:xfrm>
          <a:prstGeom prst="rect">
            <a:avLst/>
          </a:prstGeom>
        </p:spPr>
      </p:pic>
      <p:pic>
        <p:nvPicPr>
          <p:cNvPr id="6" name="Picture 5" descr="IMG_9748.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3736238" y="4010604"/>
            <a:ext cx="2175636" cy="1450423"/>
          </a:xfrm>
          <a:prstGeom prst="rect">
            <a:avLst/>
          </a:prstGeom>
        </p:spPr>
      </p:pic>
      <p:sp>
        <p:nvSpPr>
          <p:cNvPr id="7" name="TextBox 6"/>
          <p:cNvSpPr txBox="1"/>
          <p:nvPr/>
        </p:nvSpPr>
        <p:spPr>
          <a:xfrm>
            <a:off x="4098844" y="5823634"/>
            <a:ext cx="4872593" cy="830997"/>
          </a:xfrm>
          <a:prstGeom prst="rect">
            <a:avLst/>
          </a:prstGeom>
          <a:noFill/>
        </p:spPr>
        <p:txBody>
          <a:bodyPr wrap="square" rtlCol="0">
            <a:spAutoFit/>
          </a:bodyPr>
          <a:lstStyle/>
          <a:p>
            <a:r>
              <a:rPr lang="en-US" sz="1200" b="1" i="1" dirty="0" smtClean="0"/>
              <a:t>Real Life and how to live it in Auld Reekie : The Future, </a:t>
            </a:r>
            <a:r>
              <a:rPr lang="en-US" sz="1200" dirty="0" smtClean="0"/>
              <a:t>installed at the Camera Obscura on the Royal Mile up beside the Castle – I liked the idea of looking back to a contemporaneously futuristic technology of the 19</a:t>
            </a:r>
            <a:r>
              <a:rPr lang="en-US" sz="1200" baseline="30000" dirty="0" smtClean="0"/>
              <a:t>th</a:t>
            </a:r>
            <a:r>
              <a:rPr lang="en-US" sz="1200" dirty="0" smtClean="0"/>
              <a:t> C in order to free the imagination to look forward to our own uncertain future  </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384471"/>
            <a:ext cx="2892386" cy="5509202"/>
          </a:xfrm>
          <a:prstGeom prst="rect">
            <a:avLst/>
          </a:prstGeom>
        </p:spPr>
        <p:txBody>
          <a:bodyPr wrap="square">
            <a:spAutoFit/>
          </a:bodyPr>
          <a:lstStyle/>
          <a:p>
            <a:r>
              <a:rPr lang="en-US" sz="1100" dirty="0" smtClean="0"/>
              <a:t>The project was one of the most widely disseminated in 25 years of practice and generated a lot of discussion and was seen by an extremely diverse audience. As many of the works are flexible and moveable (posters/postcards/</a:t>
            </a:r>
            <a:r>
              <a:rPr lang="en-US" sz="1100" dirty="0" err="1" smtClean="0"/>
              <a:t>beermats</a:t>
            </a:r>
            <a:r>
              <a:rPr lang="en-US" sz="1100" dirty="0" smtClean="0"/>
              <a:t> etc) – these continue to </a:t>
            </a:r>
            <a:r>
              <a:rPr lang="en-US" sz="1100" dirty="0" err="1" smtClean="0"/>
              <a:t>havea</a:t>
            </a:r>
            <a:r>
              <a:rPr lang="en-US" sz="1100" dirty="0" smtClean="0"/>
              <a:t> life after the event.  I include a letter from Alex </a:t>
            </a:r>
            <a:r>
              <a:rPr lang="en-US" sz="1100" dirty="0" err="1" smtClean="0"/>
              <a:t>Salmond</a:t>
            </a:r>
            <a:r>
              <a:rPr lang="en-US" sz="1100" dirty="0" smtClean="0"/>
              <a:t>, Scotland’s first minister to Chris Silver  one of my participants of </a:t>
            </a:r>
            <a:r>
              <a:rPr lang="en-US" sz="1100" b="1" i="1" dirty="0" smtClean="0"/>
              <a:t>Real Life Parledonia </a:t>
            </a:r>
            <a:r>
              <a:rPr lang="en-US" sz="1100" i="1" dirty="0" smtClean="0"/>
              <a:t>(and a recent GSA graduate)</a:t>
            </a:r>
            <a:r>
              <a:rPr lang="en-US" sz="1100" dirty="0" smtClean="0"/>
              <a:t> in which he refers to my project as one which indicates a freedom of expression in the current political climate.  </a:t>
            </a:r>
          </a:p>
          <a:p>
            <a:r>
              <a:rPr lang="en-US" sz="1100" b="1" i="1" dirty="0" smtClean="0"/>
              <a:t>Recent Reviews of the project </a:t>
            </a:r>
          </a:p>
          <a:p>
            <a:r>
              <a:rPr lang="en-US" sz="1100" dirty="0" smtClean="0"/>
              <a:t>The Guardian 26 July 2013 ‘</a:t>
            </a:r>
            <a:r>
              <a:rPr lang="en-US" sz="1100" dirty="0" err="1" smtClean="0"/>
              <a:t>Reekie</a:t>
            </a:r>
            <a:r>
              <a:rPr lang="en-US" sz="1100" dirty="0" smtClean="0"/>
              <a:t> pipes, blue cocks and drone warfare – the week in art’ By Jonathan Jones  http://www.guardian.co.uk/artanddesign/2013/jul/26/art-weekly-edinburgh-wind-pipes-cock </a:t>
            </a:r>
          </a:p>
          <a:p>
            <a:r>
              <a:rPr lang="en-US" sz="1100" dirty="0" smtClean="0"/>
              <a:t>The Scotsman 1 August 2013 ‘Poster Campaign Marks Edinburgh Art Festival Start’ By Brian Ferguson  http://www.scotsman.com/lifestyle/arts/news/poster-campaign-marks-edinburgh-art-festival-start-1-3023784 </a:t>
            </a:r>
          </a:p>
          <a:p>
            <a:r>
              <a:rPr lang="en-US" sz="1100" dirty="0" smtClean="0"/>
              <a:t>The Scotsman 1 August 2013 ‘Poster Campaign Marks Edinburgh Art Festival Start’ By Brian Ferguson </a:t>
            </a:r>
            <a:r>
              <a:rPr lang="en-US" sz="1100" dirty="0" smtClean="0">
                <a:hlinkClick r:id="rId3"/>
              </a:rPr>
              <a:t>http://www.scotsman.com/lifestyle/arts/news/poster-campaign-marks-edinburgh-art-festival-start-1-3023784</a:t>
            </a:r>
            <a:endParaRPr lang="en-US" sz="1100" dirty="0" smtClean="0"/>
          </a:p>
          <a:p>
            <a:r>
              <a:rPr lang="en-US" sz="1100" dirty="0" smtClean="0"/>
              <a:t> </a:t>
            </a:r>
            <a:r>
              <a:rPr lang="en-US" sz="1100" dirty="0" err="1" smtClean="0"/>
              <a:t>Aesthetica</a:t>
            </a:r>
            <a:r>
              <a:rPr lang="en-US" sz="1100" dirty="0" smtClean="0"/>
              <a:t> August / September 2013 ‘Last words’ Not credited No online link</a:t>
            </a:r>
            <a:endParaRPr lang="en-US" sz="1100" dirty="0">
              <a:latin typeface="Adobe Caslon Pro"/>
              <a:cs typeface="Adobe Caslon Pro"/>
            </a:endParaRPr>
          </a:p>
        </p:txBody>
      </p:sp>
      <p:sp>
        <p:nvSpPr>
          <p:cNvPr id="6" name="Rectangle 5"/>
          <p:cNvSpPr/>
          <p:nvPr/>
        </p:nvSpPr>
        <p:spPr>
          <a:xfrm>
            <a:off x="3413849" y="1384472"/>
            <a:ext cx="2892386" cy="5001370"/>
          </a:xfrm>
          <a:prstGeom prst="rect">
            <a:avLst/>
          </a:prstGeom>
        </p:spPr>
        <p:txBody>
          <a:bodyPr wrap="square">
            <a:spAutoFit/>
          </a:bodyPr>
          <a:lstStyle/>
          <a:p>
            <a:r>
              <a:rPr lang="en-US" sz="1100" dirty="0" smtClean="0"/>
              <a:t>The Guardian 7 August 2013 ‘Edinburgh art festival: the best of this year's public commissions’ By Jonathan Jones  http://www.theguardian.com/artanddesign/2013/aug/07/edinburgh-art-festival-best-public   The Arts Desk 7 August 2013 ‘</a:t>
            </a:r>
            <a:r>
              <a:rPr lang="en-US" sz="1100" dirty="0" err="1" smtClean="0"/>
              <a:t>theartsdesk</a:t>
            </a:r>
            <a:r>
              <a:rPr lang="en-US" sz="1100" dirty="0" smtClean="0"/>
              <a:t> at the Edinburgh Art Festival’ By Caroline Boyle </a:t>
            </a:r>
            <a:r>
              <a:rPr lang="en-US" sz="1100" dirty="0" err="1" smtClean="0"/>
              <a:t>http://www.theartsdesk.com/visual-arts/theartsdesk-edinburgh-art-festival</a:t>
            </a:r>
            <a:r>
              <a:rPr lang="en-US" sz="1100" dirty="0" smtClean="0"/>
              <a:t> Art </a:t>
            </a:r>
            <a:r>
              <a:rPr lang="en-US" sz="1100" dirty="0" err="1" smtClean="0"/>
              <a:t>Centron</a:t>
            </a:r>
            <a:r>
              <a:rPr lang="en-US" sz="1100" dirty="0" smtClean="0"/>
              <a:t> 8 August 2013 ‘10 Public Artworks at Edinburgh Art Festival Visitors Can’t Stop Talking About’ http://</a:t>
            </a:r>
            <a:r>
              <a:rPr lang="en-US" sz="1100" dirty="0" err="1" smtClean="0"/>
              <a:t>artcentron.com/?s</a:t>
            </a:r>
            <a:r>
              <a:rPr lang="en-US" sz="1100" dirty="0" smtClean="0"/>
              <a:t>=</a:t>
            </a:r>
            <a:r>
              <a:rPr lang="en-US" sz="1100" dirty="0" err="1" smtClean="0"/>
              <a:t>edinburgh+art+festival</a:t>
            </a:r>
            <a:r>
              <a:rPr lang="en-US" sz="1100" dirty="0" smtClean="0"/>
              <a:t>+ The Scotsman 24 August 2013 ‘Exhibition reviews: Nam June Paik | Leonardo </a:t>
            </a:r>
            <a:r>
              <a:rPr lang="en-US" sz="1100" dirty="0" err="1" smtClean="0"/>
              <a:t>Da</a:t>
            </a:r>
            <a:r>
              <a:rPr lang="en-US" sz="1100" dirty="0" smtClean="0"/>
              <a:t> Vinci’ By </a:t>
            </a:r>
            <a:r>
              <a:rPr lang="en-US" sz="1100" dirty="0" err="1" smtClean="0"/>
              <a:t>Moirra</a:t>
            </a:r>
            <a:r>
              <a:rPr lang="en-US" sz="1100" dirty="0" smtClean="0"/>
              <a:t> Jeffrey </a:t>
            </a:r>
            <a:r>
              <a:rPr lang="en-US" sz="1100" dirty="0" smtClean="0">
                <a:hlinkClick r:id="rId4"/>
              </a:rPr>
              <a:t>http://www.scotsman.com/lifestyle/arts/visual-arts/exhibition-reviews-nam-june-paik-leonardo-da-vinci-1-3061811</a:t>
            </a:r>
            <a:endParaRPr lang="en-US" sz="1100" dirty="0" smtClean="0"/>
          </a:p>
          <a:p>
            <a:r>
              <a:rPr lang="en-US" sz="1100" dirty="0" smtClean="0">
                <a:latin typeface="Adobe Caslon Pro"/>
                <a:cs typeface="Adobe Caslon Pro"/>
                <a:hlinkClick r:id="rId5"/>
              </a:rPr>
              <a:t>http://thisiscentralstation.com/edinburgh-festivals/eaf2013-preview/</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The EAF published a short book featuring each commission including an essay discussing each project by the director </a:t>
            </a:r>
            <a:r>
              <a:rPr lang="en-US" sz="1100" dirty="0" err="1" smtClean="0">
                <a:latin typeface="Adobe Caslon Pro"/>
                <a:cs typeface="Adobe Caslon Pro"/>
              </a:rPr>
              <a:t>Sorcha</a:t>
            </a:r>
            <a:r>
              <a:rPr lang="en-US" sz="1100" dirty="0" smtClean="0">
                <a:latin typeface="Adobe Caslon Pro"/>
                <a:cs typeface="Adobe Caslon Pro"/>
              </a:rPr>
              <a:t> Carey. My work discussed pp 21-23, </a:t>
            </a:r>
            <a:r>
              <a:rPr lang="en-US" sz="1100" dirty="0" err="1" smtClean="0">
                <a:latin typeface="Adobe Caslon Pro"/>
                <a:cs typeface="Adobe Caslon Pro"/>
              </a:rPr>
              <a:t>p</a:t>
            </a:r>
            <a:r>
              <a:rPr lang="en-US" sz="1100" dirty="0" smtClean="0">
                <a:latin typeface="Adobe Caslon Pro"/>
                <a:cs typeface="Adobe Caslon Pro"/>
              </a:rPr>
              <a:t> 30. </a:t>
            </a:r>
          </a:p>
          <a:p>
            <a:endParaRPr lang="en-US" sz="1100" dirty="0" smtClean="0"/>
          </a:p>
          <a:p>
            <a:r>
              <a:rPr lang="en-US" sz="1100" dirty="0" smtClean="0"/>
              <a:t>Since the project  I have also been nominated for the prestigious </a:t>
            </a:r>
            <a:r>
              <a:rPr lang="en-US" sz="1100" b="1" i="1" dirty="0" err="1" smtClean="0"/>
              <a:t>Glenfiddich</a:t>
            </a:r>
            <a:r>
              <a:rPr lang="en-US" sz="1100" b="1" i="1" dirty="0" smtClean="0"/>
              <a:t> Spirit of Scotland Awards  2013</a:t>
            </a:r>
            <a:r>
              <a:rPr lang="en-US" sz="1100" dirty="0" smtClean="0"/>
              <a:t>. link to follow </a:t>
            </a:r>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Letter from Alex </a:t>
            </a:r>
            <a:r>
              <a:rPr lang="en-US" sz="900" i="1" dirty="0" err="1" smtClean="0">
                <a:solidFill>
                  <a:srgbClr val="FFFFFF"/>
                </a:solidFill>
                <a:latin typeface="Adobe Caslon Pro"/>
                <a:cs typeface="Adobe Caslon Pro"/>
              </a:rPr>
              <a:t>Salmond</a:t>
            </a:r>
            <a:r>
              <a:rPr lang="en-US" sz="900" i="1" dirty="0" smtClean="0">
                <a:solidFill>
                  <a:srgbClr val="FFFFFF"/>
                </a:solidFill>
                <a:latin typeface="Adobe Caslon Pro"/>
                <a:cs typeface="Adobe Caslon Pro"/>
              </a:rPr>
              <a:t> referring to my project</a:t>
            </a:r>
            <a:endParaRPr lang="en-US" sz="900" i="1" dirty="0">
              <a:solidFill>
                <a:srgbClr val="FFFFFF"/>
              </a:solidFill>
              <a:latin typeface="Adobe Caslon Pro"/>
              <a:cs typeface="Adobe Caslon Pro"/>
            </a:endParaRPr>
          </a:p>
        </p:txBody>
      </p:sp>
      <p:pic>
        <p:nvPicPr>
          <p:cNvPr id="9" name="Picture 8" descr="letter_from_Big_Eck.pd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00379" y="1247169"/>
            <a:ext cx="2843621" cy="393659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17286</TotalTime>
  <Words>3212</Words>
  <Application>Microsoft Macintosh PowerPoint</Application>
  <PresentationFormat>On-screen Show (4:3)</PresentationFormat>
  <Paragraphs>93</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GSA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Iain Reid</dc:creator>
  <cp:keywords/>
  <dc:description/>
  <cp:lastModifiedBy>Moira Thomson</cp:lastModifiedBy>
  <cp:revision>184</cp:revision>
  <dcterms:created xsi:type="dcterms:W3CDTF">2013-09-11T14:27:17Z</dcterms:created>
  <dcterms:modified xsi:type="dcterms:W3CDTF">2013-10-10T16:17:43Z</dcterms:modified>
  <cp:category/>
</cp:coreProperties>
</file>