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Default Extension="jpeg" ContentType="image/jpeg"/>
  <Default Extension="xml" ContentType="application/xml"/>
  <Default Extension="emf" ContentType="image/x-emf"/>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Default Extension="tiff" ContentType="image/tiff"/>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s/slide6.xml" ContentType="application/vnd.openxmlformats-officedocument.presentationml.slide+xml"/>
  <Default Extension="pdf" ContentType="application/pdf"/>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57" r:id="rId3"/>
    <p:sldId id="258" r:id="rId4"/>
    <p:sldId id="262" r:id="rId5"/>
    <p:sldId id="260" r:id="rId6"/>
    <p:sldId id="259" r:id="rId7"/>
    <p:sldId id="261" r:id="rId8"/>
    <p:sldId id="264"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C40812"/>
    <a:srgbClr val="12E824"/>
    <a:srgbClr val="858D04"/>
  </p:clrMru>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varScale="1">
        <p:scale>
          <a:sx n="98" d="100"/>
          <a:sy n="98" d="100"/>
        </p:scale>
        <p:origin x="-184"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printerSettings" Target="printerSettings/printerSettings1.bin"/></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11/13/13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11/13/13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E02E87FB-9CE0-D34A-A5C9-56EEC1E47E14}" type="datetimeFigureOut">
              <a:rPr lang="en-US" smtClean="0"/>
              <a:pPr/>
              <a:t>11/13/13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E02E87FB-9CE0-D34A-A5C9-56EEC1E47E14}" type="datetimeFigureOut">
              <a:rPr lang="en-US" smtClean="0"/>
              <a:pPr/>
              <a:t>11/13/13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E02E87FB-9CE0-D34A-A5C9-56EEC1E47E14}" type="datetimeFigureOut">
              <a:rPr lang="en-US" smtClean="0"/>
              <a:pPr/>
              <a:t>11/13/13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E02E87FB-9CE0-D34A-A5C9-56EEC1E47E14}" type="datetimeFigureOut">
              <a:rPr lang="en-US" smtClean="0"/>
              <a:pPr/>
              <a:t>11/13/13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E87FB-9CE0-D34A-A5C9-56EEC1E47E14}" type="datetimeFigureOut">
              <a:rPr lang="en-US" smtClean="0"/>
              <a:pPr/>
              <a:t>11/13/13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11/13/13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11/13/13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11/13/13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11/13/13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E87FB-9CE0-D34A-A5C9-56EEC1E47E14}" type="datetimeFigureOut">
              <a:rPr lang="en-US" smtClean="0"/>
              <a:pPr/>
              <a:t>11/13/13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542F13-227B-6745-9733-B18C60D6160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emf"/><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 Id="rId3" Type="http://schemas.openxmlformats.org/officeDocument/2006/relationships/image" Target="../media/image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 Id="rId3" Type="http://schemas.openxmlformats.org/officeDocument/2006/relationships/image" Target="../media/image7.tiff"/></Relationships>
</file>

<file path=ppt/slides/_rels/slide7.xml.rels><?xml version="1.0" encoding="UTF-8" standalone="yes"?>
<Relationships xmlns="http://schemas.openxmlformats.org/package/2006/relationships"><Relationship Id="rId3" Type="http://schemas.openxmlformats.org/officeDocument/2006/relationships/hyperlink" Target="http://www.e-flux.com/announcements/glasgow-international-festival-of-visual-art-2012/" TargetMode="External"/><Relationship Id="rId4" Type="http://schemas.openxmlformats.org/officeDocument/2006/relationships/hyperlink" Target="http://issuu.com/gifestival/docs/2012guide" TargetMode="External"/><Relationship Id="rId5" Type="http://schemas.openxmlformats.org/officeDocument/2006/relationships/image" Target="../media/image9.pdf"/><Relationship Id="rId6" Type="http://schemas.openxmlformats.org/officeDocument/2006/relationships/image" Target="../media/image10.png"/><Relationship Id="rId1" Type="http://schemas.openxmlformats.org/officeDocument/2006/relationships/slideLayout" Target="../slideLayouts/slideLayout7.xml"/><Relationship Id="rId2" Type="http://schemas.openxmlformats.org/officeDocument/2006/relationships/image" Target="../media/image8.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em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1.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858000"/>
          </a:xfrm>
          <a:prstGeom prst="rect">
            <a:avLst/>
          </a:prstGeom>
        </p:spPr>
      </p:pic>
      <p:sp>
        <p:nvSpPr>
          <p:cNvPr id="5" name="Rectangle 4"/>
          <p:cNvSpPr/>
          <p:nvPr/>
        </p:nvSpPr>
        <p:spPr>
          <a:xfrm>
            <a:off x="715628" y="2228671"/>
            <a:ext cx="3897678" cy="1077218"/>
          </a:xfrm>
          <a:prstGeom prst="rect">
            <a:avLst/>
          </a:prstGeom>
        </p:spPr>
        <p:txBody>
          <a:bodyPr wrap="square">
            <a:spAutoFit/>
          </a:bodyPr>
          <a:lstStyle/>
          <a:p>
            <a:r>
              <a:rPr lang="en-US" sz="3200" b="1" dirty="0" smtClean="0">
                <a:solidFill>
                  <a:srgbClr val="C40812"/>
                </a:solidFill>
                <a:latin typeface="Hypatia Sans Pro"/>
                <a:cs typeface="Hypatia Sans Pro"/>
              </a:rPr>
              <a:t>Richard Wright</a:t>
            </a:r>
          </a:p>
          <a:p>
            <a:r>
              <a:rPr lang="en-US" sz="3200" b="1" dirty="0" smtClean="0">
                <a:solidFill>
                  <a:srgbClr val="C40812"/>
                </a:solidFill>
                <a:latin typeface="Hypatia Sans Pro"/>
                <a:cs typeface="Hypatia Sans Pro"/>
              </a:rPr>
              <a:t>‘Works on Paper’</a:t>
            </a:r>
            <a:endParaRPr lang="en-US" sz="3200" b="1" dirty="0">
              <a:solidFill>
                <a:srgbClr val="C40812"/>
              </a:solidFill>
              <a:latin typeface="Hypatia Sans Pro"/>
              <a:cs typeface="Hypatia Sans Pro"/>
            </a:endParaRPr>
          </a:p>
        </p:txBody>
      </p:sp>
      <p:sp>
        <p:nvSpPr>
          <p:cNvPr id="6" name="Rectangle 5"/>
          <p:cNvSpPr/>
          <p:nvPr/>
        </p:nvSpPr>
        <p:spPr>
          <a:xfrm>
            <a:off x="715628" y="4642547"/>
            <a:ext cx="3176162" cy="1107996"/>
          </a:xfrm>
          <a:prstGeom prst="rect">
            <a:avLst/>
          </a:prstGeom>
        </p:spPr>
        <p:txBody>
          <a:bodyPr wrap="square">
            <a:spAutoFit/>
          </a:bodyPr>
          <a:lstStyle/>
          <a:p>
            <a:r>
              <a:rPr lang="en-GB" sz="1100" dirty="0" smtClean="0">
                <a:latin typeface="Arial"/>
                <a:cs typeface="Arial"/>
              </a:rPr>
              <a:t>An exhibition of works on paper by artist Richard Wright that took place in </a:t>
            </a:r>
            <a:r>
              <a:rPr lang="en-GB" sz="1100" dirty="0" err="1" smtClean="0">
                <a:latin typeface="Arial"/>
                <a:cs typeface="Arial"/>
              </a:rPr>
              <a:t>Kelvingrove</a:t>
            </a:r>
            <a:r>
              <a:rPr lang="en-GB" sz="1100" dirty="0" smtClean="0">
                <a:latin typeface="Arial"/>
                <a:cs typeface="Arial"/>
              </a:rPr>
              <a:t> Art Gallery &amp; Museum, Glasgow, 20</a:t>
            </a:r>
            <a:r>
              <a:rPr lang="en-GB" sz="1100" baseline="30000" dirty="0" smtClean="0">
                <a:latin typeface="Arial"/>
                <a:cs typeface="Arial"/>
              </a:rPr>
              <a:t>th</a:t>
            </a:r>
            <a:r>
              <a:rPr lang="en-GB" sz="1100" dirty="0" smtClean="0">
                <a:latin typeface="Arial"/>
                <a:cs typeface="Arial"/>
              </a:rPr>
              <a:t> April – 24</a:t>
            </a:r>
            <a:r>
              <a:rPr lang="en-GB" sz="1100" baseline="30000" dirty="0" smtClean="0">
                <a:latin typeface="Arial"/>
                <a:cs typeface="Arial"/>
              </a:rPr>
              <a:t>th</a:t>
            </a:r>
            <a:r>
              <a:rPr lang="en-GB" sz="1100" dirty="0" smtClean="0">
                <a:latin typeface="Arial"/>
                <a:cs typeface="Arial"/>
              </a:rPr>
              <a:t> June 2012.  The exhibition was the first dedicated to this area of the artist’s practice and brought together 30 works form the period 1998-2011.</a:t>
            </a:r>
            <a:endParaRPr lang="en-GB" sz="1100" dirty="0">
              <a:latin typeface="Arial"/>
              <a:cs typeface="Arial"/>
            </a:endParaRPr>
          </a:p>
        </p:txBody>
      </p:sp>
      <p:sp>
        <p:nvSpPr>
          <p:cNvPr id="7" name="Rectangle 6"/>
          <p:cNvSpPr/>
          <p:nvPr/>
        </p:nvSpPr>
        <p:spPr>
          <a:xfrm>
            <a:off x="715628" y="6076277"/>
            <a:ext cx="1878898" cy="461665"/>
          </a:xfrm>
          <a:prstGeom prst="rect">
            <a:avLst/>
          </a:prstGeom>
        </p:spPr>
        <p:txBody>
          <a:bodyPr wrap="square">
            <a:spAutoFit/>
          </a:bodyPr>
          <a:lstStyle/>
          <a:p>
            <a:r>
              <a:rPr lang="en-US" sz="1200" dirty="0" smtClean="0">
                <a:solidFill>
                  <a:schemeClr val="tx1">
                    <a:lumMod val="75000"/>
                    <a:lumOff val="25000"/>
                  </a:schemeClr>
                </a:solidFill>
                <a:latin typeface="Adobe Caslon Pro Bold"/>
                <a:cs typeface="Adobe Caslon Pro Bold"/>
              </a:rPr>
              <a:t>Submitted by</a:t>
            </a:r>
            <a:r>
              <a:rPr lang="en-US" sz="1200" dirty="0" smtClean="0">
                <a:solidFill>
                  <a:schemeClr val="tx1">
                    <a:lumMod val="75000"/>
                    <a:lumOff val="25000"/>
                  </a:schemeClr>
                </a:solidFill>
                <a:latin typeface="Adobe Caslon Pro Bold"/>
                <a:cs typeface="Adobe Caslon Pro Bold"/>
              </a:rPr>
              <a:t> </a:t>
            </a:r>
            <a:r>
              <a:rPr lang="en-US" sz="1200" dirty="0" err="1" smtClean="0">
                <a:solidFill>
                  <a:schemeClr val="tx1">
                    <a:lumMod val="75000"/>
                    <a:lumOff val="25000"/>
                  </a:schemeClr>
                </a:solidFill>
                <a:latin typeface="Adobe Caslon Pro Bold"/>
                <a:cs typeface="Adobe Caslon Pro Bold"/>
              </a:rPr>
              <a:t>K.M.Brown</a:t>
            </a:r>
            <a:endParaRPr lang="en-US" sz="1200" dirty="0" smtClean="0">
              <a:solidFill>
                <a:schemeClr val="tx1">
                  <a:lumMod val="75000"/>
                  <a:lumOff val="25000"/>
                </a:schemeClr>
              </a:solidFill>
              <a:latin typeface="Adobe Caslon Pro Bold"/>
              <a:cs typeface="Adobe Caslon Pro Bold"/>
            </a:endParaRPr>
          </a:p>
          <a:p>
            <a:r>
              <a:rPr lang="en-US" sz="1200" dirty="0" smtClean="0">
                <a:solidFill>
                  <a:schemeClr val="tx1">
                    <a:lumMod val="75000"/>
                    <a:lumOff val="25000"/>
                  </a:schemeClr>
                </a:solidFill>
                <a:latin typeface="Adobe Caslon Pro"/>
                <a:cs typeface="Adobe Caslon Pro"/>
              </a:rPr>
              <a:t>Output No. 1</a:t>
            </a:r>
            <a:endParaRPr lang="en-US" sz="1200" dirty="0">
              <a:solidFill>
                <a:schemeClr val="tx1">
                  <a:lumMod val="75000"/>
                  <a:lumOff val="25000"/>
                </a:schemeClr>
              </a:solidFill>
              <a:latin typeface="Adobe Caslon Pro"/>
              <a:cs typeface="Adobe Caslon Pro"/>
            </a:endParaRPr>
          </a:p>
        </p:txBody>
      </p:sp>
      <p:pic>
        <p:nvPicPr>
          <p:cNvPr id="8" name="Picture 7" descr="KB RW Instal View 1.jpg"/>
          <p:cNvPicPr>
            <a:picLocks noChangeAspect="1"/>
          </p:cNvPicPr>
          <p:nvPr/>
        </p:nvPicPr>
        <p:blipFill>
          <a:blip r:embed="rId3"/>
          <a:srcRect t="7105" b="24302"/>
          <a:stretch>
            <a:fillRect/>
          </a:stretch>
        </p:blipFill>
        <p:spPr>
          <a:xfrm>
            <a:off x="4504303" y="2161854"/>
            <a:ext cx="4639696" cy="2288069"/>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2.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2892386" cy="2970043"/>
          </a:xfrm>
          <a:prstGeom prst="rect">
            <a:avLst/>
          </a:prstGeom>
        </p:spPr>
        <p:txBody>
          <a:bodyPr wrap="square">
            <a:spAutoFit/>
          </a:bodyPr>
          <a:lstStyle/>
          <a:p>
            <a:r>
              <a:rPr lang="en-US" sz="1100" dirty="0" smtClean="0">
                <a:latin typeface="Adobe Caslon Pro"/>
                <a:cs typeface="Adobe Caslon Pro"/>
              </a:rPr>
              <a:t>The principal output took the form of an exhibition by artist Richard Wright within </a:t>
            </a:r>
            <a:r>
              <a:rPr lang="en-US" sz="1100" dirty="0" err="1" smtClean="0">
                <a:latin typeface="Adobe Caslon Pro"/>
                <a:cs typeface="Adobe Caslon Pro"/>
              </a:rPr>
              <a:t>K</a:t>
            </a:r>
            <a:r>
              <a:rPr lang="en-US" sz="1100" dirty="0" err="1" smtClean="0">
                <a:latin typeface="Adobe Caslon Pro"/>
                <a:cs typeface="Adobe Caslon Pro"/>
              </a:rPr>
              <a:t>elvingrove</a:t>
            </a:r>
            <a:r>
              <a:rPr lang="en-US" sz="1100" dirty="0" smtClean="0">
                <a:latin typeface="Adobe Caslon Pro"/>
                <a:cs typeface="Adobe Caslon Pro"/>
              </a:rPr>
              <a:t> Art Gallery &amp; Museum, Glasgow</a:t>
            </a:r>
            <a:r>
              <a:rPr lang="en-US" sz="1100" smtClean="0">
                <a:latin typeface="Adobe Caslon Pro"/>
                <a:cs typeface="Adobe Caslon Pro"/>
              </a:rPr>
              <a:t>, between </a:t>
            </a:r>
            <a:r>
              <a:rPr lang="en-US" sz="1100" dirty="0" smtClean="0">
                <a:latin typeface="Adobe Caslon Pro"/>
                <a:cs typeface="Adobe Caslon Pro"/>
              </a:rPr>
              <a:t>20</a:t>
            </a:r>
            <a:r>
              <a:rPr lang="en-US" sz="1100" baseline="30000" dirty="0" smtClean="0">
                <a:latin typeface="Adobe Caslon Pro"/>
                <a:cs typeface="Adobe Caslon Pro"/>
              </a:rPr>
              <a:t>th</a:t>
            </a:r>
            <a:r>
              <a:rPr lang="en-US" sz="1100" dirty="0" smtClean="0">
                <a:latin typeface="Adobe Caslon Pro"/>
                <a:cs typeface="Adobe Caslon Pro"/>
              </a:rPr>
              <a:t> April and 24</a:t>
            </a:r>
            <a:r>
              <a:rPr lang="en-US" sz="1100" baseline="30000" dirty="0" smtClean="0">
                <a:latin typeface="Adobe Caslon Pro"/>
                <a:cs typeface="Adobe Caslon Pro"/>
              </a:rPr>
              <a:t>th</a:t>
            </a:r>
            <a:r>
              <a:rPr lang="en-US" sz="1100" dirty="0" smtClean="0">
                <a:latin typeface="Adobe Caslon Pro"/>
                <a:cs typeface="Adobe Caslon Pro"/>
              </a:rPr>
              <a:t> June 2014.</a:t>
            </a:r>
          </a:p>
          <a:p>
            <a:endParaRPr lang="en-US" sz="1100" dirty="0" smtClean="0">
              <a:latin typeface="Adobe Caslon Pro"/>
              <a:cs typeface="Adobe Caslon Pro"/>
            </a:endParaRPr>
          </a:p>
          <a:p>
            <a:r>
              <a:rPr lang="en-US" sz="1100" dirty="0" smtClean="0">
                <a:latin typeface="Adobe Caslon Pro"/>
                <a:cs typeface="Adobe Caslon Pro"/>
              </a:rPr>
              <a:t>The exhibition was the first and remains the only exhibition of Wright’s work to date to focus exclusively on his works on paper. It was comprised of a total of </a:t>
            </a:r>
            <a:r>
              <a:rPr lang="en-US" sz="1100" dirty="0" smtClean="0">
                <a:latin typeface="Adobe Caslon Pro"/>
                <a:cs typeface="Adobe Caslon Pro"/>
              </a:rPr>
              <a:t>30</a:t>
            </a:r>
            <a:r>
              <a:rPr lang="en-US" sz="1100" dirty="0" smtClean="0">
                <a:latin typeface="Adobe Caslon Pro"/>
                <a:cs typeface="Adobe Caslon Pro"/>
              </a:rPr>
              <a:t> works or varying size, made between 1998  and 2011.</a:t>
            </a:r>
          </a:p>
          <a:p>
            <a:endParaRPr lang="en-US" sz="1100" dirty="0" smtClean="0">
              <a:latin typeface="Adobe Caslon Pro"/>
              <a:cs typeface="Adobe Caslon Pro"/>
            </a:endParaRPr>
          </a:p>
          <a:p>
            <a:r>
              <a:rPr lang="en-US" sz="1100" dirty="0" smtClean="0">
                <a:latin typeface="Adobe Caslon Pro"/>
                <a:cs typeface="Adobe Caslon Pro"/>
              </a:rPr>
              <a:t>The exhibition was part of the main </a:t>
            </a:r>
            <a:r>
              <a:rPr lang="en-US" sz="1100" dirty="0" err="1" smtClean="0">
                <a:latin typeface="Adobe Caslon Pro"/>
                <a:cs typeface="Adobe Caslon Pro"/>
              </a:rPr>
              <a:t>programme</a:t>
            </a:r>
            <a:r>
              <a:rPr lang="en-US" sz="1100" dirty="0" smtClean="0">
                <a:latin typeface="Adobe Caslon Pro"/>
                <a:cs typeface="Adobe Caslon Pro"/>
              </a:rPr>
              <a:t> for the 2012 Glasgow International Festival of Visual Art.</a:t>
            </a:r>
          </a:p>
          <a:p>
            <a:endParaRPr lang="en-US" sz="1100" dirty="0" smtClean="0">
              <a:latin typeface="Adobe Caslon Pro"/>
              <a:cs typeface="Adobe Caslon Pro"/>
            </a:endParaRPr>
          </a:p>
        </p:txBody>
      </p:sp>
      <p:sp>
        <p:nvSpPr>
          <p:cNvPr id="6" name="Rectangle 5"/>
          <p:cNvSpPr/>
          <p:nvPr/>
        </p:nvSpPr>
        <p:spPr>
          <a:xfrm>
            <a:off x="3392092" y="5580404"/>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7" name="TextBox 6"/>
          <p:cNvSpPr txBox="1"/>
          <p:nvPr/>
        </p:nvSpPr>
        <p:spPr>
          <a:xfrm>
            <a:off x="6158587" y="1256216"/>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Richard Wright ‘Works on Paper’</a:t>
            </a:r>
            <a:endParaRPr lang="en-US" sz="1000" dirty="0">
              <a:latin typeface="Adobe Caslon Pro Bold Italic"/>
              <a:cs typeface="Adobe Caslon Pro Bold Italic"/>
            </a:endParaRPr>
          </a:p>
        </p:txBody>
      </p:sp>
      <p:sp>
        <p:nvSpPr>
          <p:cNvPr id="8" name="TextBox 7"/>
          <p:cNvSpPr txBox="1"/>
          <p:nvPr/>
        </p:nvSpPr>
        <p:spPr>
          <a:xfrm>
            <a:off x="6158587" y="1930370"/>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1</a:t>
            </a:r>
            <a:endParaRPr lang="en-US" sz="1000" dirty="0">
              <a:latin typeface="Adobe Caslon Pro Bold Italic"/>
              <a:cs typeface="Adobe Caslon Pro Bold Italic"/>
            </a:endParaRPr>
          </a:p>
        </p:txBody>
      </p:sp>
      <p:sp>
        <p:nvSpPr>
          <p:cNvPr id="9" name="TextBox 8"/>
          <p:cNvSpPr txBox="1"/>
          <p:nvPr/>
        </p:nvSpPr>
        <p:spPr>
          <a:xfrm>
            <a:off x="6158587" y="2499801"/>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Dr. Katrina M. Brown</a:t>
            </a:r>
            <a:endParaRPr lang="en-US" sz="1000" dirty="0">
              <a:latin typeface="Adobe Caslon Pro Bold Italic"/>
              <a:cs typeface="Adobe Caslon Pro Bold Italic"/>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3.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3" y="1874732"/>
            <a:ext cx="4018268" cy="4493538"/>
          </a:xfrm>
          <a:prstGeom prst="rect">
            <a:avLst/>
          </a:prstGeom>
        </p:spPr>
        <p:txBody>
          <a:bodyPr wrap="square">
            <a:spAutoFit/>
          </a:bodyPr>
          <a:lstStyle/>
          <a:p>
            <a:r>
              <a:rPr lang="en-GB" sz="1100" dirty="0" smtClean="0">
                <a:latin typeface="Arial"/>
                <a:cs typeface="Arial"/>
              </a:rPr>
              <a:t>The project stemmed from my established curatorial practice, along with knowledge of the artist’s work </a:t>
            </a:r>
            <a:r>
              <a:rPr lang="en-GB" sz="1100" dirty="0" smtClean="0">
                <a:latin typeface="Arial"/>
                <a:cs typeface="Arial"/>
              </a:rPr>
              <a:t>and </a:t>
            </a:r>
            <a:r>
              <a:rPr lang="en-GB" sz="1100" dirty="0" smtClean="0">
                <a:latin typeface="Arial"/>
                <a:cs typeface="Arial"/>
              </a:rPr>
              <a:t>built </a:t>
            </a:r>
            <a:r>
              <a:rPr lang="en-GB" sz="1100" dirty="0" smtClean="0">
                <a:latin typeface="Arial"/>
                <a:cs typeface="Arial"/>
              </a:rPr>
              <a:t>on previous experience of creating temporary exhibitions of contemporary art in locations and venues not</a:t>
            </a:r>
            <a:r>
              <a:rPr lang="en-GB" sz="1100" dirty="0" smtClean="0">
                <a:latin typeface="Arial"/>
                <a:cs typeface="Arial"/>
              </a:rPr>
              <a:t> typically used </a:t>
            </a:r>
            <a:r>
              <a:rPr lang="en-GB" sz="1100" dirty="0" smtClean="0">
                <a:latin typeface="Arial"/>
                <a:cs typeface="Arial"/>
              </a:rPr>
              <a:t>for such purposes, in this case the Italian Art Gallery of Glasgow’s </a:t>
            </a:r>
            <a:r>
              <a:rPr lang="en-GB" sz="1100" dirty="0" err="1" smtClean="0">
                <a:latin typeface="Arial"/>
                <a:cs typeface="Arial"/>
              </a:rPr>
              <a:t>Kelvingrove</a:t>
            </a:r>
            <a:r>
              <a:rPr lang="en-GB" sz="1100" dirty="0" smtClean="0">
                <a:latin typeface="Arial"/>
                <a:cs typeface="Arial"/>
              </a:rPr>
              <a:t> Art Gallery &amp; Museum. The space was made available for the </a:t>
            </a:r>
            <a:r>
              <a:rPr lang="en-GB" sz="1100" dirty="0" smtClean="0">
                <a:latin typeface="Arial"/>
                <a:cs typeface="Arial"/>
              </a:rPr>
              <a:t>purpose </a:t>
            </a:r>
            <a:r>
              <a:rPr lang="en-GB" sz="1100" dirty="0" smtClean="0">
                <a:latin typeface="Arial"/>
                <a:cs typeface="Arial"/>
              </a:rPr>
              <a:t>of creating an exhibition for Glasgow International Festival of Visual Art, following on from the project realised there in 2010 with David </a:t>
            </a:r>
            <a:r>
              <a:rPr lang="en-GB" sz="1100" dirty="0" err="1" smtClean="0">
                <a:latin typeface="Arial"/>
                <a:cs typeface="Arial"/>
              </a:rPr>
              <a:t>Shrigley</a:t>
            </a:r>
            <a:r>
              <a:rPr lang="en-GB" sz="1100" dirty="0" smtClean="0">
                <a:latin typeface="Arial"/>
                <a:cs typeface="Arial"/>
              </a:rPr>
              <a:t>.</a:t>
            </a:r>
          </a:p>
          <a:p>
            <a:r>
              <a:rPr lang="en-GB" sz="1100" dirty="0" smtClean="0">
                <a:latin typeface="Arial"/>
                <a:cs typeface="Arial"/>
              </a:rPr>
              <a:t> </a:t>
            </a:r>
          </a:p>
          <a:p>
            <a:r>
              <a:rPr lang="en-GB" sz="1100" dirty="0" smtClean="0">
                <a:latin typeface="Arial"/>
                <a:cs typeface="Arial"/>
              </a:rPr>
              <a:t>The opportunity to work with</a:t>
            </a:r>
            <a:r>
              <a:rPr lang="en-GB" sz="1100" dirty="0" smtClean="0">
                <a:latin typeface="Arial"/>
                <a:cs typeface="Arial"/>
              </a:rPr>
              <a:t> such a space </a:t>
            </a:r>
            <a:r>
              <a:rPr lang="en-GB" sz="1100" dirty="0" smtClean="0">
                <a:latin typeface="Arial"/>
                <a:cs typeface="Arial"/>
              </a:rPr>
              <a:t>at </a:t>
            </a:r>
            <a:r>
              <a:rPr lang="en-GB" sz="1100" dirty="0" err="1" smtClean="0">
                <a:latin typeface="Arial"/>
                <a:cs typeface="Arial"/>
              </a:rPr>
              <a:t>Kelvingrove</a:t>
            </a:r>
            <a:r>
              <a:rPr lang="en-GB" sz="1100" dirty="0" smtClean="0">
                <a:latin typeface="Arial"/>
                <a:cs typeface="Arial"/>
              </a:rPr>
              <a:t> offered both a meaningful and resonant</a:t>
            </a:r>
            <a:r>
              <a:rPr lang="en-GB" sz="1100" dirty="0" smtClean="0">
                <a:latin typeface="Arial"/>
                <a:cs typeface="Arial"/>
              </a:rPr>
              <a:t> context </a:t>
            </a:r>
            <a:r>
              <a:rPr lang="en-GB" sz="1100" dirty="0" smtClean="0">
                <a:latin typeface="Arial"/>
                <a:cs typeface="Arial"/>
              </a:rPr>
              <a:t>for the exhibition </a:t>
            </a:r>
            <a:r>
              <a:rPr lang="en-GB" sz="1100" dirty="0" smtClean="0">
                <a:latin typeface="Arial"/>
                <a:cs typeface="Arial"/>
              </a:rPr>
              <a:t>in the historical, permanent collection displays and </a:t>
            </a:r>
            <a:r>
              <a:rPr lang="en-GB" sz="1100" dirty="0" smtClean="0">
                <a:latin typeface="Arial"/>
                <a:cs typeface="Arial"/>
              </a:rPr>
              <a:t>the possibility of reaching an audience beyond the habitual contemporary art audience in the city.</a:t>
            </a:r>
          </a:p>
          <a:p>
            <a:r>
              <a:rPr lang="en-GB" sz="1100" dirty="0" smtClean="0">
                <a:latin typeface="Arial"/>
                <a:cs typeface="Arial"/>
              </a:rPr>
              <a:t> </a:t>
            </a:r>
          </a:p>
          <a:p>
            <a:r>
              <a:rPr lang="en-GB" sz="1100" dirty="0" smtClean="0">
                <a:latin typeface="Arial"/>
                <a:cs typeface="Arial"/>
              </a:rPr>
              <a:t>The project also built on my previous work with the artist, Richard Wright, with whom I had worked on a major public project for the Edinburgh International Festival (‘</a:t>
            </a:r>
            <a:r>
              <a:rPr lang="en-GB" sz="1100" dirty="0" err="1" smtClean="0">
                <a:latin typeface="Arial"/>
                <a:cs typeface="Arial"/>
              </a:rPr>
              <a:t>Jardins</a:t>
            </a:r>
            <a:r>
              <a:rPr lang="en-GB" sz="1100" dirty="0" smtClean="0">
                <a:latin typeface="Arial"/>
                <a:cs typeface="Arial"/>
              </a:rPr>
              <a:t> Publics’, 2007) and a solo exhibition at Dundee Contemporary Arts (2004), which was documented in a publication</a:t>
            </a:r>
            <a:r>
              <a:rPr lang="en-GB" sz="1100" dirty="0" smtClean="0">
                <a:latin typeface="Arial"/>
                <a:cs typeface="Arial"/>
              </a:rPr>
              <a:t>. The latter had included illustrations of a small number of works on paper, alongside documentation of the wall paintings made in Dundee and a number of other large projects form the same period. Wright had first exhibited works on paper in his first show with </a:t>
            </a:r>
            <a:r>
              <a:rPr lang="en-GB" sz="1100" dirty="0" err="1" smtClean="0">
                <a:latin typeface="Arial"/>
                <a:cs typeface="Arial"/>
              </a:rPr>
              <a:t>Gagosian</a:t>
            </a:r>
            <a:r>
              <a:rPr lang="en-GB" sz="1100" dirty="0" smtClean="0">
                <a:latin typeface="Arial"/>
                <a:cs typeface="Arial"/>
              </a:rPr>
              <a:t> Gallery, London in 2002.</a:t>
            </a:r>
            <a:endParaRPr lang="en-GB" sz="1100" dirty="0">
              <a:latin typeface="Arial"/>
              <a:cs typeface="Arial"/>
            </a:endParaRPr>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 name="Picture 8" descr="3.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3413849" y="1644907"/>
            <a:ext cx="2892386" cy="1785104"/>
          </a:xfrm>
          <a:prstGeom prst="rect">
            <a:avLst/>
          </a:prstGeom>
        </p:spPr>
        <p:txBody>
          <a:bodyPr wrap="square">
            <a:spAutoFit/>
          </a:bodyPr>
          <a:lstStyle/>
          <a:p>
            <a:r>
              <a:rPr lang="en-US" sz="1100" dirty="0" smtClean="0">
                <a:latin typeface="Arial"/>
                <a:cs typeface="Arial"/>
              </a:rPr>
              <a:t>Varying in complexity from the very simple to the highly ornate, </a:t>
            </a:r>
            <a:r>
              <a:rPr lang="en-US" sz="1100" dirty="0" smtClean="0">
                <a:latin typeface="Arial"/>
                <a:cs typeface="Arial"/>
              </a:rPr>
              <a:t>the works selected for the exhibition offered </a:t>
            </a:r>
            <a:r>
              <a:rPr lang="en-US" sz="1100" dirty="0" smtClean="0">
                <a:latin typeface="Arial"/>
                <a:cs typeface="Arial"/>
              </a:rPr>
              <a:t>a </a:t>
            </a:r>
            <a:r>
              <a:rPr lang="en-US" sz="1100" dirty="0" smtClean="0">
                <a:latin typeface="Arial"/>
                <a:cs typeface="Arial"/>
              </a:rPr>
              <a:t>rare, expanded perspective </a:t>
            </a:r>
            <a:r>
              <a:rPr lang="en-US" sz="1100" dirty="0" smtClean="0">
                <a:latin typeface="Arial"/>
                <a:cs typeface="Arial"/>
              </a:rPr>
              <a:t>on the work of one of Britain’s most acclaimed and respected artists.</a:t>
            </a:r>
            <a:endParaRPr lang="en-GB" sz="1100" dirty="0" smtClean="0">
              <a:latin typeface="Arial"/>
              <a:cs typeface="Arial"/>
            </a:endParaRPr>
          </a:p>
          <a:p>
            <a:endParaRPr lang="en-US" sz="1100" dirty="0" smtClean="0">
              <a:latin typeface="Adobe Caslon Pro"/>
              <a:cs typeface="Adobe Caslon Pro"/>
            </a:endParaRPr>
          </a:p>
          <a:p>
            <a:r>
              <a:rPr lang="en-US" sz="1100" dirty="0" smtClean="0">
                <a:latin typeface="Arial"/>
                <a:cs typeface="Arial"/>
              </a:rPr>
              <a:t>GLASGOW INTERNATIONAL FESTIVAL of VISUAL ART takes place across the city for 18 days every two years.</a:t>
            </a:r>
            <a:r>
              <a:rPr lang="en-US" sz="1100" dirty="0" smtClean="0">
                <a:latin typeface="Arial"/>
                <a:cs typeface="Arial"/>
              </a:rPr>
              <a:t> It is managed by Glasgow Life.</a:t>
            </a:r>
            <a:endParaRPr lang="en-US" sz="1100" dirty="0">
              <a:latin typeface="Arial"/>
              <a:cs typeface="Arial"/>
            </a:endParaRPr>
          </a:p>
        </p:txBody>
      </p:sp>
      <p:sp>
        <p:nvSpPr>
          <p:cNvPr id="6" name="Rectangle 5"/>
          <p:cNvSpPr/>
          <p:nvPr/>
        </p:nvSpPr>
        <p:spPr>
          <a:xfrm>
            <a:off x="521463" y="1644907"/>
            <a:ext cx="2892386" cy="4832093"/>
          </a:xfrm>
          <a:prstGeom prst="rect">
            <a:avLst/>
          </a:prstGeom>
        </p:spPr>
        <p:txBody>
          <a:bodyPr wrap="square">
            <a:spAutoFit/>
          </a:bodyPr>
          <a:lstStyle/>
          <a:p>
            <a:r>
              <a:rPr lang="en-US" sz="1100" dirty="0" smtClean="0">
                <a:latin typeface="Arial"/>
                <a:cs typeface="Arial"/>
              </a:rPr>
              <a:t>Richard Wright lives and works in Glasgow. His first solo exhibition took place in 1994 at Transmission Gallery, Glasgow, and since then he has gone on to exhibit world-wide. He has been included in many important international exhibitions including The British Art Show 5, 2000, and Carnegie International, Pittsburgh, 2008</a:t>
            </a:r>
            <a:r>
              <a:rPr lang="en-US" sz="1100" dirty="0" smtClean="0">
                <a:latin typeface="Arial"/>
                <a:cs typeface="Arial"/>
              </a:rPr>
              <a:t>. He was awarded the Turner Prize in 2009. </a:t>
            </a:r>
            <a:r>
              <a:rPr lang="en-US" sz="1100" dirty="0" smtClean="0">
                <a:latin typeface="Arial"/>
                <a:cs typeface="Arial"/>
              </a:rPr>
              <a:t>In 2010, he </a:t>
            </a:r>
            <a:r>
              <a:rPr lang="en-US" sz="1100" dirty="0" err="1" smtClean="0">
                <a:latin typeface="Arial"/>
                <a:cs typeface="Arial"/>
              </a:rPr>
              <a:t>realised</a:t>
            </a:r>
            <a:r>
              <a:rPr lang="en-US" sz="1100" dirty="0" smtClean="0">
                <a:latin typeface="Arial"/>
                <a:cs typeface="Arial"/>
              </a:rPr>
              <a:t> a major, permanent installation for the Scottish National Gallery of Modern Art Two in Edinburgh</a:t>
            </a:r>
            <a:r>
              <a:rPr lang="en-US" sz="1100" dirty="0" smtClean="0">
                <a:latin typeface="Arial"/>
                <a:cs typeface="Arial"/>
              </a:rPr>
              <a:t>.</a:t>
            </a:r>
          </a:p>
          <a:p>
            <a:endParaRPr lang="en-US" sz="1100" dirty="0" smtClean="0">
              <a:latin typeface="Arial"/>
              <a:cs typeface="Arial"/>
            </a:endParaRPr>
          </a:p>
          <a:p>
            <a:r>
              <a:rPr lang="en-US" sz="1100" dirty="0" smtClean="0">
                <a:latin typeface="Arial"/>
                <a:cs typeface="Arial"/>
              </a:rPr>
              <a:t>Wright is best known for his distinctive approach to painting, working directly on the walls and often ceilings of the spaces in which he is invited to exhibit. However, these </a:t>
            </a:r>
            <a:r>
              <a:rPr lang="en-US" sz="1100" dirty="0" err="1" smtClean="0">
                <a:latin typeface="Arial"/>
                <a:cs typeface="Arial"/>
              </a:rPr>
              <a:t>labour</a:t>
            </a:r>
            <a:r>
              <a:rPr lang="en-US" sz="1100" dirty="0" smtClean="0">
                <a:latin typeface="Arial"/>
                <a:cs typeface="Arial"/>
              </a:rPr>
              <a:t>-intensive works are short-lived as they are painted over at the end of the exhibition. Throughout his career and alongside these fleeting works, Wright has however also made paintings on paper. These unique, fragile and rarely seen works together give a sense of Wright’s continuous exploration of how images are made: of the straightforward, immutable effects of </a:t>
            </a:r>
            <a:r>
              <a:rPr lang="en-US" sz="1100" dirty="0" err="1" smtClean="0">
                <a:latin typeface="Arial"/>
                <a:cs typeface="Arial"/>
              </a:rPr>
              <a:t>colour</a:t>
            </a:r>
            <a:r>
              <a:rPr lang="en-US" sz="1100" dirty="0" smtClean="0">
                <a:latin typeface="Arial"/>
                <a:cs typeface="Arial"/>
              </a:rPr>
              <a:t> and line.</a:t>
            </a:r>
            <a:endParaRPr lang="en-GB" sz="1100" dirty="0" smtClean="0">
              <a:latin typeface="Arial"/>
              <a:cs typeface="Arial"/>
            </a:endParaRPr>
          </a:p>
          <a:p>
            <a:endParaRPr lang="en-US" sz="1100" dirty="0" smtClean="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4.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40104"/>
            <a:ext cx="9144000" cy="6477000"/>
          </a:xfrm>
          <a:prstGeom prst="rect">
            <a:avLst/>
          </a:prstGeom>
        </p:spPr>
      </p:pic>
      <p:sp>
        <p:nvSpPr>
          <p:cNvPr id="5" name="Rectangle 4"/>
          <p:cNvSpPr/>
          <p:nvPr/>
        </p:nvSpPr>
        <p:spPr>
          <a:xfrm>
            <a:off x="439532" y="1888387"/>
            <a:ext cx="3785011" cy="4493538"/>
          </a:xfrm>
          <a:prstGeom prst="rect">
            <a:avLst/>
          </a:prstGeom>
        </p:spPr>
        <p:txBody>
          <a:bodyPr wrap="square">
            <a:spAutoFit/>
          </a:bodyPr>
          <a:lstStyle/>
          <a:p>
            <a:r>
              <a:rPr lang="en-US" sz="1100" dirty="0" smtClean="0">
                <a:latin typeface="Adobe Caslon Pro"/>
                <a:cs typeface="Adobe Caslon Pro"/>
              </a:rPr>
              <a:t>The process that was employed involved:</a:t>
            </a:r>
          </a:p>
          <a:p>
            <a:pPr>
              <a:buFontTx/>
              <a:buChar char="-"/>
            </a:pPr>
            <a:r>
              <a:rPr lang="en-US" sz="1100" dirty="0" smtClean="0">
                <a:latin typeface="Adobe Caslon Pro"/>
                <a:cs typeface="Adobe Caslon Pro"/>
              </a:rPr>
              <a:t> establishing availability and viability of space to be used for exhibition</a:t>
            </a:r>
          </a:p>
          <a:p>
            <a:pPr>
              <a:buFontTx/>
              <a:buChar char="-"/>
            </a:pPr>
            <a:r>
              <a:rPr lang="en-US" sz="1100" dirty="0" smtClean="0">
                <a:latin typeface="Adobe Caslon Pro"/>
                <a:cs typeface="Adobe Caslon Pro"/>
              </a:rPr>
              <a:t> </a:t>
            </a:r>
            <a:r>
              <a:rPr lang="en-US" sz="1100" dirty="0" smtClean="0">
                <a:latin typeface="Adobe Caslon Pro"/>
                <a:cs typeface="Adobe Caslon Pro"/>
              </a:rPr>
              <a:t>securing the participation of artist Richard Wright</a:t>
            </a:r>
          </a:p>
          <a:p>
            <a:pPr>
              <a:buFontTx/>
              <a:buChar char="-"/>
            </a:pPr>
            <a:r>
              <a:rPr lang="en-US" sz="1100" dirty="0" smtClean="0">
                <a:latin typeface="Adobe Caslon Pro"/>
                <a:cs typeface="Adobe Caslon Pro"/>
              </a:rPr>
              <a:t> discussion with the artist of the idea of developing an exhibition devoted exclusively to his rarely seen works on paper</a:t>
            </a:r>
          </a:p>
          <a:p>
            <a:pPr>
              <a:buFontTx/>
              <a:buChar char="-"/>
            </a:pPr>
            <a:r>
              <a:rPr lang="en-US" sz="1100" dirty="0" smtClean="0">
                <a:latin typeface="Adobe Caslon Pro"/>
                <a:cs typeface="Adobe Caslon Pro"/>
              </a:rPr>
              <a:t> establishing a long-list of c.50 relevant works known to be in existence, the vast majority of which had been acquired by private and public collections, both in the UK and abroad</a:t>
            </a:r>
          </a:p>
          <a:p>
            <a:pPr>
              <a:buFontTx/>
              <a:buChar char="-"/>
            </a:pPr>
            <a:r>
              <a:rPr lang="en-US" sz="1100" dirty="0" smtClean="0">
                <a:latin typeface="Adobe Caslon Pro"/>
                <a:cs typeface="Adobe Caslon Pro"/>
              </a:rPr>
              <a:t> collating an image file of all relevant works</a:t>
            </a:r>
          </a:p>
          <a:p>
            <a:pPr>
              <a:buFontTx/>
              <a:buChar char="-"/>
            </a:pPr>
            <a:r>
              <a:rPr lang="en-US" sz="1100" dirty="0" smtClean="0">
                <a:latin typeface="Adobe Caslon Pro"/>
                <a:cs typeface="Adobe Caslon Pro"/>
              </a:rPr>
              <a:t> developing a database of all relevant works including: date, dimensions, media, ownership, contact details, location (where known)</a:t>
            </a:r>
          </a:p>
          <a:p>
            <a:pPr>
              <a:buFontTx/>
              <a:buChar char="-"/>
            </a:pPr>
            <a:r>
              <a:rPr lang="en-US" sz="1100" dirty="0" smtClean="0">
                <a:latin typeface="Adobe Caslon Pro"/>
                <a:cs typeface="Adobe Caslon Pro"/>
              </a:rPr>
              <a:t> identifying key initial contacts pertaining to each work</a:t>
            </a:r>
          </a:p>
          <a:p>
            <a:pPr>
              <a:buFontTx/>
              <a:buChar char="-"/>
            </a:pPr>
            <a:r>
              <a:rPr lang="en-US" sz="1100" dirty="0" smtClean="0">
                <a:latin typeface="Adobe Caslon Pro"/>
                <a:cs typeface="Adobe Caslon Pro"/>
              </a:rPr>
              <a:t> corresponding with the artist’s agents (BQ, The Modern Institute and </a:t>
            </a:r>
            <a:r>
              <a:rPr lang="en-US" sz="1100" dirty="0" err="1" smtClean="0">
                <a:latin typeface="Adobe Caslon Pro"/>
                <a:cs typeface="Adobe Caslon Pro"/>
              </a:rPr>
              <a:t>Gagosian</a:t>
            </a:r>
            <a:r>
              <a:rPr lang="en-US" sz="1100" dirty="0" smtClean="0">
                <a:latin typeface="Adobe Caslon Pro"/>
                <a:cs typeface="Adobe Caslon Pro"/>
              </a:rPr>
              <a:t> Gallery) in Glasgow, Berlin and London in the first instance</a:t>
            </a:r>
          </a:p>
          <a:p>
            <a:pPr>
              <a:buFontTx/>
              <a:buChar char="-"/>
            </a:pPr>
            <a:r>
              <a:rPr lang="en-US" sz="1100" dirty="0" smtClean="0">
                <a:latin typeface="Adobe Caslon Pro"/>
                <a:cs typeface="Adobe Caslon Pro"/>
              </a:rPr>
              <a:t> working with those agents to establish ownership of all works and from there principal contacts for current owners</a:t>
            </a:r>
          </a:p>
          <a:p>
            <a:pPr>
              <a:buFontTx/>
              <a:buChar char="-"/>
            </a:pPr>
            <a:r>
              <a:rPr lang="en-US" sz="1100" dirty="0" smtClean="0">
                <a:latin typeface="Adobe Caslon Pro"/>
                <a:cs typeface="Adobe Caslon Pro"/>
              </a:rPr>
              <a:t> creating a scale model of the exhibition space to be used and to-scale </a:t>
            </a:r>
            <a:r>
              <a:rPr lang="en-US" sz="1100" dirty="0" err="1" smtClean="0">
                <a:latin typeface="Adobe Caslon Pro"/>
                <a:cs typeface="Adobe Caslon Pro"/>
              </a:rPr>
              <a:t>colour</a:t>
            </a:r>
            <a:r>
              <a:rPr lang="en-US" sz="1100" dirty="0" smtClean="0">
                <a:latin typeface="Adobe Caslon Pro"/>
                <a:cs typeface="Adobe Caslon Pro"/>
              </a:rPr>
              <a:t> copies of each of the works  </a:t>
            </a:r>
          </a:p>
          <a:p>
            <a:r>
              <a:rPr lang="en-US" sz="1100" dirty="0" smtClean="0">
                <a:latin typeface="Adobe Caslon Pro"/>
                <a:cs typeface="Adobe Caslon Pro"/>
              </a:rPr>
              <a:t>- agreeing technical requirements with Glasgow Museums staff</a:t>
            </a:r>
            <a:endParaRPr lang="en-US" sz="1100" dirty="0" smtClean="0">
              <a:latin typeface="Adobe Caslon Pro"/>
              <a:cs typeface="Adobe Caslon Pro"/>
            </a:endParaRPr>
          </a:p>
          <a:p>
            <a:pPr>
              <a:buFontTx/>
              <a:buChar char="-"/>
            </a:pPr>
            <a:endParaRPr lang="en-US" sz="1100" dirty="0" smtClean="0">
              <a:latin typeface="Adobe Caslon Pro"/>
              <a:cs typeface="Adobe Caslon Pro"/>
            </a:endParaRPr>
          </a:p>
        </p:txBody>
      </p:sp>
      <p:sp>
        <p:nvSpPr>
          <p:cNvPr id="6" name="Rectangle 5"/>
          <p:cNvSpPr/>
          <p:nvPr/>
        </p:nvSpPr>
        <p:spPr>
          <a:xfrm>
            <a:off x="6438195" y="5197417"/>
            <a:ext cx="2397799" cy="369332"/>
          </a:xfrm>
          <a:prstGeom prst="rect">
            <a:avLst/>
          </a:prstGeom>
        </p:spPr>
        <p:txBody>
          <a:bodyPr wrap="square">
            <a:spAutoFit/>
          </a:bodyPr>
          <a:lstStyle/>
          <a:p>
            <a:r>
              <a:rPr lang="en-US" sz="900" i="1" dirty="0" smtClean="0">
                <a:latin typeface="Adobe Caslon Pro"/>
                <a:cs typeface="Adobe Caslon Pro"/>
              </a:rPr>
              <a:t>Scale model showing exhibition plan in development</a:t>
            </a:r>
            <a:endParaRPr lang="en-US" sz="900" i="1" dirty="0">
              <a:latin typeface="Adobe Caslon Pro"/>
              <a:cs typeface="Adobe Caslon Pro"/>
            </a:endParaRPr>
          </a:p>
        </p:txBody>
      </p:sp>
      <p:pic>
        <p:nvPicPr>
          <p:cNvPr id="9" name="Picture 8" descr="photo 1.JPG"/>
          <p:cNvPicPr>
            <a:picLocks noChangeAspect="1"/>
          </p:cNvPicPr>
          <p:nvPr/>
        </p:nvPicPr>
        <p:blipFill>
          <a:blip r:embed="rId3"/>
          <a:stretch>
            <a:fillRect/>
          </a:stretch>
        </p:blipFill>
        <p:spPr>
          <a:xfrm>
            <a:off x="4879474" y="2063133"/>
            <a:ext cx="3956520" cy="2955843"/>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4.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5" name="Rectangle 4"/>
          <p:cNvSpPr/>
          <p:nvPr/>
        </p:nvSpPr>
        <p:spPr>
          <a:xfrm>
            <a:off x="439532" y="1874731"/>
            <a:ext cx="3979393" cy="4493538"/>
          </a:xfrm>
          <a:prstGeom prst="rect">
            <a:avLst/>
          </a:prstGeom>
        </p:spPr>
        <p:txBody>
          <a:bodyPr wrap="square">
            <a:spAutoFit/>
          </a:bodyPr>
          <a:lstStyle/>
          <a:p>
            <a:pPr>
              <a:buFontTx/>
              <a:buChar char="-"/>
            </a:pPr>
            <a:r>
              <a:rPr lang="en-US" sz="1100" dirty="0" smtClean="0">
                <a:latin typeface="Adobe Caslon Pro"/>
                <a:cs typeface="Adobe Caslon Pro"/>
              </a:rPr>
              <a:t> developing </a:t>
            </a:r>
            <a:r>
              <a:rPr lang="en-US" sz="1100" dirty="0" smtClean="0">
                <a:latin typeface="Adobe Caslon Pro"/>
                <a:cs typeface="Adobe Caslon Pro"/>
              </a:rPr>
              <a:t>an installation plan that used the artist’s characteristic approach to </a:t>
            </a:r>
            <a:r>
              <a:rPr lang="en-US" sz="1100" dirty="0" smtClean="0">
                <a:latin typeface="Adobe Caslon Pro"/>
                <a:cs typeface="Adobe Caslon Pro"/>
              </a:rPr>
              <a:t>space and the viewer’s position within it, </a:t>
            </a:r>
            <a:r>
              <a:rPr lang="en-US" sz="1100" dirty="0" smtClean="0">
                <a:latin typeface="Adobe Caslon Pro"/>
                <a:cs typeface="Adobe Caslon Pro"/>
              </a:rPr>
              <a:t>working with a primarily visual plan rather than either a chronological or </a:t>
            </a:r>
            <a:r>
              <a:rPr lang="en-US" sz="1100" dirty="0" err="1" smtClean="0">
                <a:latin typeface="Adobe Caslon Pro"/>
                <a:cs typeface="Adobe Caslon Pro"/>
              </a:rPr>
              <a:t>thematicised</a:t>
            </a:r>
            <a:r>
              <a:rPr lang="en-US" sz="1100" dirty="0" smtClean="0">
                <a:latin typeface="Adobe Caslon Pro"/>
                <a:cs typeface="Adobe Caslon Pro"/>
              </a:rPr>
              <a:t> </a:t>
            </a:r>
            <a:r>
              <a:rPr lang="en-US" sz="1100" dirty="0" smtClean="0">
                <a:latin typeface="Adobe Caslon Pro"/>
                <a:cs typeface="Adobe Caslon Pro"/>
              </a:rPr>
              <a:t>configuration</a:t>
            </a:r>
          </a:p>
          <a:p>
            <a:pPr>
              <a:buFontTx/>
              <a:buChar char="-"/>
            </a:pPr>
            <a:r>
              <a:rPr lang="en-US" sz="1100" dirty="0" smtClean="0">
                <a:latin typeface="Adobe Caslon Pro"/>
                <a:cs typeface="Adobe Caslon Pro"/>
              </a:rPr>
              <a:t> establishing </a:t>
            </a:r>
            <a:r>
              <a:rPr lang="en-US" sz="1100" dirty="0" smtClean="0">
                <a:latin typeface="Adobe Caslon Pro"/>
                <a:cs typeface="Adobe Caslon Pro"/>
              </a:rPr>
              <a:t>a final selection of works based on a feasible </a:t>
            </a:r>
            <a:r>
              <a:rPr lang="en-US" sz="1100" dirty="0" smtClean="0">
                <a:latin typeface="Adobe Caslon Pro"/>
                <a:cs typeface="Adobe Caslon Pro"/>
              </a:rPr>
              <a:t>hang in the available space</a:t>
            </a:r>
          </a:p>
          <a:p>
            <a:pPr>
              <a:buFontTx/>
              <a:buChar char="-"/>
            </a:pPr>
            <a:r>
              <a:rPr lang="en-US" sz="1100" dirty="0" smtClean="0">
                <a:latin typeface="Adobe Caslon Pro"/>
                <a:cs typeface="Adobe Caslon Pro"/>
              </a:rPr>
              <a:t> making formal loan requests to a range of public and private collections in the USA, UK, Germany, Switzerland and Norway</a:t>
            </a:r>
            <a:endParaRPr lang="en-US" sz="1100" dirty="0" smtClean="0">
              <a:latin typeface="Adobe Caslon Pro"/>
              <a:cs typeface="Adobe Caslon Pro"/>
            </a:endParaRPr>
          </a:p>
          <a:p>
            <a:endParaRPr lang="en-US" sz="1100" dirty="0" smtClean="0">
              <a:latin typeface="Adobe Caslon Pro"/>
              <a:cs typeface="Adobe Caslon Pro"/>
            </a:endParaRPr>
          </a:p>
          <a:p>
            <a:r>
              <a:rPr lang="en-US" sz="1100" dirty="0" smtClean="0">
                <a:latin typeface="Adobe Caslon Pro"/>
                <a:cs typeface="Adobe Caslon Pro"/>
              </a:rPr>
              <a:t>A small number of works had to be discounted due to relative inaccessibility and / or cost and complexity of transportation to and from Glasgow.</a:t>
            </a:r>
          </a:p>
          <a:p>
            <a:endParaRPr lang="en-US" sz="1100" dirty="0" smtClean="0">
              <a:latin typeface="Adobe Caslon Pro"/>
              <a:cs typeface="Adobe Caslon Pro"/>
            </a:endParaRPr>
          </a:p>
          <a:p>
            <a:r>
              <a:rPr lang="en-US" sz="1100" dirty="0" smtClean="0">
                <a:latin typeface="Adobe Caslon Pro"/>
                <a:cs typeface="Adobe Caslon Pro"/>
              </a:rPr>
              <a:t>The final selection of works was made through close discussion with the artist and sought to represent both the full range of the time period involved and the distinct and diverse shifts and developments that had been effected. </a:t>
            </a:r>
            <a:endParaRPr lang="en-US" sz="1100" dirty="0" smtClean="0">
              <a:latin typeface="Adobe Caslon Pro"/>
              <a:cs typeface="Adobe Caslon Pro"/>
            </a:endParaRPr>
          </a:p>
          <a:p>
            <a:endParaRPr lang="en-US" sz="1100" dirty="0" smtClean="0">
              <a:latin typeface="Adobe Caslon Pro"/>
              <a:cs typeface="Adobe Caslon Pro"/>
            </a:endParaRPr>
          </a:p>
          <a:p>
            <a:r>
              <a:rPr lang="en-US" sz="1100" dirty="0" smtClean="0">
                <a:latin typeface="Adobe Caslon Pro"/>
                <a:cs typeface="Adobe Caslon Pro"/>
              </a:rPr>
              <a:t>This selection comprised a number of works from the late 1990s that had a strong graphic focus, some of which included textual elements, through others with a distinctive use of geometry, demonstrating the artist’s on-going concern the creation of perspective in the two-dimensional plane. The most recent works showed a use or mirroring and inversion, along with an </a:t>
            </a:r>
            <a:r>
              <a:rPr lang="en-US" sz="1100" dirty="0" smtClean="0">
                <a:latin typeface="Adobe Caslon Pro"/>
                <a:cs typeface="Adobe Caslon Pro"/>
              </a:rPr>
              <a:t>increasing use of silver and gold </a:t>
            </a:r>
            <a:r>
              <a:rPr lang="en-US" sz="1100" dirty="0" smtClean="0">
                <a:latin typeface="Adobe Caslon Pro"/>
                <a:cs typeface="Adobe Caslon Pro"/>
              </a:rPr>
              <a:t>leaf.</a:t>
            </a:r>
            <a:endParaRPr lang="en-US" sz="1100" dirty="0">
              <a:latin typeface="Adobe Caslon Pro"/>
              <a:cs typeface="Adobe Caslon Pro"/>
            </a:endParaRPr>
          </a:p>
        </p:txBody>
      </p:sp>
      <p:sp>
        <p:nvSpPr>
          <p:cNvPr id="7" name="Rectangle 6"/>
          <p:cNvSpPr/>
          <p:nvPr/>
        </p:nvSpPr>
        <p:spPr>
          <a:xfrm>
            <a:off x="6362706" y="4814430"/>
            <a:ext cx="2397799" cy="646331"/>
          </a:xfrm>
          <a:prstGeom prst="rect">
            <a:avLst/>
          </a:prstGeom>
        </p:spPr>
        <p:txBody>
          <a:bodyPr wrap="square">
            <a:spAutoFit/>
          </a:bodyPr>
          <a:lstStyle/>
          <a:p>
            <a:pPr algn="r"/>
            <a:r>
              <a:rPr lang="en-US" sz="900" i="1" dirty="0" smtClean="0">
                <a:solidFill>
                  <a:srgbClr val="000000"/>
                </a:solidFill>
                <a:latin typeface="Adobe Caslon Pro"/>
                <a:cs typeface="Adobe Caslon Pro"/>
              </a:rPr>
              <a:t>Richard Wright ‘No title’, 2000</a:t>
            </a:r>
          </a:p>
          <a:p>
            <a:pPr algn="r"/>
            <a:r>
              <a:rPr lang="en-US" sz="900" i="1" dirty="0" smtClean="0">
                <a:solidFill>
                  <a:srgbClr val="000000"/>
                </a:solidFill>
                <a:latin typeface="Adobe Caslon Pro"/>
                <a:cs typeface="Adobe Caslon Pro"/>
              </a:rPr>
              <a:t>Gouache on paper</a:t>
            </a:r>
          </a:p>
          <a:p>
            <a:pPr algn="r"/>
            <a:r>
              <a:rPr lang="en-US" sz="900" i="1" dirty="0" smtClean="0">
                <a:solidFill>
                  <a:srgbClr val="000000"/>
                </a:solidFill>
                <a:latin typeface="Adobe Caslon Pro"/>
                <a:cs typeface="Adobe Caslon Pro"/>
              </a:rPr>
              <a:t>38.1 </a:t>
            </a:r>
            <a:r>
              <a:rPr lang="en-US" sz="900" i="1" dirty="0" err="1" smtClean="0">
                <a:solidFill>
                  <a:srgbClr val="000000"/>
                </a:solidFill>
                <a:latin typeface="Adobe Caslon Pro"/>
                <a:cs typeface="Adobe Caslon Pro"/>
              </a:rPr>
              <a:t>x</a:t>
            </a:r>
            <a:r>
              <a:rPr lang="en-US" sz="900" i="1" dirty="0" smtClean="0">
                <a:solidFill>
                  <a:srgbClr val="000000"/>
                </a:solidFill>
                <a:latin typeface="Adobe Caslon Pro"/>
                <a:cs typeface="Adobe Caslon Pro"/>
              </a:rPr>
              <a:t> 57.2 cm</a:t>
            </a:r>
          </a:p>
          <a:p>
            <a:pPr algn="r"/>
            <a:endParaRPr lang="en-US" sz="900" i="1" dirty="0">
              <a:solidFill>
                <a:srgbClr val="000000"/>
              </a:solidFill>
              <a:latin typeface="Adobe Caslon Pro"/>
              <a:cs typeface="Adobe Caslon Pro"/>
            </a:endParaRPr>
          </a:p>
        </p:txBody>
      </p:sp>
      <p:pic>
        <p:nvPicPr>
          <p:cNvPr id="8" name="Picture 7" descr="WRIGH 2000.0001.tif"/>
          <p:cNvPicPr>
            <a:picLocks noChangeAspect="1"/>
          </p:cNvPicPr>
          <p:nvPr/>
        </p:nvPicPr>
        <p:blipFill>
          <a:blip r:embed="rId3"/>
          <a:srcRect b="9633"/>
          <a:stretch>
            <a:fillRect/>
          </a:stretch>
        </p:blipFill>
        <p:spPr>
          <a:xfrm>
            <a:off x="4605912" y="1874732"/>
            <a:ext cx="4154593" cy="2800766"/>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5.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6" name="Rectangle 5"/>
          <p:cNvSpPr/>
          <p:nvPr/>
        </p:nvSpPr>
        <p:spPr>
          <a:xfrm>
            <a:off x="439533" y="1874732"/>
            <a:ext cx="2892386" cy="3139320"/>
          </a:xfrm>
          <a:prstGeom prst="rect">
            <a:avLst/>
          </a:prstGeom>
        </p:spPr>
        <p:txBody>
          <a:bodyPr wrap="square">
            <a:spAutoFit/>
          </a:bodyPr>
          <a:lstStyle/>
          <a:p>
            <a:r>
              <a:rPr lang="en-US" sz="1100" dirty="0" smtClean="0">
                <a:latin typeface="Adobe Caslon Pro"/>
                <a:cs typeface="Adobe Caslon Pro"/>
              </a:rPr>
              <a:t>The exhibition was </a:t>
            </a:r>
            <a:r>
              <a:rPr lang="en-US" sz="1100" dirty="0" smtClean="0">
                <a:latin typeface="Adobe Caslon Pro"/>
                <a:cs typeface="Adobe Caslon Pro"/>
              </a:rPr>
              <a:t>disseminated through a broad range of means, from advance press and publicity campaigns to leaflets and street posters. </a:t>
            </a:r>
          </a:p>
          <a:p>
            <a:endParaRPr lang="en-US" sz="1100" dirty="0" smtClean="0">
              <a:latin typeface="Adobe Caslon Pro"/>
              <a:cs typeface="Adobe Caslon Pro"/>
            </a:endParaRPr>
          </a:p>
          <a:p>
            <a:r>
              <a:rPr lang="en-US" sz="1100" dirty="0" smtClean="0">
                <a:latin typeface="Adobe Caslon Pro"/>
                <a:cs typeface="Adobe Caslon Pro"/>
              </a:rPr>
              <a:t>Some examples include:</a:t>
            </a:r>
          </a:p>
          <a:p>
            <a:endParaRPr lang="en-US" sz="1100" dirty="0" smtClean="0">
              <a:latin typeface="Adobe Caslon Pro"/>
              <a:cs typeface="Adobe Caslon Pro"/>
            </a:endParaRPr>
          </a:p>
          <a:p>
            <a:pPr>
              <a:buFontTx/>
              <a:buChar char="-"/>
            </a:pPr>
            <a:r>
              <a:rPr lang="en-US" sz="1100" dirty="0" smtClean="0">
                <a:latin typeface="Adobe Caslon Pro"/>
                <a:cs typeface="Adobe Caslon Pro"/>
              </a:rPr>
              <a:t> </a:t>
            </a:r>
            <a:r>
              <a:rPr lang="en-US" sz="1100" dirty="0" err="1" smtClean="0">
                <a:latin typeface="Adobe Caslon Pro"/>
                <a:cs typeface="Adobe Caslon Pro"/>
              </a:rPr>
              <a:t>e</a:t>
            </a:r>
            <a:r>
              <a:rPr lang="en-US" sz="1100" dirty="0" smtClean="0">
                <a:latin typeface="Adobe Caslon Pro"/>
                <a:cs typeface="Adobe Caslon Pro"/>
              </a:rPr>
              <a:t>-</a:t>
            </a:r>
            <a:r>
              <a:rPr lang="en-US" sz="1100" dirty="0" smtClean="0">
                <a:latin typeface="Adobe Caslon Pro"/>
                <a:cs typeface="Adobe Caslon Pro"/>
              </a:rPr>
              <a:t>flux announcement</a:t>
            </a:r>
            <a:r>
              <a:rPr lang="en-US" sz="1100" dirty="0" smtClean="0">
                <a:latin typeface="Adobe Caslon Pro"/>
                <a:cs typeface="Adobe Caslon Pro"/>
              </a:rPr>
              <a:t> </a:t>
            </a:r>
            <a:r>
              <a:rPr lang="en-US" sz="1100" dirty="0" smtClean="0">
                <a:latin typeface="Adobe Caslon Pro"/>
                <a:cs typeface="Adobe Caslon Pro"/>
                <a:hlinkClick r:id="rId3"/>
              </a:rPr>
              <a:t>http</a:t>
            </a:r>
            <a:r>
              <a:rPr lang="en-US" sz="1100" dirty="0" smtClean="0">
                <a:latin typeface="Adobe Caslon Pro"/>
                <a:cs typeface="Adobe Caslon Pro"/>
                <a:hlinkClick r:id="rId3"/>
              </a:rPr>
              <a:t>://www.e-flux.com/announcements/glasgow-international-festival-of-visual-art-2012</a:t>
            </a:r>
            <a:r>
              <a:rPr lang="en-US" sz="1100" dirty="0" smtClean="0">
                <a:latin typeface="Adobe Caslon Pro"/>
                <a:cs typeface="Adobe Caslon Pro"/>
                <a:hlinkClick r:id="rId3"/>
              </a:rPr>
              <a:t>/</a:t>
            </a:r>
            <a:endParaRPr lang="en-US" sz="1100" dirty="0" smtClean="0">
              <a:latin typeface="Adobe Caslon Pro"/>
              <a:cs typeface="Adobe Caslon Pro"/>
            </a:endParaRPr>
          </a:p>
          <a:p>
            <a:pPr>
              <a:buFontTx/>
              <a:buChar char="-"/>
            </a:pPr>
            <a:r>
              <a:rPr lang="en-US" sz="1100" dirty="0" smtClean="0">
                <a:latin typeface="Adobe Caslon Pro"/>
                <a:cs typeface="Adobe Caslon Pro"/>
              </a:rPr>
              <a:t> Glasgow International Festival of Visual Art 2012 Brochure (see page </a:t>
            </a:r>
            <a:r>
              <a:rPr lang="en-US" sz="1100" dirty="0" smtClean="0">
                <a:latin typeface="Adobe Caslon Pro"/>
                <a:cs typeface="Adobe Caslon Pro"/>
              </a:rPr>
              <a:t>10</a:t>
            </a:r>
            <a:r>
              <a:rPr lang="en-US" sz="1100" dirty="0" smtClean="0">
                <a:latin typeface="Adobe Caslon Pro"/>
                <a:cs typeface="Adobe Caslon Pro"/>
              </a:rPr>
              <a:t>) 20,000 distributed locally and nationally </a:t>
            </a:r>
            <a:r>
              <a:rPr lang="en-US" sz="1100" dirty="0" smtClean="0">
                <a:latin typeface="Adobe Caslon Pro"/>
                <a:cs typeface="Adobe Caslon Pro"/>
                <a:hlinkClick r:id="rId4"/>
              </a:rPr>
              <a:t>http://issuu.com/gifestival/docs/</a:t>
            </a:r>
            <a:r>
              <a:rPr lang="en-US" sz="1100" dirty="0" smtClean="0">
                <a:latin typeface="Adobe Caslon Pro"/>
                <a:cs typeface="Adobe Caslon Pro"/>
                <a:hlinkClick r:id="rId4"/>
              </a:rPr>
              <a:t>2012guide</a:t>
            </a:r>
            <a:endParaRPr lang="en-US" sz="1100" dirty="0" smtClean="0">
              <a:latin typeface="Adobe Caslon Pro"/>
              <a:cs typeface="Adobe Caslon Pro"/>
            </a:endParaRPr>
          </a:p>
          <a:p>
            <a:pPr>
              <a:buFontTx/>
              <a:buChar char="-"/>
            </a:pPr>
            <a:r>
              <a:rPr lang="en-US" sz="1100" dirty="0" smtClean="0">
                <a:latin typeface="Adobe Caslon Pro"/>
                <a:cs typeface="Adobe Caslon Pro"/>
              </a:rPr>
              <a:t> Glasgow Museums poster (widespread Glasgow distribution) – see opposite</a:t>
            </a:r>
          </a:p>
          <a:p>
            <a:pPr>
              <a:buFontTx/>
              <a:buChar char="-"/>
            </a:pPr>
            <a:endParaRPr lang="en-US" sz="1100" dirty="0">
              <a:latin typeface="Adobe Caslon Pro"/>
              <a:cs typeface="Adobe Caslon Pro"/>
            </a:endParaRPr>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pic>
        <p:nvPicPr>
          <p:cNvPr id="5" name="Picture 4" descr="KB RW Poster.pdf"/>
          <p:cNvPicPr>
            <a:picLocks noChangeAspect="1"/>
          </p:cNvPicPr>
          <p:nvPr/>
        </p:nvPicPr>
        <mc:AlternateContent>
          <mc:Choice xmlns:ma="http://schemas.microsoft.com/office/mac/drawingml/2008/main" Requires="ma">
            <p:blipFill>
              <a:blip r:embed="rId5"/>
              <a:stretch>
                <a:fillRect/>
              </a:stretch>
            </p:blipFill>
          </mc:Choice>
          <mc:Fallback>
            <p:blipFill>
              <a:blip r:embed="rId6"/>
              <a:stretch>
                <a:fillRect/>
              </a:stretch>
            </p:blipFill>
          </mc:Fallback>
        </mc:AlternateContent>
        <p:spPr>
          <a:xfrm>
            <a:off x="5869897" y="1874732"/>
            <a:ext cx="2568458" cy="3852686"/>
          </a:xfrm>
          <a:prstGeom prst="rect">
            <a:avLst/>
          </a:prstGeom>
          <a:ln>
            <a:solidFill>
              <a:schemeClr val="tx1"/>
            </a:solidFill>
          </a:ln>
        </p:spPr>
      </p:pic>
      <p:sp>
        <p:nvSpPr>
          <p:cNvPr id="8" name="TextBox 7"/>
          <p:cNvSpPr txBox="1"/>
          <p:nvPr/>
        </p:nvSpPr>
        <p:spPr>
          <a:xfrm>
            <a:off x="6342894" y="5853743"/>
            <a:ext cx="2095461" cy="246221"/>
          </a:xfrm>
          <a:prstGeom prst="rect">
            <a:avLst/>
          </a:prstGeom>
          <a:noFill/>
        </p:spPr>
        <p:txBody>
          <a:bodyPr wrap="square" rtlCol="0">
            <a:spAutoFit/>
          </a:bodyPr>
          <a:lstStyle/>
          <a:p>
            <a:pPr algn="r"/>
            <a:r>
              <a:rPr lang="en-US" sz="1000" i="1" dirty="0" smtClean="0">
                <a:latin typeface="Arial"/>
                <a:cs typeface="Arial"/>
              </a:rPr>
              <a:t>Glasgow Museums poster</a:t>
            </a:r>
            <a:endParaRPr lang="en-US" sz="1000" i="1" dirty="0">
              <a:latin typeface="Arial"/>
              <a:cs typeface="Aria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9.pdf"/>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0" y="0"/>
            <a:ext cx="9144000" cy="6477000"/>
          </a:xfrm>
          <a:prstGeom prst="rect">
            <a:avLst/>
          </a:prstGeom>
        </p:spPr>
      </p:pic>
      <p:sp>
        <p:nvSpPr>
          <p:cNvPr id="7" name="TextBox 6"/>
          <p:cNvSpPr txBox="1"/>
          <p:nvPr/>
        </p:nvSpPr>
        <p:spPr>
          <a:xfrm>
            <a:off x="-573527" y="2512438"/>
            <a:ext cx="184666" cy="369332"/>
          </a:xfrm>
          <a:prstGeom prst="rect">
            <a:avLst/>
          </a:prstGeom>
          <a:noFill/>
        </p:spPr>
        <p:txBody>
          <a:bodyPr wrap="none" rtlCol="0">
            <a:spAutoFit/>
          </a:bodyPr>
          <a:lstStyle/>
          <a:p>
            <a:endParaRPr lang="en-US"/>
          </a:p>
        </p:txBody>
      </p:sp>
      <p:sp>
        <p:nvSpPr>
          <p:cNvPr id="9" name="Rectangle 8"/>
          <p:cNvSpPr/>
          <p:nvPr/>
        </p:nvSpPr>
        <p:spPr>
          <a:xfrm>
            <a:off x="454526" y="1873801"/>
            <a:ext cx="4572000" cy="3985706"/>
          </a:xfrm>
          <a:prstGeom prst="rect">
            <a:avLst/>
          </a:prstGeom>
        </p:spPr>
        <p:txBody>
          <a:bodyPr>
            <a:spAutoFit/>
          </a:bodyPr>
          <a:lstStyle/>
          <a:p>
            <a:r>
              <a:rPr lang="en-GB" sz="1100" dirty="0" smtClean="0">
                <a:latin typeface="Arial"/>
                <a:cs typeface="Arial"/>
              </a:rPr>
              <a:t>Richard Wright</a:t>
            </a:r>
          </a:p>
          <a:p>
            <a:r>
              <a:rPr lang="en-GB" sz="1100" dirty="0" smtClean="0">
                <a:latin typeface="Arial"/>
                <a:cs typeface="Arial"/>
              </a:rPr>
              <a:t>The </a:t>
            </a:r>
            <a:r>
              <a:rPr lang="en-GB" sz="1100" dirty="0" smtClean="0">
                <a:latin typeface="Arial"/>
                <a:cs typeface="Arial"/>
              </a:rPr>
              <a:t>Modern Institute, Glasgow</a:t>
            </a:r>
          </a:p>
          <a:p>
            <a:r>
              <a:rPr lang="en-GB" sz="1100" dirty="0" smtClean="0">
                <a:latin typeface="Arial"/>
                <a:cs typeface="Arial"/>
              </a:rPr>
              <a:t>BQ, Berlin</a:t>
            </a:r>
          </a:p>
          <a:p>
            <a:r>
              <a:rPr lang="en-GB" sz="1100" dirty="0" err="1" smtClean="0">
                <a:latin typeface="Arial"/>
                <a:cs typeface="Arial"/>
              </a:rPr>
              <a:t>Gagosian</a:t>
            </a:r>
            <a:r>
              <a:rPr lang="en-GB" sz="1100" dirty="0" smtClean="0">
                <a:latin typeface="Arial"/>
                <a:cs typeface="Arial"/>
              </a:rPr>
              <a:t> Gallery, London, Los Angeles and New York</a:t>
            </a:r>
            <a:endParaRPr lang="en-GB" sz="1100" dirty="0" smtClean="0">
              <a:latin typeface="Arial"/>
              <a:cs typeface="Arial"/>
            </a:endParaRPr>
          </a:p>
          <a:p>
            <a:r>
              <a:rPr lang="en-GB" sz="1100" dirty="0" smtClean="0">
                <a:latin typeface="Arial"/>
                <a:cs typeface="Arial"/>
              </a:rPr>
              <a:t>The </a:t>
            </a:r>
            <a:r>
              <a:rPr lang="en-GB" sz="1100" dirty="0" smtClean="0">
                <a:latin typeface="Arial"/>
                <a:cs typeface="Arial"/>
              </a:rPr>
              <a:t>Common Guild, including Colin Lindsay (gallery manager) and Hannah Sanderson (intern)</a:t>
            </a:r>
          </a:p>
          <a:p>
            <a:r>
              <a:rPr lang="en-GB" sz="1100" dirty="0" smtClean="0">
                <a:latin typeface="Arial"/>
                <a:cs typeface="Arial"/>
              </a:rPr>
              <a:t>Glasgow </a:t>
            </a:r>
            <a:r>
              <a:rPr lang="en-GB" sz="1100" dirty="0" smtClean="0">
                <a:latin typeface="Arial"/>
                <a:cs typeface="Arial"/>
              </a:rPr>
              <a:t>Museums</a:t>
            </a:r>
          </a:p>
          <a:p>
            <a:endParaRPr lang="en-GB" sz="1100" dirty="0" smtClean="0">
              <a:latin typeface="Arial"/>
              <a:cs typeface="Arial"/>
            </a:endParaRPr>
          </a:p>
          <a:p>
            <a:r>
              <a:rPr lang="en-GB" sz="1100" dirty="0" smtClean="0">
                <a:latin typeface="Arial"/>
                <a:cs typeface="Arial"/>
              </a:rPr>
              <a:t>The lenders to the exhibition:</a:t>
            </a:r>
          </a:p>
          <a:p>
            <a:r>
              <a:rPr lang="en-US" sz="1100" dirty="0" smtClean="0">
                <a:latin typeface="Arial"/>
                <a:cs typeface="Arial"/>
              </a:rPr>
              <a:t>Artists’ Pension Trust (APT London)</a:t>
            </a:r>
            <a:endParaRPr lang="en-GB" sz="1100" dirty="0" smtClean="0">
              <a:latin typeface="Arial"/>
              <a:cs typeface="Arial"/>
            </a:endParaRPr>
          </a:p>
          <a:p>
            <a:r>
              <a:rPr lang="en-US" sz="1100" dirty="0" smtClean="0">
                <a:latin typeface="Arial"/>
                <a:cs typeface="Arial"/>
              </a:rPr>
              <a:t>Arts Council Collection, Southbank Centre, London</a:t>
            </a:r>
            <a:endParaRPr lang="en-GB" sz="1100" dirty="0" smtClean="0">
              <a:latin typeface="Arial"/>
              <a:cs typeface="Arial"/>
            </a:endParaRPr>
          </a:p>
          <a:p>
            <a:r>
              <a:rPr lang="en-US" sz="1100" dirty="0" smtClean="0">
                <a:latin typeface="Arial"/>
                <a:cs typeface="Arial"/>
              </a:rPr>
              <a:t>British Council Collection</a:t>
            </a:r>
            <a:endParaRPr lang="en-GB" sz="1100" dirty="0" smtClean="0">
              <a:latin typeface="Arial"/>
              <a:cs typeface="Arial"/>
            </a:endParaRPr>
          </a:p>
          <a:p>
            <a:r>
              <a:rPr lang="en-US" sz="1100" dirty="0" smtClean="0">
                <a:latin typeface="Arial"/>
                <a:cs typeface="Arial"/>
              </a:rPr>
              <a:t>BSI Art Collection SA, Switzerland</a:t>
            </a:r>
            <a:endParaRPr lang="en-GB" sz="1100" dirty="0" smtClean="0">
              <a:latin typeface="Arial"/>
              <a:cs typeface="Arial"/>
            </a:endParaRPr>
          </a:p>
          <a:p>
            <a:r>
              <a:rPr lang="en-US" sz="1100" dirty="0" smtClean="0">
                <a:latin typeface="Arial"/>
                <a:cs typeface="Arial"/>
              </a:rPr>
              <a:t>Carnegie Museum of Art, Pittsburgh</a:t>
            </a:r>
            <a:endParaRPr lang="en-GB" sz="1100" dirty="0" smtClean="0">
              <a:latin typeface="Arial"/>
              <a:cs typeface="Arial"/>
            </a:endParaRPr>
          </a:p>
          <a:p>
            <a:r>
              <a:rPr lang="en-US" sz="1100" dirty="0" err="1" smtClean="0">
                <a:latin typeface="Arial"/>
                <a:cs typeface="Arial"/>
              </a:rPr>
              <a:t>Middlesborough</a:t>
            </a:r>
            <a:r>
              <a:rPr lang="en-US" sz="1100" dirty="0" smtClean="0">
                <a:latin typeface="Arial"/>
                <a:cs typeface="Arial"/>
              </a:rPr>
              <a:t> Institute of Modern Art</a:t>
            </a:r>
            <a:endParaRPr lang="en-GB" sz="1100" dirty="0" smtClean="0">
              <a:latin typeface="Arial"/>
              <a:cs typeface="Arial"/>
            </a:endParaRPr>
          </a:p>
          <a:p>
            <a:r>
              <a:rPr lang="en-US" sz="1100" dirty="0" smtClean="0">
                <a:latin typeface="Arial"/>
                <a:cs typeface="Arial"/>
              </a:rPr>
              <a:t>Museum </a:t>
            </a:r>
            <a:r>
              <a:rPr lang="en-US" sz="1100" dirty="0" err="1" smtClean="0">
                <a:latin typeface="Arial"/>
                <a:cs typeface="Arial"/>
              </a:rPr>
              <a:t>Brandhorst</a:t>
            </a:r>
            <a:r>
              <a:rPr lang="en-US" sz="1100" dirty="0" smtClean="0">
                <a:latin typeface="Arial"/>
                <a:cs typeface="Arial"/>
              </a:rPr>
              <a:t>, Munich</a:t>
            </a:r>
            <a:endParaRPr lang="en-GB" sz="1100" dirty="0" smtClean="0">
              <a:latin typeface="Arial"/>
              <a:cs typeface="Arial"/>
            </a:endParaRPr>
          </a:p>
          <a:p>
            <a:r>
              <a:rPr lang="en-US" sz="1100" dirty="0" smtClean="0">
                <a:latin typeface="Arial"/>
                <a:cs typeface="Arial"/>
              </a:rPr>
              <a:t>The Museum of Modern Art, New York</a:t>
            </a:r>
            <a:endParaRPr lang="en-GB" sz="1100" dirty="0" smtClean="0">
              <a:latin typeface="Arial"/>
              <a:cs typeface="Arial"/>
            </a:endParaRPr>
          </a:p>
          <a:p>
            <a:r>
              <a:rPr lang="en-US" sz="1100" dirty="0" err="1" smtClean="0">
                <a:latin typeface="Arial"/>
                <a:cs typeface="Arial"/>
              </a:rPr>
              <a:t>Jörn</a:t>
            </a:r>
            <a:r>
              <a:rPr lang="en-US" sz="1100" dirty="0" smtClean="0">
                <a:latin typeface="Arial"/>
                <a:cs typeface="Arial"/>
              </a:rPr>
              <a:t> </a:t>
            </a:r>
            <a:r>
              <a:rPr lang="en-US" sz="1100" dirty="0" err="1" smtClean="0">
                <a:latin typeface="Arial"/>
                <a:cs typeface="Arial"/>
              </a:rPr>
              <a:t>Bötnagel</a:t>
            </a:r>
            <a:r>
              <a:rPr lang="en-US" sz="1100" dirty="0" smtClean="0">
                <a:latin typeface="Arial"/>
                <a:cs typeface="Arial"/>
              </a:rPr>
              <a:t> and Yvonne </a:t>
            </a:r>
            <a:r>
              <a:rPr lang="en-US" sz="1100" dirty="0" err="1" smtClean="0">
                <a:latin typeface="Arial"/>
                <a:cs typeface="Arial"/>
              </a:rPr>
              <a:t>Quirmbach</a:t>
            </a:r>
            <a:r>
              <a:rPr lang="en-US" sz="1100" dirty="0" smtClean="0">
                <a:latin typeface="Arial"/>
                <a:cs typeface="Arial"/>
              </a:rPr>
              <a:t>, Berlin</a:t>
            </a:r>
            <a:endParaRPr lang="en-GB" sz="1100" dirty="0" smtClean="0">
              <a:latin typeface="Arial"/>
              <a:cs typeface="Arial"/>
            </a:endParaRPr>
          </a:p>
          <a:p>
            <a:r>
              <a:rPr lang="en-US" sz="1100" dirty="0" smtClean="0">
                <a:latin typeface="Arial"/>
                <a:cs typeface="Arial"/>
              </a:rPr>
              <a:t>Collection </a:t>
            </a:r>
            <a:r>
              <a:rPr lang="en-US" sz="1100" dirty="0" err="1" smtClean="0">
                <a:latin typeface="Arial"/>
                <a:cs typeface="Arial"/>
              </a:rPr>
              <a:t>Hannelore</a:t>
            </a:r>
            <a:r>
              <a:rPr lang="en-US" sz="1100" dirty="0" smtClean="0">
                <a:latin typeface="Arial"/>
                <a:cs typeface="Arial"/>
              </a:rPr>
              <a:t> and Peter </a:t>
            </a:r>
            <a:r>
              <a:rPr lang="en-US" sz="1100" dirty="0" err="1" smtClean="0">
                <a:latin typeface="Arial"/>
                <a:cs typeface="Arial"/>
              </a:rPr>
              <a:t>Molitor</a:t>
            </a:r>
            <a:endParaRPr lang="en-GB" sz="1100" dirty="0" smtClean="0">
              <a:latin typeface="Arial"/>
              <a:cs typeface="Arial"/>
            </a:endParaRPr>
          </a:p>
          <a:p>
            <a:r>
              <a:rPr lang="en-US" sz="1100" dirty="0" smtClean="0">
                <a:latin typeface="Arial"/>
                <a:cs typeface="Arial"/>
              </a:rPr>
              <a:t>Collection of Marissa </a:t>
            </a:r>
            <a:r>
              <a:rPr lang="en-US" sz="1100" dirty="0" err="1" smtClean="0">
                <a:latin typeface="Arial"/>
                <a:cs typeface="Arial"/>
              </a:rPr>
              <a:t>Sackler</a:t>
            </a:r>
            <a:r>
              <a:rPr lang="en-US" sz="1100" dirty="0" smtClean="0">
                <a:latin typeface="Arial"/>
                <a:cs typeface="Arial"/>
              </a:rPr>
              <a:t>, London</a:t>
            </a:r>
            <a:endParaRPr lang="en-GB" sz="1100" dirty="0" smtClean="0">
              <a:latin typeface="Arial"/>
              <a:cs typeface="Arial"/>
            </a:endParaRPr>
          </a:p>
          <a:p>
            <a:r>
              <a:rPr lang="en-US" sz="1100" dirty="0" smtClean="0">
                <a:latin typeface="Arial"/>
                <a:cs typeface="Arial"/>
              </a:rPr>
              <a:t>Melinda and </a:t>
            </a:r>
            <a:r>
              <a:rPr lang="en-US" sz="1100" dirty="0" err="1" smtClean="0">
                <a:latin typeface="Arial"/>
                <a:cs typeface="Arial"/>
              </a:rPr>
              <a:t>Ealan</a:t>
            </a:r>
            <a:r>
              <a:rPr lang="en-US" sz="1100" dirty="0" smtClean="0">
                <a:latin typeface="Arial"/>
                <a:cs typeface="Arial"/>
              </a:rPr>
              <a:t> Wingate</a:t>
            </a:r>
            <a:endParaRPr lang="en-GB" sz="1100" dirty="0" smtClean="0">
              <a:latin typeface="Arial"/>
              <a:cs typeface="Arial"/>
            </a:endParaRPr>
          </a:p>
          <a:p>
            <a:r>
              <a:rPr lang="en-US" sz="1100" dirty="0" smtClean="0">
                <a:latin typeface="Arial"/>
                <a:cs typeface="Arial"/>
              </a:rPr>
              <a:t>and others who wish to remain anonymous.</a:t>
            </a:r>
            <a:endParaRPr lang="en-GB" sz="1100" dirty="0" smtClean="0">
              <a:latin typeface="Arial"/>
              <a:cs typeface="Arial"/>
            </a:endParaRPr>
          </a:p>
          <a:p>
            <a:endParaRPr lang="en-GB" sz="1100" dirty="0">
              <a:latin typeface="Arial"/>
              <a:cs typeface="Aria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760</TotalTime>
  <Words>1416</Words>
  <Application>Microsoft Macintosh PowerPoint</Application>
  <PresentationFormat>On-screen Show (4:3)</PresentationFormat>
  <Paragraphs>82</Paragraphs>
  <Slides>8</Slides>
  <Notes>0</Notes>
  <HiddenSlides>0</HiddenSlides>
  <MMClips>0</MMClips>
  <ScaleCrop>false</ScaleCrop>
  <HeadingPairs>
    <vt:vector size="4" baseType="variant">
      <vt:variant>
        <vt:lpstr>Design Template</vt:lpstr>
      </vt:variant>
      <vt:variant>
        <vt:i4>1</vt:i4>
      </vt:variant>
      <vt:variant>
        <vt:lpstr>Slide Titles</vt:lpstr>
      </vt:variant>
      <vt:variant>
        <vt:i4>8</vt:i4>
      </vt:variant>
    </vt:vector>
  </HeadingPairs>
  <TitlesOfParts>
    <vt:vector size="9" baseType="lpstr">
      <vt:lpstr>Office Theme</vt:lpstr>
      <vt:lpstr>Slide 1</vt:lpstr>
      <vt:lpstr>Slide 2</vt:lpstr>
      <vt:lpstr>Slide 3</vt:lpstr>
      <vt:lpstr>Slide 4</vt:lpstr>
      <vt:lpstr>Slide 5</vt:lpstr>
      <vt:lpstr>Slide 6</vt:lpstr>
      <vt:lpstr>Slide 7</vt:lpstr>
      <vt:lpstr>Slide 8</vt:lpstr>
    </vt:vector>
  </TitlesOfParts>
  <Company>GSA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Iain Reid</dc:creator>
  <cp:lastModifiedBy>Katrina Brown</cp:lastModifiedBy>
  <cp:revision>10</cp:revision>
  <dcterms:created xsi:type="dcterms:W3CDTF">2013-11-13T09:28:43Z</dcterms:created>
  <dcterms:modified xsi:type="dcterms:W3CDTF">2013-11-13T21:33:22Z</dcterms:modified>
</cp:coreProperties>
</file>