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77" r:id="rId3"/>
    <p:sldId id="281" r:id="rId4"/>
    <p:sldId id="303" r:id="rId5"/>
    <p:sldId id="279" r:id="rId6"/>
    <p:sldId id="304" r:id="rId7"/>
    <p:sldId id="269" r:id="rId8"/>
    <p:sldId id="286" r:id="rId9"/>
    <p:sldId id="288" r:id="rId10"/>
    <p:sldId id="289" r:id="rId11"/>
    <p:sldId id="291" r:id="rId12"/>
    <p:sldId id="292" r:id="rId13"/>
    <p:sldId id="293" r:id="rId14"/>
    <p:sldId id="283" r:id="rId15"/>
    <p:sldId id="280" r:id="rId16"/>
    <p:sldId id="258" r:id="rId17"/>
    <p:sldId id="294" r:id="rId18"/>
    <p:sldId id="295" r:id="rId19"/>
    <p:sldId id="296" r:id="rId20"/>
    <p:sldId id="297" r:id="rId21"/>
    <p:sldId id="298" r:id="rId22"/>
    <p:sldId id="268" r:id="rId23"/>
    <p:sldId id="272" r:id="rId24"/>
    <p:sldId id="267" r:id="rId25"/>
    <p:sldId id="266" r:id="rId26"/>
    <p:sldId id="278" r:id="rId27"/>
    <p:sldId id="263" r:id="rId28"/>
    <p:sldId id="261" r:id="rId29"/>
    <p:sldId id="271" r:id="rId30"/>
    <p:sldId id="285" r:id="rId31"/>
    <p:sldId id="299" r:id="rId32"/>
    <p:sldId id="300" r:id="rId33"/>
    <p:sldId id="301" r:id="rId34"/>
    <p:sldId id="302" r:id="rId35"/>
    <p:sldId id="264" r:id="rId36"/>
    <p:sldId id="265" r:id="rId37"/>
    <p:sldId id="259"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0622" autoAdjust="0"/>
  </p:normalViewPr>
  <p:slideViewPr>
    <p:cSldViewPr>
      <p:cViewPr varScale="1">
        <p:scale>
          <a:sx n="35" d="100"/>
          <a:sy n="35" d="100"/>
        </p:scale>
        <p:origin x="-2376" y="-90"/>
      </p:cViewPr>
      <p:guideLst>
        <p:guide orient="horz" pos="2160"/>
        <p:guide pos="2880"/>
      </p:guideLst>
    </p:cSldViewPr>
  </p:slideViewPr>
  <p:notesTextViewPr>
    <p:cViewPr>
      <p:scale>
        <a:sx n="100" d="100"/>
        <a:sy n="100" d="100"/>
      </p:scale>
      <p:origin x="0" y="0"/>
    </p:cViewPr>
  </p:notesTextViewPr>
  <p:notesViewPr>
    <p:cSldViewPr>
      <p:cViewPr varScale="1">
        <p:scale>
          <a:sx n="56" d="100"/>
          <a:sy n="56" d="100"/>
        </p:scale>
        <p:origin x="-283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A1D819-11B6-419E-9D6C-586E3E60DA8A}" type="datetimeFigureOut">
              <a:rPr lang="en-GB" smtClean="0"/>
              <a:pPr/>
              <a:t>21/06/2013</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D053A8-75EF-400F-871D-53E29386EC0F}" type="slidenum">
              <a:rPr lang="en-GB" smtClean="0"/>
              <a:pPr/>
              <a:t>‹#›</a:t>
            </a:fld>
            <a:endParaRPr lang="en-GB" dirty="0"/>
          </a:p>
        </p:txBody>
      </p:sp>
    </p:spTree>
    <p:extLst>
      <p:ext uri="{BB962C8B-B14F-4D97-AF65-F5344CB8AC3E}">
        <p14:creationId xmlns:p14="http://schemas.microsoft.com/office/powerpoint/2010/main" val="3292015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This presentation will discuss </a:t>
            </a:r>
            <a:r>
              <a:rPr lang="en-GB" sz="1200" kern="1200" dirty="0" err="1" smtClean="0">
                <a:solidFill>
                  <a:schemeClr val="tx1"/>
                </a:solidFill>
                <a:latin typeface="+mn-lt"/>
                <a:ea typeface="+mn-ea"/>
                <a:cs typeface="+mn-cs"/>
              </a:rPr>
              <a:t>InfosmART</a:t>
            </a:r>
            <a:r>
              <a:rPr lang="en-GB" sz="1200" kern="1200" dirty="0" smtClean="0">
                <a:solidFill>
                  <a:schemeClr val="tx1"/>
                </a:solidFill>
                <a:latin typeface="+mn-lt"/>
                <a:ea typeface="+mn-ea"/>
                <a:cs typeface="+mn-cs"/>
              </a:rPr>
              <a:t>,</a:t>
            </a:r>
            <a:r>
              <a:rPr lang="en-GB" sz="1200" kern="1200" baseline="0" dirty="0" smtClean="0">
                <a:solidFill>
                  <a:schemeClr val="tx1"/>
                </a:solidFill>
                <a:latin typeface="+mn-lt"/>
                <a:ea typeface="+mn-ea"/>
                <a:cs typeface="+mn-cs"/>
              </a:rPr>
              <a:t> </a:t>
            </a:r>
            <a:r>
              <a:rPr lang="en-GB" sz="1200" kern="1200" dirty="0" smtClean="0">
                <a:solidFill>
                  <a:schemeClr val="tx1"/>
                </a:solidFill>
                <a:latin typeface="+mn-lt"/>
                <a:ea typeface="+mn-ea"/>
                <a:cs typeface="+mn-cs"/>
              </a:rPr>
              <a:t>the Glasgow School of Art Library’s award-winning portfolio of online interactive modules in information and research skills. </a:t>
            </a:r>
            <a:endParaRPr lang="en-GB" sz="1200" kern="120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Firstly I will look at the context,</a:t>
            </a:r>
            <a:r>
              <a:rPr lang="en-GB" sz="1200" kern="1200" baseline="0" dirty="0" smtClean="0">
                <a:solidFill>
                  <a:schemeClr val="tx1"/>
                </a:solidFill>
                <a:latin typeface="+mn-lt"/>
                <a:ea typeface="+mn-ea"/>
                <a:cs typeface="+mn-cs"/>
              </a:rPr>
              <a:t> both generic and GSA0-specific, </a:t>
            </a:r>
            <a:r>
              <a:rPr lang="en-GB" sz="1200" kern="1200" dirty="0" smtClean="0">
                <a:solidFill>
                  <a:schemeClr val="tx1"/>
                </a:solidFill>
                <a:latin typeface="+mn-lt"/>
                <a:ea typeface="+mn-ea"/>
                <a:cs typeface="+mn-cs"/>
              </a:rPr>
              <a:t> that encouraged us to develop </a:t>
            </a:r>
            <a:r>
              <a:rPr lang="en-GB" sz="1200" kern="1200" dirty="0" err="1" smtClean="0">
                <a:solidFill>
                  <a:schemeClr val="tx1"/>
                </a:solidFill>
                <a:latin typeface="+mn-lt"/>
                <a:ea typeface="+mn-ea"/>
                <a:cs typeface="+mn-cs"/>
              </a:rPr>
              <a:t>InfomsART</a:t>
            </a:r>
            <a:r>
              <a:rPr lang="en-GB" sz="1200" kern="1200" dirty="0" smtClean="0">
                <a:solidFill>
                  <a:schemeClr val="tx1"/>
                </a:solidFill>
                <a:latin typeface="+mn-lt"/>
                <a:ea typeface="+mn-ea"/>
                <a:cs typeface="+mn-cs"/>
              </a:rPr>
              <a:t> in the first</a:t>
            </a:r>
            <a:r>
              <a:rPr lang="en-GB" sz="1200" kern="1200" baseline="0" dirty="0" smtClean="0">
                <a:solidFill>
                  <a:schemeClr val="tx1"/>
                </a:solidFill>
                <a:latin typeface="+mn-lt"/>
                <a:ea typeface="+mn-ea"/>
                <a:cs typeface="+mn-cs"/>
              </a:rPr>
              <a:t> place.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I’ll then outline some key findings from the evidence-base that informed our development work</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Before taking you through each of the 5 modules one-by-one to outline what each module contains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We’ll look at the pedagogies upon which </a:t>
            </a:r>
            <a:r>
              <a:rPr lang="en-GB" sz="1200" kern="1200" baseline="0" dirty="0" err="1" smtClean="0">
                <a:solidFill>
                  <a:schemeClr val="tx1"/>
                </a:solidFill>
                <a:latin typeface="+mn-lt"/>
                <a:ea typeface="+mn-ea"/>
                <a:cs typeface="+mn-cs"/>
              </a:rPr>
              <a:t>InfosmART</a:t>
            </a:r>
            <a:r>
              <a:rPr lang="en-GB" sz="1200" kern="1200" baseline="0" dirty="0" smtClean="0">
                <a:solidFill>
                  <a:schemeClr val="tx1"/>
                </a:solidFill>
                <a:latin typeface="+mn-lt"/>
                <a:ea typeface="+mn-ea"/>
                <a:cs typeface="+mn-cs"/>
              </a:rPr>
              <a:t> is </a:t>
            </a:r>
            <a:r>
              <a:rPr lang="en-GB" sz="1200" kern="1200" baseline="0" dirty="0" err="1" smtClean="0">
                <a:solidFill>
                  <a:schemeClr val="tx1"/>
                </a:solidFill>
                <a:latin typeface="+mn-lt"/>
                <a:ea typeface="+mn-ea"/>
                <a:cs typeface="+mn-cs"/>
              </a:rPr>
              <a:t>scaffolded</a:t>
            </a:r>
            <a:endParaRPr lang="en-GB" sz="1200" kern="1200" baseline="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And analyse the impact it has had on our students and in the sector to date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Finally, I’ll briefly touch on how we intend to develop </a:t>
            </a:r>
            <a:r>
              <a:rPr lang="en-GB" sz="1200" kern="1200" baseline="0" dirty="0" err="1" smtClean="0">
                <a:solidFill>
                  <a:schemeClr val="tx1"/>
                </a:solidFill>
                <a:latin typeface="+mn-lt"/>
                <a:ea typeface="+mn-ea"/>
                <a:cs typeface="+mn-cs"/>
              </a:rPr>
              <a:t>InfosmART</a:t>
            </a:r>
            <a:r>
              <a:rPr lang="en-GB" sz="1200" kern="1200" baseline="0" dirty="0" smtClean="0">
                <a:solidFill>
                  <a:schemeClr val="tx1"/>
                </a:solidFill>
                <a:latin typeface="+mn-lt"/>
                <a:ea typeface="+mn-ea"/>
                <a:cs typeface="+mn-cs"/>
              </a:rPr>
              <a:t> still further in the short to medium term</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1</a:t>
            </a:fld>
            <a:endParaRPr lang="en-GB" dirty="0"/>
          </a:p>
        </p:txBody>
      </p:sp>
    </p:spTree>
    <p:extLst>
      <p:ext uri="{BB962C8B-B14F-4D97-AF65-F5344CB8AC3E}">
        <p14:creationId xmlns:p14="http://schemas.microsoft.com/office/powerpoint/2010/main" val="1813051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GB" sz="1200" kern="1200" dirty="0" smtClean="0">
                <a:solidFill>
                  <a:schemeClr val="tx1"/>
                </a:solidFill>
                <a:latin typeface="+mn-lt"/>
                <a:ea typeface="+mn-ea"/>
                <a:cs typeface="+mn-cs"/>
              </a:rPr>
              <a:t>For those of you who haven’t encountered</a:t>
            </a:r>
            <a:r>
              <a:rPr lang="en-GB" sz="1200" kern="1200" baseline="0" dirty="0" smtClean="0">
                <a:solidFill>
                  <a:schemeClr val="tx1"/>
                </a:solidFill>
                <a:latin typeface="+mn-lt"/>
                <a:ea typeface="+mn-ea"/>
                <a:cs typeface="+mn-cs"/>
              </a:rPr>
              <a:t> InfosmART before, some background and context on the project</a:t>
            </a:r>
            <a:r>
              <a:rPr lang="en-GB" sz="1200" kern="1200" baseline="0" dirty="0" smtClean="0">
                <a:solidFill>
                  <a:schemeClr val="tx1"/>
                </a:solidFill>
                <a:latin typeface="+mn-lt"/>
                <a:ea typeface="+mn-ea"/>
                <a:cs typeface="+mn-cs"/>
              </a:rPr>
              <a:t>…</a:t>
            </a:r>
          </a:p>
          <a:p>
            <a:pPr marL="171450" indent="-171450">
              <a:buFont typeface="Arial" pitchFamily="34" charset="0"/>
              <a:buChar char="•"/>
            </a:pPr>
            <a:r>
              <a:rPr lang="en-GB" sz="1200" kern="1200" baseline="0" dirty="0" smtClean="0">
                <a:solidFill>
                  <a:schemeClr val="tx1"/>
                </a:solidFill>
                <a:latin typeface="+mn-lt"/>
                <a:ea typeface="+mn-ea"/>
                <a:cs typeface="+mn-cs"/>
              </a:rPr>
              <a:t>It is a series of online modules in information and research skills, freely available to all via our website.</a:t>
            </a:r>
            <a:endParaRPr lang="en-GB" sz="1200" kern="1200" baseline="0" dirty="0" smtClean="0">
              <a:solidFill>
                <a:schemeClr val="tx1"/>
              </a:solidFill>
              <a:latin typeface="+mn-lt"/>
              <a:ea typeface="+mn-ea"/>
              <a:cs typeface="+mn-cs"/>
            </a:endParaRPr>
          </a:p>
          <a:p>
            <a:pPr marL="171450" indent="-171450">
              <a:buFont typeface="Arial" pitchFamily="34" charset="0"/>
              <a:buChar char="•"/>
            </a:pPr>
            <a:r>
              <a:rPr lang="en-GB" sz="1200" b="0" i="0" kern="1200" dirty="0" smtClean="0">
                <a:solidFill>
                  <a:schemeClr val="tx1"/>
                </a:solidFill>
                <a:effectLst/>
                <a:latin typeface="+mn-lt"/>
                <a:ea typeface="+mn-ea"/>
                <a:cs typeface="+mn-cs"/>
              </a:rPr>
              <a:t>All </a:t>
            </a:r>
            <a:r>
              <a:rPr lang="en-GB" sz="1200" b="0" i="0" kern="1200" dirty="0" smtClean="0">
                <a:solidFill>
                  <a:schemeClr val="tx1"/>
                </a:solidFill>
                <a:effectLst/>
                <a:latin typeface="+mn-lt"/>
                <a:ea typeface="+mn-ea"/>
                <a:cs typeface="+mn-cs"/>
              </a:rPr>
              <a:t>these modules </a:t>
            </a:r>
            <a:r>
              <a:rPr lang="en-GB" sz="1200" b="0" i="0" kern="1200" dirty="0" smtClean="0">
                <a:solidFill>
                  <a:schemeClr val="tx1"/>
                </a:solidFill>
                <a:effectLst/>
                <a:latin typeface="+mn-lt"/>
                <a:ea typeface="+mn-ea"/>
                <a:cs typeface="+mn-cs"/>
              </a:rPr>
              <a:t>are self-directed, so learners can follow each module </a:t>
            </a:r>
            <a:r>
              <a:rPr lang="en-GB" sz="1200" b="0" i="0" kern="1200" dirty="0" smtClean="0">
                <a:solidFill>
                  <a:schemeClr val="tx1"/>
                </a:solidFill>
                <a:effectLst/>
                <a:latin typeface="+mn-lt"/>
                <a:ea typeface="+mn-ea"/>
                <a:cs typeface="+mn-cs"/>
              </a:rPr>
              <a:t>through from </a:t>
            </a:r>
            <a:r>
              <a:rPr lang="en-GB" sz="1200" b="0" i="0" kern="1200" dirty="0" smtClean="0">
                <a:solidFill>
                  <a:schemeClr val="tx1"/>
                </a:solidFill>
                <a:effectLst/>
                <a:latin typeface="+mn-lt"/>
                <a:ea typeface="+mn-ea"/>
                <a:cs typeface="+mn-cs"/>
              </a:rPr>
              <a:t>start to finish, or dip in and out when they need specific information. </a:t>
            </a:r>
          </a:p>
          <a:p>
            <a:pPr marL="171450" indent="-171450">
              <a:buFont typeface="Arial" pitchFamily="34" charset="0"/>
              <a:buChar char="•"/>
            </a:pPr>
            <a:r>
              <a:rPr lang="en-GB" sz="1200" b="0" i="0" kern="1200" dirty="0" smtClean="0">
                <a:solidFill>
                  <a:schemeClr val="tx1"/>
                </a:solidFill>
                <a:effectLst/>
                <a:latin typeface="+mn-lt"/>
                <a:ea typeface="+mn-ea"/>
                <a:cs typeface="+mn-cs"/>
              </a:rPr>
              <a:t>All InfosmART content is written in easy-to-understand language and is designed for learners to work through at their own pace.</a:t>
            </a:r>
            <a:endParaRPr lang="en-GB" sz="1200" kern="1200" dirty="0" smtClean="0">
              <a:solidFill>
                <a:schemeClr val="tx1"/>
              </a:solidFill>
              <a:latin typeface="+mn-lt"/>
              <a:ea typeface="+mn-ea"/>
              <a:cs typeface="+mn-cs"/>
            </a:endParaRPr>
          </a:p>
          <a:p>
            <a:pPr marL="171450" indent="-171450">
              <a:buFont typeface="Arial" pitchFamily="34" charset="0"/>
              <a:buChar char="•"/>
            </a:pPr>
            <a:r>
              <a:rPr lang="en-GB" sz="1200" kern="1200" dirty="0" smtClean="0">
                <a:solidFill>
                  <a:schemeClr val="tx1"/>
                </a:solidFill>
                <a:latin typeface="+mn-lt"/>
                <a:ea typeface="+mn-ea"/>
                <a:cs typeface="+mn-cs"/>
              </a:rPr>
              <a:t>It can help students to develop and improve their own research capabilities independently and to take charge of their learning.  </a:t>
            </a:r>
          </a:p>
          <a:p>
            <a:pPr marL="171450" indent="-171450">
              <a:buFont typeface="Arial" pitchFamily="34" charset="0"/>
              <a:buChar char="•"/>
            </a:pPr>
            <a:r>
              <a:rPr lang="en-GB" sz="1200" kern="1200" dirty="0" smtClean="0">
                <a:solidFill>
                  <a:schemeClr val="tx1"/>
                </a:solidFill>
                <a:latin typeface="+mn-lt"/>
                <a:ea typeface="+mn-ea"/>
                <a:cs typeface="+mn-cs"/>
              </a:rPr>
              <a:t>It is for any creative</a:t>
            </a:r>
            <a:r>
              <a:rPr lang="en-GB" sz="1200" kern="1200" baseline="0" dirty="0" smtClean="0">
                <a:solidFill>
                  <a:schemeClr val="tx1"/>
                </a:solidFill>
                <a:latin typeface="+mn-lt"/>
                <a:ea typeface="+mn-ea"/>
                <a:cs typeface="+mn-cs"/>
              </a:rPr>
              <a:t> practitioner </a:t>
            </a:r>
            <a:r>
              <a:rPr lang="en-GB" sz="1200" kern="1200" dirty="0" smtClean="0">
                <a:solidFill>
                  <a:schemeClr val="tx1"/>
                </a:solidFill>
                <a:latin typeface="+mn-lt"/>
                <a:ea typeface="+mn-ea"/>
                <a:cs typeface="+mn-cs"/>
              </a:rPr>
              <a:t>who wants to develop, improve or enhance their information skills. </a:t>
            </a:r>
            <a:endParaRPr lang="en-GB" sz="1200" kern="120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err="1" smtClean="0">
                <a:solidFill>
                  <a:schemeClr val="tx1"/>
                </a:solidFill>
                <a:latin typeface="+mn-lt"/>
                <a:ea typeface="+mn-ea"/>
                <a:cs typeface="+mn-cs"/>
              </a:rPr>
              <a:t>InfosmART</a:t>
            </a:r>
            <a:r>
              <a:rPr lang="en-US" sz="1200" kern="1200" dirty="0" smtClean="0">
                <a:solidFill>
                  <a:schemeClr val="tx1"/>
                </a:solidFill>
                <a:latin typeface="+mn-lt"/>
                <a:ea typeface="+mn-ea"/>
                <a:cs typeface="+mn-cs"/>
              </a:rPr>
              <a:t> was developed in-house</a:t>
            </a:r>
            <a:r>
              <a:rPr lang="en-US" sz="1200" kern="1200" baseline="0" dirty="0" smtClean="0">
                <a:solidFill>
                  <a:schemeClr val="tx1"/>
                </a:solidFill>
                <a:latin typeface="+mn-lt"/>
                <a:ea typeface="+mn-ea"/>
                <a:cs typeface="+mn-cs"/>
              </a:rPr>
              <a:t> by the Library team at Glasgow School of Art</a:t>
            </a:r>
            <a:r>
              <a:rPr lang="en-GB" sz="1200" kern="1200" baseline="0" dirty="0" smtClean="0">
                <a:solidFill>
                  <a:schemeClr val="tx1"/>
                </a:solidFill>
                <a:latin typeface="+mn-lt"/>
                <a:ea typeface="+mn-ea"/>
                <a:cs typeface="+mn-cs"/>
              </a:rPr>
              <a:t>, using relatively inexpensive tools and platforms and the skills and knowledge of our own staff.</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DD053A8-75EF-400F-871D-53E29386EC0F}" type="slidenum">
              <a:rPr lang="en-GB" smtClean="0"/>
              <a:pPr/>
              <a:t>2</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The </a:t>
            </a:r>
            <a:r>
              <a:rPr lang="en-US" sz="1200" kern="1200" dirty="0" smtClean="0">
                <a:solidFill>
                  <a:schemeClr val="tx1"/>
                </a:solidFill>
                <a:latin typeface="+mn-lt"/>
                <a:ea typeface="+mn-ea"/>
                <a:cs typeface="+mn-cs"/>
              </a:rPr>
              <a:t>Glasgow School of Art </a:t>
            </a:r>
            <a:r>
              <a:rPr lang="en-GB" dirty="0" smtClean="0"/>
              <a:t>is internationally recognised as one of Europe's foremost higher education institutions for creative education and research in fine art, design and architecture</a:t>
            </a:r>
            <a:r>
              <a:rPr lang="en-GB" dirty="0" smtClean="0"/>
              <a:t>.</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b="0" i="0" kern="1200" dirty="0" smtClean="0">
                <a:solidFill>
                  <a:schemeClr val="tx1"/>
                </a:solidFill>
                <a:effectLst/>
                <a:latin typeface="+mn-lt"/>
                <a:ea typeface="+mn-ea"/>
                <a:cs typeface="+mn-cs"/>
              </a:rPr>
              <a:t>We were founded in 1845 as one of the first Government Schools of Design,</a:t>
            </a:r>
            <a:r>
              <a:rPr lang="en-GB" sz="1200" b="0" i="0" kern="1200" baseline="0" dirty="0" smtClean="0">
                <a:solidFill>
                  <a:schemeClr val="tx1"/>
                </a:solidFill>
                <a:effectLst/>
                <a:latin typeface="+mn-lt"/>
                <a:ea typeface="+mn-ea"/>
                <a:cs typeface="+mn-cs"/>
              </a:rPr>
              <a:t> and today our community numbers about 2,000 individuals.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We are 1 </a:t>
            </a:r>
            <a:r>
              <a:rPr lang="en-US" sz="1200" kern="1200" dirty="0" smtClean="0">
                <a:solidFill>
                  <a:schemeClr val="tx1"/>
                </a:solidFill>
                <a:latin typeface="+mn-lt"/>
                <a:ea typeface="+mn-ea"/>
                <a:cs typeface="+mn-cs"/>
              </a:rPr>
              <a:t>of only 2 remaining Small Specialist Institutions within Scotland, with undergraduate, taught postgraduate, and research programmes delivered across architecture, fine art, design, digital design, and historical and critical studies.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We are 1 </a:t>
            </a:r>
            <a:r>
              <a:rPr lang="en-US" sz="1200" kern="1200" dirty="0" smtClean="0">
                <a:solidFill>
                  <a:schemeClr val="tx1"/>
                </a:solidFill>
                <a:latin typeface="+mn-lt"/>
                <a:ea typeface="+mn-ea"/>
                <a:cs typeface="+mn-cs"/>
              </a:rPr>
              <a:t>of the few</a:t>
            </a:r>
            <a:r>
              <a:rPr lang="en-US" sz="1200" kern="1200" baseline="0" dirty="0" smtClean="0">
                <a:solidFill>
                  <a:schemeClr val="tx1"/>
                </a:solidFill>
                <a:latin typeface="+mn-lt"/>
                <a:ea typeface="+mn-ea"/>
                <a:cs typeface="+mn-cs"/>
              </a:rPr>
              <a:t> remaining independent art schools in the UK.</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dirty="0" smtClean="0"/>
              <a:t>Since 2005, 30% of nominees for the prestigious Turner Prize, and two winners, have graduated from the Glasgow School of Art</a:t>
            </a:r>
            <a:r>
              <a:rPr lang="en-GB" dirty="0" smtClean="0"/>
              <a:t>.</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DD053A8-75EF-400F-871D-53E29386EC0F}" type="slidenum">
              <a:rPr lang="en-GB" smtClean="0"/>
              <a:pPr/>
              <a:t>3</a:t>
            </a:fld>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b="0" i="0" kern="1200" dirty="0" smtClean="0">
                <a:solidFill>
                  <a:schemeClr val="tx1"/>
                </a:solidFill>
                <a:effectLst/>
                <a:latin typeface="+mn-lt"/>
                <a:ea typeface="+mn-ea"/>
                <a:cs typeface="+mn-cs"/>
              </a:rPr>
              <a:t>The famous Glasgow School of Art building designed by Charles </a:t>
            </a:r>
            <a:r>
              <a:rPr lang="en-GB" sz="1200" b="0" i="0" kern="1200" dirty="0" err="1" smtClean="0">
                <a:solidFill>
                  <a:schemeClr val="tx1"/>
                </a:solidFill>
                <a:effectLst/>
                <a:latin typeface="+mn-lt"/>
                <a:ea typeface="+mn-ea"/>
                <a:cs typeface="+mn-cs"/>
              </a:rPr>
              <a:t>Rennie</a:t>
            </a:r>
            <a:r>
              <a:rPr lang="en-GB" sz="1200" b="0" i="0" kern="1200" dirty="0" smtClean="0">
                <a:solidFill>
                  <a:schemeClr val="tx1"/>
                </a:solidFill>
                <a:effectLst/>
                <a:latin typeface="+mn-lt"/>
                <a:ea typeface="+mn-ea"/>
                <a:cs typeface="+mn-cs"/>
              </a:rPr>
              <a:t> Mackintosh is an icon of late 19th and early 20th century architecture.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b="0" i="0" kern="1200" dirty="0" smtClean="0">
                <a:solidFill>
                  <a:schemeClr val="tx1"/>
                </a:solidFill>
                <a:effectLst/>
                <a:latin typeface="+mn-lt"/>
                <a:ea typeface="+mn-ea"/>
                <a:cs typeface="+mn-cs"/>
              </a:rPr>
              <a:t>It is an A-listed</a:t>
            </a:r>
            <a:r>
              <a:rPr lang="en-GB" sz="1200" b="0" i="0" kern="1200" baseline="0" dirty="0" smtClean="0">
                <a:solidFill>
                  <a:schemeClr val="tx1"/>
                </a:solidFill>
                <a:effectLst/>
                <a:latin typeface="+mn-lt"/>
                <a:ea typeface="+mn-ea"/>
                <a:cs typeface="+mn-cs"/>
              </a:rPr>
              <a:t> building of international significance, and viewed as one of the most beautiful interiors in the world.</a:t>
            </a:r>
            <a:endParaRPr lang="en-GB" sz="1200" b="0" i="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b="0" i="0" kern="1200" dirty="0" smtClean="0">
                <a:solidFill>
                  <a:schemeClr val="tx1"/>
                </a:solidFill>
                <a:effectLst/>
                <a:latin typeface="+mn-lt"/>
                <a:ea typeface="+mn-ea"/>
                <a:cs typeface="+mn-cs"/>
              </a:rPr>
              <a:t>The masterwork within the masterpiece is Mackintosh’s original library, which is still used as a library today and houses our older reference materials</a:t>
            </a:r>
            <a:r>
              <a:rPr lang="en-GB" sz="1200" b="0" i="0" kern="1200" baseline="0" dirty="0" smtClean="0">
                <a:solidFill>
                  <a:schemeClr val="tx1"/>
                </a:solidFill>
                <a:effectLst/>
                <a:latin typeface="+mn-lt"/>
                <a:ea typeface="+mn-ea"/>
                <a:cs typeface="+mn-cs"/>
              </a:rPr>
              <a:t> and journals.</a:t>
            </a:r>
            <a:endParaRPr lang="en-GB" sz="1200" b="0" i="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4</a:t>
            </a:fld>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Of</a:t>
            </a:r>
            <a:r>
              <a:rPr lang="en-GB" sz="1200" kern="1200" baseline="0" dirty="0" smtClean="0">
                <a:solidFill>
                  <a:schemeClr val="tx1"/>
                </a:solidFill>
                <a:latin typeface="+mn-lt"/>
                <a:ea typeface="+mn-ea"/>
                <a:cs typeface="+mn-cs"/>
              </a:rPr>
              <a:t> primary</a:t>
            </a:r>
            <a:r>
              <a:rPr lang="en-GB" sz="1200" kern="1200" dirty="0" smtClean="0">
                <a:solidFill>
                  <a:schemeClr val="tx1"/>
                </a:solidFill>
                <a:latin typeface="+mn-lt"/>
                <a:ea typeface="+mn-ea"/>
                <a:cs typeface="+mn-cs"/>
              </a:rPr>
              <a:t> importance </a:t>
            </a:r>
            <a:r>
              <a:rPr lang="en-GB" sz="1200" kern="1200" dirty="0" smtClean="0">
                <a:solidFill>
                  <a:schemeClr val="tx1"/>
                </a:solidFill>
                <a:latin typeface="+mn-lt"/>
                <a:ea typeface="+mn-ea"/>
                <a:cs typeface="+mn-cs"/>
              </a:rPr>
              <a:t>to most of your today,</a:t>
            </a:r>
            <a:r>
              <a:rPr lang="en-GB" sz="1200" kern="1200" baseline="0" dirty="0" smtClean="0">
                <a:solidFill>
                  <a:schemeClr val="tx1"/>
                </a:solidFill>
                <a:latin typeface="+mn-lt"/>
                <a:ea typeface="+mn-ea"/>
                <a:cs typeface="+mn-cs"/>
              </a:rPr>
              <a:t> will be that </a:t>
            </a:r>
            <a:r>
              <a:rPr lang="en-GB" sz="1200" kern="1200" dirty="0" smtClean="0">
                <a:solidFill>
                  <a:schemeClr val="tx1"/>
                </a:solidFill>
                <a:latin typeface="+mn-lt"/>
                <a:ea typeface="+mn-ea"/>
                <a:cs typeface="+mn-cs"/>
              </a:rPr>
              <a:t>InfosmART has been specifically designed for learning, teaching and research communities in art, design and architecture</a:t>
            </a:r>
            <a:r>
              <a:rPr lang="en-GB" sz="1200" kern="1200" dirty="0" smtClean="0">
                <a:solidFill>
                  <a:schemeClr val="tx1"/>
                </a:solidFill>
                <a:latin typeface="+mn-lt"/>
                <a:ea typeface="+mn-ea"/>
                <a:cs typeface="+mn-cs"/>
              </a:rPr>
              <a:t>.</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We had originally explored</a:t>
            </a:r>
            <a:r>
              <a:rPr lang="en-GB" sz="1200" kern="1200" baseline="0" dirty="0" smtClean="0">
                <a:solidFill>
                  <a:schemeClr val="tx1"/>
                </a:solidFill>
                <a:latin typeface="+mn-lt"/>
                <a:ea typeface="+mn-ea"/>
                <a:cs typeface="+mn-cs"/>
              </a:rPr>
              <a:t> online courses in information and study skills developed by other institutions, including those developed by institutions such as the Open University.</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In effect, we were concerned to not reinvent the wheel.</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During out research we discovered a wealth of fantastically put-together and useful resources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But none that were specifically aimed at our own target audience of art and design practitioners.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We felt that pre-existing resources did not offer the granularity or the subject-specificity that our students required, or were written in a very dry academic mode, or were very text-heavy.</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All of this made us certain that we needed to think about developing our own approach to information literacy at GSA.</a:t>
            </a:r>
          </a:p>
        </p:txBody>
      </p:sp>
      <p:sp>
        <p:nvSpPr>
          <p:cNvPr id="4" name="Slide Number Placeholder 3"/>
          <p:cNvSpPr>
            <a:spLocks noGrp="1"/>
          </p:cNvSpPr>
          <p:nvPr>
            <p:ph type="sldNum" sz="quarter" idx="10"/>
          </p:nvPr>
        </p:nvSpPr>
        <p:spPr/>
        <p:txBody>
          <a:bodyPr/>
          <a:lstStyle/>
          <a:p>
            <a:fld id="{CDD053A8-75EF-400F-871D-53E29386EC0F}" type="slidenum">
              <a:rPr lang="en-GB" smtClean="0"/>
              <a:pPr/>
              <a:t>5</a:t>
            </a:fld>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smtClean="0"/>
              <a:t>I’m </a:t>
            </a:r>
            <a:r>
              <a:rPr lang="en-US" sz="1200" dirty="0" smtClean="0"/>
              <a:t>sure I don’t have</a:t>
            </a:r>
            <a:r>
              <a:rPr lang="en-US" sz="1200" baseline="0" dirty="0" smtClean="0"/>
              <a:t> to convince many of you that f</a:t>
            </a:r>
            <a:r>
              <a:rPr lang="en-US" sz="1200" dirty="0" smtClean="0"/>
              <a:t>or many art and design students information skills and processes do not come as second nature.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smtClean="0"/>
              <a:t>Whereas other subject disciplines may assume certain core competencies, this cannot be assumed for art and design students who often employ non-linear modes of thinking and find academic writing problematic.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smtClean="0"/>
              <a:t>Many of our students exist and operate within visual arenas, and find text-based worlds alien and intimidating.</a:t>
            </a:r>
            <a:endParaRPr lang="en-GB" sz="1200" kern="120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Cobbledick (1996) has written that artists’ information needs are interdisciplinary, undefined and circuitous.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Frank (1999) reveals that browsing, as differentiated from search, remains uniquely key to the artist’s information-seeking.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Cowan and Branigan (2004) conclude that the artist’s information needs are markedly different from many other disciplines.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A full literature review on the </a:t>
            </a:r>
            <a:r>
              <a:rPr lang="en-GB" sz="1200" kern="1200" dirty="0" smtClean="0">
                <a:solidFill>
                  <a:schemeClr val="tx1"/>
                </a:solidFill>
                <a:latin typeface="+mn-lt"/>
                <a:ea typeface="+mn-ea"/>
                <a:cs typeface="+mn-cs"/>
              </a:rPr>
              <a:t>unique information-seeking </a:t>
            </a:r>
            <a:r>
              <a:rPr lang="en-GB" sz="1200" kern="1200" dirty="0" smtClean="0">
                <a:solidFill>
                  <a:schemeClr val="tx1"/>
                </a:solidFill>
                <a:latin typeface="+mn-lt"/>
                <a:ea typeface="+mn-ea"/>
                <a:cs typeface="+mn-cs"/>
              </a:rPr>
              <a:t>of creative practitioners</a:t>
            </a:r>
            <a:r>
              <a:rPr lang="en-GB" sz="1200" kern="1200" baseline="0" dirty="0" smtClean="0">
                <a:solidFill>
                  <a:schemeClr val="tx1"/>
                </a:solidFill>
                <a:latin typeface="+mn-lt"/>
                <a:ea typeface="+mn-ea"/>
                <a:cs typeface="+mn-cs"/>
              </a:rPr>
              <a:t> is available on the InfosmART website</a:t>
            </a:r>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6</a:t>
            </a:fld>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GB" sz="1200" kern="1200" dirty="0" smtClean="0">
                <a:solidFill>
                  <a:schemeClr val="tx1"/>
                </a:solidFill>
                <a:latin typeface="+mn-lt"/>
                <a:ea typeface="+mn-ea"/>
                <a:cs typeface="+mn-cs"/>
              </a:rPr>
              <a:t>InfosmART was developed through learner feedback in direct response to </a:t>
            </a:r>
            <a:r>
              <a:rPr lang="en-GB" sz="1200" kern="1200" dirty="0" smtClean="0">
                <a:solidFill>
                  <a:schemeClr val="tx1"/>
                </a:solidFill>
                <a:latin typeface="+mn-lt"/>
                <a:ea typeface="+mn-ea"/>
                <a:cs typeface="+mn-cs"/>
              </a:rPr>
              <a:t>the challenges</a:t>
            </a:r>
            <a:r>
              <a:rPr lang="en-GB" sz="1200" kern="1200" baseline="0" dirty="0" smtClean="0">
                <a:solidFill>
                  <a:schemeClr val="tx1"/>
                </a:solidFill>
                <a:latin typeface="+mn-lt"/>
                <a:ea typeface="+mn-ea"/>
                <a:cs typeface="+mn-cs"/>
              </a:rPr>
              <a:t> identified by these writers.</a:t>
            </a:r>
            <a:endParaRPr lang="en-GB" sz="1200" kern="1200" dirty="0" smtClean="0">
              <a:solidFill>
                <a:schemeClr val="tx1"/>
              </a:solidFill>
              <a:latin typeface="+mn-lt"/>
              <a:ea typeface="+mn-ea"/>
              <a:cs typeface="+mn-cs"/>
            </a:endParaRPr>
          </a:p>
          <a:p>
            <a:pPr marL="171450" indent="-171450">
              <a:buFont typeface="Arial" pitchFamily="34" charset="0"/>
              <a:buChar char="•"/>
            </a:pPr>
            <a:r>
              <a:rPr lang="en-US" sz="1200" dirty="0" smtClean="0"/>
              <a:t>Experience within the Library had demonstrated that in general GSA students </a:t>
            </a:r>
            <a:r>
              <a:rPr lang="en-US" sz="1200" dirty="0" smtClean="0"/>
              <a:t>experience </a:t>
            </a:r>
            <a:r>
              <a:rPr lang="en-US" sz="1200" dirty="0" smtClean="0"/>
              <a:t>difficulty in searching for information effectively, evaluating it critically, and then using it legally. </a:t>
            </a:r>
            <a:endParaRPr lang="en-US" sz="1200" dirty="0" smtClean="0"/>
          </a:p>
          <a:p>
            <a:pPr marL="171450" indent="-171450">
              <a:buFont typeface="Arial" pitchFamily="34" charset="0"/>
              <a:buChar char="•"/>
            </a:pPr>
            <a:r>
              <a:rPr lang="en-US" sz="1200" dirty="0" smtClean="0"/>
              <a:t>This seemed to be true across all levels of study, from undergraduate right up to research</a:t>
            </a:r>
            <a:r>
              <a:rPr lang="en-US" sz="1200" baseline="0" dirty="0" smtClean="0"/>
              <a:t> degrees.</a:t>
            </a:r>
            <a:endParaRPr lang="en-US" sz="1200" dirty="0" smtClean="0"/>
          </a:p>
          <a:p>
            <a:pPr marL="171450" indent="-171450">
              <a:buFont typeface="Arial" pitchFamily="34" charset="0"/>
              <a:buChar char="•"/>
            </a:pPr>
            <a:r>
              <a:rPr lang="en-US" sz="1200" dirty="0" smtClean="0"/>
              <a:t>Feedback from academic staff </a:t>
            </a:r>
            <a:r>
              <a:rPr lang="en-US" sz="1200" dirty="0" smtClean="0"/>
              <a:t>confirmed </a:t>
            </a:r>
            <a:r>
              <a:rPr lang="en-US" sz="1200" dirty="0" smtClean="0"/>
              <a:t>that </a:t>
            </a:r>
            <a:r>
              <a:rPr lang="en-US" sz="1200" dirty="0" smtClean="0"/>
              <a:t>they too had witnessed this difficulty,</a:t>
            </a:r>
            <a:r>
              <a:rPr lang="en-US" sz="1200" baseline="0" dirty="0" smtClean="0"/>
              <a:t> an</a:t>
            </a:r>
            <a:r>
              <a:rPr lang="en-US" sz="1200" dirty="0" smtClean="0"/>
              <a:t>d </a:t>
            </a:r>
            <a:r>
              <a:rPr lang="en-US" sz="1200" dirty="0" smtClean="0"/>
              <a:t>that there </a:t>
            </a:r>
            <a:r>
              <a:rPr lang="en-US" sz="1200" dirty="0" smtClean="0"/>
              <a:t>was </a:t>
            </a:r>
            <a:r>
              <a:rPr lang="en-US" sz="1200" dirty="0" smtClean="0"/>
              <a:t>a </a:t>
            </a:r>
            <a:r>
              <a:rPr lang="en-US" sz="1200" dirty="0" smtClean="0"/>
              <a:t>genuine need </a:t>
            </a:r>
            <a:r>
              <a:rPr lang="en-US" sz="1200" dirty="0" smtClean="0"/>
              <a:t>for information skills training within the student body.</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smtClean="0"/>
              <a:t>We also recognised that there was often a deficit in information skills in students joining us from FE foundation </a:t>
            </a:r>
            <a:r>
              <a:rPr lang="en-US" sz="1200" dirty="0" smtClean="0"/>
              <a:t>courses.</a:t>
            </a:r>
            <a:endParaRPr lang="en-US" sz="1200" dirty="0" smtClean="0"/>
          </a:p>
        </p:txBody>
      </p:sp>
      <p:sp>
        <p:nvSpPr>
          <p:cNvPr id="4" name="Slide Number Placeholder 3"/>
          <p:cNvSpPr>
            <a:spLocks noGrp="1"/>
          </p:cNvSpPr>
          <p:nvPr>
            <p:ph type="sldNum" sz="quarter" idx="10"/>
          </p:nvPr>
        </p:nvSpPr>
        <p:spPr/>
        <p:txBody>
          <a:bodyPr/>
          <a:lstStyle/>
          <a:p>
            <a:fld id="{CDD053A8-75EF-400F-871D-53E29386EC0F}" type="slidenum">
              <a:rPr lang="en-GB" smtClean="0"/>
              <a:pPr/>
              <a:t>7</a:t>
            </a:fld>
            <a:endParaRPr lang="en-GB"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GB" sz="1200" kern="1200" dirty="0" smtClean="0">
                <a:solidFill>
                  <a:schemeClr val="tx1"/>
                </a:solidFill>
                <a:latin typeface="+mn-lt"/>
                <a:ea typeface="+mn-ea"/>
                <a:cs typeface="+mn-cs"/>
              </a:rPr>
              <a:t>In the very</a:t>
            </a:r>
            <a:r>
              <a:rPr lang="en-GB" sz="1200" kern="1200" baseline="0" dirty="0" smtClean="0">
                <a:solidFill>
                  <a:schemeClr val="tx1"/>
                </a:solidFill>
                <a:latin typeface="+mn-lt"/>
                <a:ea typeface="+mn-ea"/>
                <a:cs typeface="+mn-cs"/>
              </a:rPr>
              <a:t> early stages of the </a:t>
            </a:r>
            <a:r>
              <a:rPr lang="en-GB" sz="1200" kern="1200" dirty="0" smtClean="0">
                <a:solidFill>
                  <a:schemeClr val="tx1"/>
                </a:solidFill>
                <a:latin typeface="+mn-lt"/>
                <a:ea typeface="+mn-ea"/>
                <a:cs typeface="+mn-cs"/>
              </a:rPr>
              <a:t>InfosmART project, a focus group was held entitled “Assessing the information literacy needs for FE to HE transitions within the creative disciplines”</a:t>
            </a:r>
          </a:p>
          <a:p>
            <a:pPr marL="171450" indent="-171450">
              <a:buFont typeface="Arial" pitchFamily="34" charset="0"/>
              <a:buChar char="•"/>
            </a:pPr>
            <a:r>
              <a:rPr lang="en-GB" sz="1200" dirty="0" smtClean="0"/>
              <a:t>Its purpose was to establish</a:t>
            </a:r>
            <a:r>
              <a:rPr lang="en-GB" sz="1200" baseline="0" dirty="0" smtClean="0"/>
              <a:t> an evidence-base for </a:t>
            </a:r>
            <a:r>
              <a:rPr lang="en-GB" sz="1200" dirty="0" smtClean="0"/>
              <a:t>how creative practitioners find, assimilate and use information. </a:t>
            </a:r>
            <a:endParaRPr lang="en-GB" sz="1200" dirty="0" smtClean="0"/>
          </a:p>
          <a:p>
            <a:pPr marL="171450" indent="-171450">
              <a:buFont typeface="Arial" pitchFamily="34" charset="0"/>
              <a:buChar char="•"/>
            </a:pPr>
            <a:r>
              <a:rPr lang="en-GB" sz="1200" dirty="0" smtClean="0"/>
              <a:t>We</a:t>
            </a:r>
            <a:r>
              <a:rPr lang="en-GB" sz="1200" baseline="0" dirty="0" smtClean="0"/>
              <a:t> wanted, in effect, to ensure our development work was evidence-based and responded to real-world needs.</a:t>
            </a:r>
            <a:endParaRPr lang="en-GB" sz="1200" dirty="0" smtClean="0"/>
          </a:p>
          <a:p>
            <a:pPr marL="171450" indent="-171450">
              <a:buFont typeface="Arial" pitchFamily="34" charset="0"/>
              <a:buChar char="•"/>
            </a:pPr>
            <a:r>
              <a:rPr lang="en-GB" sz="1200" dirty="0" smtClean="0"/>
              <a:t>In </a:t>
            </a:r>
            <a:r>
              <a:rPr lang="en-GB" sz="1200" dirty="0" smtClean="0"/>
              <a:t>particular, </a:t>
            </a:r>
            <a:r>
              <a:rPr lang="en-GB" sz="1200" dirty="0" smtClean="0"/>
              <a:t>the study </a:t>
            </a:r>
            <a:r>
              <a:rPr lang="en-GB" sz="1200" dirty="0" smtClean="0"/>
              <a:t>sought to find answers to the following questions:</a:t>
            </a:r>
          </a:p>
          <a:p>
            <a:pPr marL="171450" indent="-171450">
              <a:buFont typeface="Arial" pitchFamily="34" charset="0"/>
              <a:buChar char="•"/>
            </a:pPr>
            <a:r>
              <a:rPr lang="en-GB" sz="1200" dirty="0" smtClean="0"/>
              <a:t>Do creative practitioners look for information in ways that are unique to their creative disciplines? </a:t>
            </a:r>
          </a:p>
          <a:p>
            <a:pPr marL="171450" indent="-171450">
              <a:buFont typeface="Arial" pitchFamily="34" charset="0"/>
              <a:buChar char="•"/>
            </a:pPr>
            <a:r>
              <a:rPr lang="en-GB" sz="1200" dirty="0" smtClean="0"/>
              <a:t>What techniques do </a:t>
            </a:r>
            <a:r>
              <a:rPr lang="en-GB" sz="1200" dirty="0" smtClean="0"/>
              <a:t>creative </a:t>
            </a:r>
            <a:r>
              <a:rPr lang="en-GB" sz="1200" dirty="0" smtClean="0"/>
              <a:t>practitioners typically employ when looking for information?</a:t>
            </a:r>
          </a:p>
          <a:p>
            <a:pPr marL="171450" indent="-171450">
              <a:buFont typeface="Arial" pitchFamily="34" charset="0"/>
              <a:buChar char="•"/>
            </a:pPr>
            <a:r>
              <a:rPr lang="en-GB" sz="1200" dirty="0" smtClean="0"/>
              <a:t>What aspects of information-seeking do creative practitioners find particularly problematic or challenging?</a:t>
            </a:r>
          </a:p>
          <a:p>
            <a:pPr marL="171450" indent="-171450">
              <a:buFont typeface="Arial" pitchFamily="34" charset="0"/>
              <a:buChar char="•"/>
            </a:pPr>
            <a:r>
              <a:rPr lang="en-GB" sz="1200" dirty="0" smtClean="0"/>
              <a:t>What support do creative practitioners require when searching for information?</a:t>
            </a:r>
          </a:p>
        </p:txBody>
      </p:sp>
      <p:sp>
        <p:nvSpPr>
          <p:cNvPr id="4" name="Slide Number Placeholder 3"/>
          <p:cNvSpPr>
            <a:spLocks noGrp="1"/>
          </p:cNvSpPr>
          <p:nvPr>
            <p:ph type="sldNum" sz="quarter" idx="10"/>
          </p:nvPr>
        </p:nvSpPr>
        <p:spPr/>
        <p:txBody>
          <a:bodyPr/>
          <a:lstStyle/>
          <a:p>
            <a:fld id="{CDD053A8-75EF-400F-871D-53E29386EC0F}" type="slidenum">
              <a:rPr lang="en-GB" smtClean="0"/>
              <a:pPr/>
              <a:t>8</a:t>
            </a:fld>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GB" sz="1200" dirty="0" smtClean="0"/>
              <a:t>Traditional </a:t>
            </a:r>
            <a:r>
              <a:rPr lang="en-GB" sz="1200" dirty="0" smtClean="0"/>
              <a:t>feeder colleges to Glasgow School of Art were targeted, and the study concentrated on students in the creative disciplines. </a:t>
            </a:r>
          </a:p>
          <a:p>
            <a:pPr marL="171450" indent="-171450">
              <a:buFont typeface="Arial" pitchFamily="34" charset="0"/>
              <a:buChar char="•"/>
            </a:pPr>
            <a:r>
              <a:rPr lang="en-GB" sz="1200" dirty="0" smtClean="0"/>
              <a:t>Wherever possible, a broad range of participants were</a:t>
            </a:r>
            <a:r>
              <a:rPr lang="en-GB" sz="1200" baseline="0" dirty="0" smtClean="0"/>
              <a:t> </a:t>
            </a:r>
            <a:r>
              <a:rPr lang="en-GB" sz="1200" dirty="0" smtClean="0"/>
              <a:t>invited, to reflect different backgrounds, opinions and </a:t>
            </a:r>
            <a:r>
              <a:rPr lang="en-GB" sz="1200" dirty="0" smtClean="0"/>
              <a:t>viewpoints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dirty="0" smtClean="0"/>
              <a:t>Full results and methodology from the focus group are available</a:t>
            </a:r>
            <a:r>
              <a:rPr lang="en-GB" sz="1200" baseline="0" dirty="0" smtClean="0"/>
              <a:t> on the </a:t>
            </a:r>
            <a:r>
              <a:rPr lang="en-GB" sz="1200" baseline="0" dirty="0" err="1" smtClean="0"/>
              <a:t>InfosmART</a:t>
            </a:r>
            <a:r>
              <a:rPr lang="en-GB" sz="1200" baseline="0" dirty="0" smtClean="0"/>
              <a:t> website.</a:t>
            </a:r>
            <a:endParaRPr lang="en-GB" sz="1200" dirty="0" smtClean="0"/>
          </a:p>
          <a:p>
            <a:pPr marL="0" indent="0">
              <a:buFont typeface="Arial" pitchFamily="34" charset="0"/>
              <a:buNone/>
            </a:pPr>
            <a:endParaRPr lang="en-GB" sz="1200" dirty="0" smtClean="0"/>
          </a:p>
          <a:p>
            <a:pPr marL="171450" indent="-171450">
              <a:buFont typeface="Arial" pitchFamily="34" charset="0"/>
              <a:buChar char="•"/>
            </a:pPr>
            <a:r>
              <a:rPr lang="en-GB" sz="1200" dirty="0" smtClean="0"/>
              <a:t>Some feedback included…</a:t>
            </a:r>
          </a:p>
          <a:p>
            <a:pPr marL="171450" indent="-171450">
              <a:buFont typeface="Arial" pitchFamily="34" charset="0"/>
              <a:buChar char="•"/>
            </a:pPr>
            <a:r>
              <a:rPr lang="en-GB" sz="1200" dirty="0" smtClean="0"/>
              <a:t>“I always find loads of information, but it's not always relevant and I don't know how to concentrate on the good stuff.”</a:t>
            </a:r>
          </a:p>
          <a:p>
            <a:pPr marL="171450" indent="-171450">
              <a:buFont typeface="Arial" pitchFamily="34" charset="0"/>
              <a:buChar char="•"/>
            </a:pPr>
            <a:r>
              <a:rPr lang="en-GB" sz="1200" dirty="0" smtClean="0"/>
              <a:t>“You can pick magazines and books off the shelves and see what you're getting, but when stuff is out there online and you need a login to access it, it's hard to know what to expect.”</a:t>
            </a:r>
          </a:p>
          <a:p>
            <a:pPr marL="171450" indent="-171450">
              <a:buFont typeface="Arial" pitchFamily="34" charset="0"/>
              <a:buChar char="•"/>
            </a:pPr>
            <a:r>
              <a:rPr lang="en-GB" sz="1200" dirty="0" smtClean="0"/>
              <a:t>“I can never remember what I'm meant to be using and for what task or project.”</a:t>
            </a:r>
          </a:p>
          <a:p>
            <a:pPr marL="171450" indent="-171450">
              <a:buFont typeface="Arial" pitchFamily="34" charset="0"/>
              <a:buChar char="•"/>
            </a:pPr>
            <a:r>
              <a:rPr lang="en-GB" sz="1200" dirty="0" smtClean="0"/>
              <a:t>“You have to seem to jump through hoops to use some resources, and it really confuses me.”</a:t>
            </a:r>
          </a:p>
          <a:p>
            <a:pPr marL="171450" indent="-171450">
              <a:buFont typeface="Arial" pitchFamily="34" charset="0"/>
              <a:buChar char="•"/>
            </a:pPr>
            <a:r>
              <a:rPr lang="en-GB" sz="1200" dirty="0" smtClean="0"/>
              <a:t>“I just don't know where to begin. I know I'm not finding everything I should be, but I don't know what it is or how to get it.”</a:t>
            </a:r>
          </a:p>
          <a:p>
            <a:pPr marL="171450" indent="-171450">
              <a:buFont typeface="Arial" pitchFamily="34" charset="0"/>
              <a:buChar char="•"/>
            </a:pPr>
            <a:r>
              <a:rPr lang="en-GB" sz="1200" dirty="0" smtClean="0"/>
              <a:t>“I get too confused about where to go and for what</a:t>
            </a:r>
            <a:r>
              <a:rPr lang="en-GB" sz="1200" dirty="0" smtClean="0"/>
              <a:t>.”</a:t>
            </a:r>
          </a:p>
          <a:p>
            <a:pPr marL="171450" indent="-171450">
              <a:buFont typeface="Arial" pitchFamily="34" charset="0"/>
              <a:buChar char="•"/>
            </a:pPr>
            <a:endParaRPr lang="en-GB" sz="1200" dirty="0" smtClean="0"/>
          </a:p>
          <a:p>
            <a:pPr marL="171450" indent="-171450">
              <a:buFont typeface="Arial" pitchFamily="34" charset="0"/>
              <a:buChar char="•"/>
            </a:pPr>
            <a:r>
              <a:rPr lang="en-GB" sz="1200" dirty="0" smtClean="0"/>
              <a:t>In this graph we can see how a lack of confidence, relatively low in</a:t>
            </a:r>
            <a:r>
              <a:rPr lang="en-GB" sz="1200" baseline="0" dirty="0" smtClean="0"/>
              <a:t> most areas, increases hugely when applied to database searching.</a:t>
            </a:r>
            <a:endParaRPr lang="en-GB" sz="1200" dirty="0" smtClean="0"/>
          </a:p>
        </p:txBody>
      </p:sp>
      <p:sp>
        <p:nvSpPr>
          <p:cNvPr id="4" name="Slide Number Placeholder 3"/>
          <p:cNvSpPr>
            <a:spLocks noGrp="1"/>
          </p:cNvSpPr>
          <p:nvPr>
            <p:ph type="sldNum" sz="quarter" idx="10"/>
          </p:nvPr>
        </p:nvSpPr>
        <p:spPr/>
        <p:txBody>
          <a:bodyPr/>
          <a:lstStyle/>
          <a:p>
            <a:fld id="{CDD053A8-75EF-400F-871D-53E29386EC0F}" type="slidenum">
              <a:rPr lang="en-GB" smtClean="0"/>
              <a:pPr/>
              <a:t>9</a:t>
            </a:fld>
            <a:endParaRPr lang="en-GB"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GB" sz="1200" dirty="0" smtClean="0"/>
              <a:t>Other results</a:t>
            </a:r>
            <a:r>
              <a:rPr lang="en-GB" sz="1200" baseline="0" dirty="0" smtClean="0"/>
              <a:t> demonstrated the continued importance of browsing for the art and design student, and need to serendipitously stumble across useful images or resources.</a:t>
            </a:r>
          </a:p>
          <a:p>
            <a:pPr marL="171450" indent="-171450">
              <a:buFont typeface="Arial" pitchFamily="34" charset="0"/>
              <a:buChar char="•"/>
            </a:pPr>
            <a:r>
              <a:rPr lang="en-GB" sz="1200" baseline="0" dirty="0" smtClean="0"/>
              <a:t>This confirms Frank’s research from the last 1990s.</a:t>
            </a:r>
          </a:p>
          <a:p>
            <a:pPr marL="171450" indent="-171450">
              <a:buFont typeface="Arial" pitchFamily="34" charset="0"/>
              <a:buChar char="•"/>
            </a:pPr>
            <a:r>
              <a:rPr lang="en-GB" sz="1200" baseline="0" dirty="0" smtClean="0"/>
              <a:t>Many participants noted the importance of unknown-item searching within their research practice, and how poorly traditional databases systems serve these kinds of search</a:t>
            </a:r>
            <a:endParaRPr lang="en-GB" sz="1200" dirty="0" smtClean="0"/>
          </a:p>
        </p:txBody>
      </p:sp>
      <p:sp>
        <p:nvSpPr>
          <p:cNvPr id="4" name="Slide Number Placeholder 3"/>
          <p:cNvSpPr>
            <a:spLocks noGrp="1"/>
          </p:cNvSpPr>
          <p:nvPr>
            <p:ph type="sldNum" sz="quarter" idx="10"/>
          </p:nvPr>
        </p:nvSpPr>
        <p:spPr/>
        <p:txBody>
          <a:bodyPr/>
          <a:lstStyle/>
          <a:p>
            <a:fld id="{CDD053A8-75EF-400F-871D-53E29386EC0F}" type="slidenum">
              <a:rPr lang="en-GB" smtClean="0"/>
              <a:pPr/>
              <a:t>10</a:t>
            </a:fld>
            <a:endParaRPr lang="en-GB"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endParaRPr lang="en-GB" sz="1200" dirty="0" smtClean="0"/>
          </a:p>
        </p:txBody>
      </p:sp>
      <p:sp>
        <p:nvSpPr>
          <p:cNvPr id="4" name="Slide Number Placeholder 3"/>
          <p:cNvSpPr>
            <a:spLocks noGrp="1"/>
          </p:cNvSpPr>
          <p:nvPr>
            <p:ph type="sldNum" sz="quarter" idx="10"/>
          </p:nvPr>
        </p:nvSpPr>
        <p:spPr/>
        <p:txBody>
          <a:bodyPr/>
          <a:lstStyle/>
          <a:p>
            <a:fld id="{CDD053A8-75EF-400F-871D-53E29386EC0F}" type="slidenum">
              <a:rPr lang="en-GB" smtClean="0"/>
              <a:pPr/>
              <a:t>11</a:t>
            </a:fld>
            <a:endParaRPr lang="en-GB"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endParaRPr lang="en-GB" sz="1200" dirty="0" smtClean="0"/>
          </a:p>
        </p:txBody>
      </p:sp>
      <p:sp>
        <p:nvSpPr>
          <p:cNvPr id="4" name="Slide Number Placeholder 3"/>
          <p:cNvSpPr>
            <a:spLocks noGrp="1"/>
          </p:cNvSpPr>
          <p:nvPr>
            <p:ph type="sldNum" sz="quarter" idx="10"/>
          </p:nvPr>
        </p:nvSpPr>
        <p:spPr/>
        <p:txBody>
          <a:bodyPr/>
          <a:lstStyle/>
          <a:p>
            <a:fld id="{CDD053A8-75EF-400F-871D-53E29386EC0F}" type="slidenum">
              <a:rPr lang="en-GB" smtClean="0"/>
              <a:pPr/>
              <a:t>12</a:t>
            </a:fld>
            <a:endParaRPr lang="en-GB"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endParaRPr lang="en-GB" sz="1200" dirty="0" smtClean="0"/>
          </a:p>
        </p:txBody>
      </p:sp>
      <p:sp>
        <p:nvSpPr>
          <p:cNvPr id="4" name="Slide Number Placeholder 3"/>
          <p:cNvSpPr>
            <a:spLocks noGrp="1"/>
          </p:cNvSpPr>
          <p:nvPr>
            <p:ph type="sldNum" sz="quarter" idx="10"/>
          </p:nvPr>
        </p:nvSpPr>
        <p:spPr/>
        <p:txBody>
          <a:bodyPr/>
          <a:lstStyle/>
          <a:p>
            <a:fld id="{CDD053A8-75EF-400F-871D-53E29386EC0F}" type="slidenum">
              <a:rPr lang="en-GB" smtClean="0"/>
              <a:pPr/>
              <a:t>13</a:t>
            </a:fld>
            <a:endParaRPr lang="en-GB"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One of InfosmART’s explicit aims is to equip creative practitioners with the cross-transferable information skills that are attractive to employers.</a:t>
            </a:r>
            <a:endParaRPr lang="en-US" sz="1200" dirty="0" smtClean="0"/>
          </a:p>
          <a:p>
            <a:pPr marL="171450" indent="-171450">
              <a:buFont typeface="Arial" pitchFamily="34" charset="0"/>
              <a:buChar char="•"/>
            </a:pPr>
            <a:r>
              <a:rPr lang="en-US" sz="1200" dirty="0" smtClean="0"/>
              <a:t>The ability to undertake self-directed research is an increasingly important skill in the knowledge economy. </a:t>
            </a:r>
          </a:p>
          <a:p>
            <a:pPr marL="171450" indent="-171450">
              <a:buFont typeface="Arial" pitchFamily="34" charset="0"/>
              <a:buChar char="•"/>
            </a:pPr>
            <a:r>
              <a:rPr lang="en-US" sz="1200" dirty="0" smtClean="0"/>
              <a:t>How to search for and evaluate quality information in a crowded information landscape are skills that are sought after by employers. </a:t>
            </a:r>
          </a:p>
          <a:p>
            <a:pPr marL="171450" indent="-171450">
              <a:buFont typeface="Arial" pitchFamily="34" charset="0"/>
              <a:buChar char="•"/>
            </a:pPr>
            <a:r>
              <a:rPr lang="en-US" sz="1200" dirty="0" smtClean="0"/>
              <a:t>A large proportion of GSA graduates are self-employed, where an ability to apply one’s own information skills is key.</a:t>
            </a:r>
          </a:p>
          <a:p>
            <a:pPr marL="171450" indent="-171450">
              <a:buFont typeface="Arial" pitchFamily="34" charset="0"/>
              <a:buChar char="•"/>
            </a:pPr>
            <a:r>
              <a:rPr lang="en-GB" sz="1200" kern="1200" dirty="0" smtClean="0">
                <a:solidFill>
                  <a:schemeClr val="tx1"/>
                </a:solidFill>
                <a:latin typeface="+mn-lt"/>
                <a:ea typeface="+mn-ea"/>
                <a:cs typeface="+mn-cs"/>
              </a:rPr>
              <a:t>The Creative Graduates Creative Futures longitudinal survey found that 48% of creative graduates pursued portfolio careers, combining employment, self-employment, study and creative practice.</a:t>
            </a:r>
          </a:p>
          <a:p>
            <a:pPr marL="171450" indent="-171450">
              <a:buFont typeface="Arial" pitchFamily="34" charset="0"/>
              <a:buChar char="•"/>
            </a:pPr>
            <a:r>
              <a:rPr lang="en-GB" dirty="0" smtClean="0"/>
              <a:t>The study looked at the career patterns of graduates from UK courses in art, design, crafts and media subjects between 2008-9, and involved</a:t>
            </a:r>
            <a:r>
              <a:rPr lang="en-GB" baseline="0" dirty="0" smtClean="0"/>
              <a:t> </a:t>
            </a:r>
            <a:r>
              <a:rPr lang="en-GB" dirty="0" smtClean="0"/>
              <a:t>more than 23,000 first degree and foundation degree UK and international graduates up to six years after graduation.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It was published</a:t>
            </a:r>
            <a:r>
              <a:rPr lang="en-GB" sz="1200" kern="1200" baseline="0" dirty="0" smtClean="0">
                <a:solidFill>
                  <a:schemeClr val="tx1"/>
                </a:solidFill>
                <a:latin typeface="+mn-lt"/>
                <a:ea typeface="+mn-ea"/>
                <a:cs typeface="+mn-cs"/>
              </a:rPr>
              <a:t> 2010 by the Institute for Employment Studies.</a:t>
            </a:r>
            <a:endParaRPr lang="en-GB"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DD053A8-75EF-400F-871D-53E29386EC0F}" type="slidenum">
              <a:rPr lang="en-GB" smtClean="0"/>
              <a:pPr/>
              <a:t>14</a:t>
            </a:fld>
            <a:endParaRPr lang="en-GB"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US" sz="1200" dirty="0" smtClean="0"/>
              <a:t>Institutionally, there are drives to increase our intake of students from non-traditional backgrounds as historically these have been under-represented within the student body. </a:t>
            </a:r>
          </a:p>
          <a:p>
            <a:pPr marL="171450" indent="-171450">
              <a:buFont typeface="Arial" pitchFamily="34" charset="0"/>
              <a:buChar char="•"/>
            </a:pPr>
            <a:r>
              <a:rPr lang="en-US" sz="1200" dirty="0" smtClean="0"/>
              <a:t>These learners may be compromised still further in academic or research skills. </a:t>
            </a:r>
          </a:p>
          <a:p>
            <a:pPr marL="171450" indent="-171450">
              <a:buFont typeface="Arial" pitchFamily="34" charset="0"/>
              <a:buChar char="•"/>
            </a:pPr>
            <a:r>
              <a:rPr lang="en-US" sz="1200" dirty="0" smtClean="0"/>
              <a:t>GSA is also actively striving to develop its research activity and outputs.</a:t>
            </a:r>
          </a:p>
          <a:p>
            <a:pPr marL="171450" indent="-171450">
              <a:buFont typeface="Arial" pitchFamily="34" charset="0"/>
              <a:buChar char="•"/>
            </a:pPr>
            <a:r>
              <a:rPr lang="en-US" sz="1200" dirty="0" smtClean="0"/>
              <a:t>GSA</a:t>
            </a:r>
            <a:r>
              <a:rPr lang="en-US" sz="1200" baseline="0" dirty="0" smtClean="0"/>
              <a:t> Future plan has </a:t>
            </a:r>
            <a:r>
              <a:rPr lang="en-US" sz="1200" dirty="0" smtClean="0"/>
              <a:t>a strategic emphasis on increasing its numbers of researchers and on building a research culture and infrastructure to support them. </a:t>
            </a:r>
          </a:p>
          <a:p>
            <a:pPr marL="171450" indent="-171450">
              <a:buFont typeface="Arial" pitchFamily="34" charset="0"/>
              <a:buChar char="•"/>
            </a:pPr>
            <a:r>
              <a:rPr lang="en-US" sz="1200" dirty="0" smtClean="0"/>
              <a:t>The GSA is committed to increasing the number of postgraduate students to 20% of the student body by 2014.</a:t>
            </a:r>
            <a:endParaRPr lang="en-GB" sz="1200" dirty="0" smtClean="0"/>
          </a:p>
          <a:p>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15</a:t>
            </a:fld>
            <a:endParaRPr lang="en-GB"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i="0" kern="1200" dirty="0" smtClean="0">
                <a:solidFill>
                  <a:schemeClr val="tx1"/>
                </a:solidFill>
                <a:latin typeface="+mn-lt"/>
                <a:ea typeface="+mn-ea"/>
                <a:cs typeface="+mn-cs"/>
              </a:rPr>
              <a:t>InfosmART is modular in approach and comprises an easy-to-follow 5-step programme.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i="0" kern="1200" dirty="0" smtClean="0">
                <a:solidFill>
                  <a:schemeClr val="tx1"/>
                </a:solidFill>
                <a:latin typeface="+mn-lt"/>
                <a:ea typeface="+mn-ea"/>
                <a:cs typeface="+mn-cs"/>
              </a:rPr>
              <a:t>Learners can follow the programme through in its entirety from Module 1 to Module 5, or can concentrate on discrete modules in response to specific identified needs.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i="0" kern="1200" dirty="0" smtClean="0">
                <a:solidFill>
                  <a:schemeClr val="tx1"/>
                </a:solidFill>
                <a:latin typeface="+mn-lt"/>
                <a:ea typeface="+mn-ea"/>
                <a:cs typeface="+mn-cs"/>
              </a:rPr>
              <a:t>Linkages and interrelations will begin to emerge across all the modules for learners.</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16</a:t>
            </a:fld>
            <a:endParaRPr lang="en-GB"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1" kern="1200" dirty="0" smtClean="0">
                <a:solidFill>
                  <a:schemeClr val="tx1"/>
                </a:solidFill>
                <a:latin typeface="+mn-lt"/>
                <a:ea typeface="+mn-ea"/>
                <a:cs typeface="+mn-cs"/>
              </a:rPr>
              <a:t>DEFINE</a:t>
            </a:r>
            <a:endParaRPr lang="en-GB" sz="1200" kern="1200" dirty="0" smtClean="0">
              <a:solidFill>
                <a:schemeClr val="tx1"/>
              </a:solidFill>
              <a:latin typeface="+mn-lt"/>
              <a:ea typeface="+mn-ea"/>
              <a:cs typeface="+mn-cs"/>
            </a:endParaRPr>
          </a:p>
          <a:p>
            <a:pPr marL="171450" indent="-171450">
              <a:buFont typeface="Arial" pitchFamily="34" charset="0"/>
              <a:buChar char="•"/>
            </a:pPr>
            <a:r>
              <a:rPr lang="en-GB" sz="1200" kern="1200" dirty="0" smtClean="0">
                <a:solidFill>
                  <a:schemeClr val="tx1"/>
                </a:solidFill>
                <a:latin typeface="+mn-lt"/>
                <a:ea typeface="+mn-ea"/>
                <a:cs typeface="+mn-cs"/>
              </a:rPr>
              <a:t>This module encourages learners to recognise their specific information needs, and provides them with the techniques they need to describe this need and select sources to satisfy it</a:t>
            </a:r>
            <a:r>
              <a:rPr lang="en-GB" sz="1200" kern="1200" dirty="0" smtClean="0">
                <a:solidFill>
                  <a:schemeClr val="tx1"/>
                </a:solidFill>
                <a:latin typeface="+mn-lt"/>
                <a:ea typeface="+mn-ea"/>
                <a:cs typeface="+mn-cs"/>
              </a:rPr>
              <a:t>.</a:t>
            </a:r>
          </a:p>
          <a:p>
            <a:pPr marL="171450" indent="-171450">
              <a:buFont typeface="Arial" pitchFamily="34" charset="0"/>
              <a:buChar char="•"/>
            </a:pPr>
            <a:r>
              <a:rPr lang="en-GB" sz="1200" kern="1200" dirty="0" smtClean="0">
                <a:solidFill>
                  <a:schemeClr val="tx1"/>
                </a:solidFill>
                <a:latin typeface="+mn-lt"/>
                <a:ea typeface="+mn-ea"/>
                <a:cs typeface="+mn-cs"/>
              </a:rPr>
              <a:t>We look at</a:t>
            </a:r>
            <a:r>
              <a:rPr lang="en-GB" sz="1200" kern="1200" baseline="0" dirty="0" smtClean="0">
                <a:solidFill>
                  <a:schemeClr val="tx1"/>
                </a:solidFill>
                <a:latin typeface="+mn-lt"/>
                <a:ea typeface="+mn-ea"/>
                <a:cs typeface="+mn-cs"/>
              </a:rPr>
              <a:t> selecting sources, maintaining a balanced resource mix, print </a:t>
            </a:r>
            <a:r>
              <a:rPr lang="en-GB" sz="1200" kern="1200" baseline="0" dirty="0" err="1" smtClean="0">
                <a:solidFill>
                  <a:schemeClr val="tx1"/>
                </a:solidFill>
                <a:latin typeface="+mn-lt"/>
                <a:ea typeface="+mn-ea"/>
                <a:cs typeface="+mn-cs"/>
              </a:rPr>
              <a:t>vs</a:t>
            </a:r>
            <a:r>
              <a:rPr lang="en-GB" sz="1200" kern="1200" baseline="0" dirty="0" smtClean="0">
                <a:solidFill>
                  <a:schemeClr val="tx1"/>
                </a:solidFill>
                <a:latin typeface="+mn-lt"/>
                <a:ea typeface="+mn-ea"/>
                <a:cs typeface="+mn-cs"/>
              </a:rPr>
              <a:t> online, primary information </a:t>
            </a:r>
            <a:r>
              <a:rPr lang="en-GB" sz="1200" kern="1200" baseline="0" dirty="0" err="1" smtClean="0">
                <a:solidFill>
                  <a:schemeClr val="tx1"/>
                </a:solidFill>
                <a:latin typeface="+mn-lt"/>
                <a:ea typeface="+mn-ea"/>
                <a:cs typeface="+mn-cs"/>
              </a:rPr>
              <a:t>vs</a:t>
            </a:r>
            <a:r>
              <a:rPr lang="en-GB" sz="1200" kern="1200" baseline="0" dirty="0" smtClean="0">
                <a:solidFill>
                  <a:schemeClr val="tx1"/>
                </a:solidFill>
                <a:latin typeface="+mn-lt"/>
                <a:ea typeface="+mn-ea"/>
                <a:cs typeface="+mn-cs"/>
              </a:rPr>
              <a:t> secondary information, </a:t>
            </a:r>
            <a:r>
              <a:rPr lang="en-GB" sz="1200" kern="1200" baseline="0" dirty="0" err="1" smtClean="0">
                <a:solidFill>
                  <a:schemeClr val="tx1"/>
                </a:solidFill>
                <a:latin typeface="+mn-lt"/>
                <a:ea typeface="+mn-ea"/>
                <a:cs typeface="+mn-cs"/>
              </a:rPr>
              <a:t>mindmapping</a:t>
            </a:r>
            <a:r>
              <a:rPr lang="en-GB" sz="1200" kern="1200" baseline="0" dirty="0" smtClean="0">
                <a:solidFill>
                  <a:schemeClr val="tx1"/>
                </a:solidFill>
                <a:latin typeface="+mn-lt"/>
                <a:ea typeface="+mn-ea"/>
                <a:cs typeface="+mn-cs"/>
              </a:rPr>
              <a:t>, selecting keywords whilst being aware of synonyms and alternative forms, running a literature search, the relative merits of search </a:t>
            </a:r>
            <a:r>
              <a:rPr lang="en-GB" sz="1200" kern="1200" baseline="0" dirty="0" err="1" smtClean="0">
                <a:solidFill>
                  <a:schemeClr val="tx1"/>
                </a:solidFill>
                <a:latin typeface="+mn-lt"/>
                <a:ea typeface="+mn-ea"/>
                <a:cs typeface="+mn-cs"/>
              </a:rPr>
              <a:t>vs</a:t>
            </a:r>
            <a:r>
              <a:rPr lang="en-GB" sz="1200" kern="1200" baseline="0" dirty="0" smtClean="0">
                <a:solidFill>
                  <a:schemeClr val="tx1"/>
                </a:solidFill>
                <a:latin typeface="+mn-lt"/>
                <a:ea typeface="+mn-ea"/>
                <a:cs typeface="+mn-cs"/>
              </a:rPr>
              <a:t> browse, and field searching.</a:t>
            </a:r>
            <a:endParaRPr lang="en-GB"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DD053A8-75EF-400F-871D-53E29386EC0F}" type="slidenum">
              <a:rPr lang="en-GB" smtClean="0"/>
              <a:pPr/>
              <a:t>17</a:t>
            </a:fld>
            <a:endParaRPr lang="en-GB"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1" kern="1200" dirty="0" smtClean="0">
                <a:solidFill>
                  <a:schemeClr val="tx1"/>
                </a:solidFill>
                <a:latin typeface="+mn-lt"/>
                <a:ea typeface="+mn-ea"/>
                <a:cs typeface="+mn-cs"/>
              </a:rPr>
              <a:t>FIND</a:t>
            </a:r>
            <a:endParaRPr lang="en-GB" sz="1200" kern="1200" dirty="0" smtClean="0">
              <a:solidFill>
                <a:schemeClr val="tx1"/>
              </a:solidFill>
              <a:latin typeface="+mn-lt"/>
              <a:ea typeface="+mn-ea"/>
              <a:cs typeface="+mn-cs"/>
            </a:endParaRPr>
          </a:p>
          <a:p>
            <a:pPr marL="171450" indent="-171450">
              <a:buFont typeface="Arial" pitchFamily="34" charset="0"/>
              <a:buChar char="•"/>
            </a:pPr>
            <a:r>
              <a:rPr lang="en-GB" sz="1200" kern="1200" dirty="0" smtClean="0">
                <a:solidFill>
                  <a:schemeClr val="tx1"/>
                </a:solidFill>
                <a:latin typeface="+mn-lt"/>
                <a:ea typeface="+mn-ea"/>
                <a:cs typeface="+mn-cs"/>
              </a:rPr>
              <a:t>This module teaches students how to search the sources they have identified in Module 1 both quickly and effectively</a:t>
            </a:r>
            <a:r>
              <a:rPr lang="en-GB" sz="1200" kern="1200" dirty="0" smtClean="0">
                <a:solidFill>
                  <a:schemeClr val="tx1"/>
                </a:solidFill>
                <a:latin typeface="+mn-lt"/>
                <a:ea typeface="+mn-ea"/>
                <a:cs typeface="+mn-cs"/>
              </a:rPr>
              <a:t>.</a:t>
            </a:r>
          </a:p>
          <a:p>
            <a:pPr marL="171450" indent="-171450">
              <a:buFont typeface="Arial" pitchFamily="34" charset="0"/>
              <a:buChar char="•"/>
            </a:pPr>
            <a:r>
              <a:rPr lang="en-GB" sz="1200" kern="1200" dirty="0" smtClean="0">
                <a:solidFill>
                  <a:schemeClr val="tx1"/>
                </a:solidFill>
                <a:latin typeface="+mn-lt"/>
                <a:ea typeface="+mn-ea"/>
                <a:cs typeface="+mn-cs"/>
              </a:rPr>
              <a:t>We cover the whole gamut of information sources,</a:t>
            </a:r>
            <a:r>
              <a:rPr lang="en-GB" sz="1200" kern="1200" baseline="0" dirty="0" smtClean="0">
                <a:solidFill>
                  <a:schemeClr val="tx1"/>
                </a:solidFill>
                <a:latin typeface="+mn-lt"/>
                <a:ea typeface="+mn-ea"/>
                <a:cs typeface="+mn-cs"/>
              </a:rPr>
              <a:t> from books to journals, archives to images, and newspapers to rare books.</a:t>
            </a:r>
            <a:endParaRPr lang="en-GB" sz="1200" kern="1200" dirty="0" smtClean="0">
              <a:solidFill>
                <a:schemeClr val="tx1"/>
              </a:solidFill>
              <a:latin typeface="+mn-lt"/>
              <a:ea typeface="+mn-ea"/>
              <a:cs typeface="+mn-cs"/>
            </a:endParaRPr>
          </a:p>
          <a:p>
            <a:pPr marL="171450" indent="-171450">
              <a:buFont typeface="Arial" pitchFamily="34" charset="0"/>
              <a:buChar char="•"/>
            </a:pPr>
            <a:r>
              <a:rPr lang="en-GB" sz="1200" kern="1200" dirty="0" smtClean="0">
                <a:solidFill>
                  <a:schemeClr val="tx1"/>
                </a:solidFill>
                <a:latin typeface="+mn-lt"/>
                <a:ea typeface="+mn-ea"/>
                <a:cs typeface="+mn-cs"/>
              </a:rPr>
              <a:t>This module</a:t>
            </a:r>
            <a:r>
              <a:rPr lang="en-GB" sz="1200" kern="1200" baseline="0" dirty="0" smtClean="0">
                <a:solidFill>
                  <a:schemeClr val="tx1"/>
                </a:solidFill>
                <a:latin typeface="+mn-lt"/>
                <a:ea typeface="+mn-ea"/>
                <a:cs typeface="+mn-cs"/>
              </a:rPr>
              <a:t> </a:t>
            </a:r>
            <a:r>
              <a:rPr lang="en-GB" sz="1200" kern="1200" baseline="0" dirty="0" smtClean="0">
                <a:solidFill>
                  <a:schemeClr val="tx1"/>
                </a:solidFill>
                <a:latin typeface="+mn-lt"/>
                <a:ea typeface="+mn-ea"/>
                <a:cs typeface="+mn-cs"/>
              </a:rPr>
              <a:t>concludes with a comprehensive </a:t>
            </a:r>
            <a:r>
              <a:rPr lang="en-GB" sz="1200" kern="1200" baseline="0" dirty="0" smtClean="0">
                <a:solidFill>
                  <a:schemeClr val="tx1"/>
                </a:solidFill>
                <a:latin typeface="+mn-lt"/>
                <a:ea typeface="+mn-ea"/>
                <a:cs typeface="+mn-cs"/>
              </a:rPr>
              <a:t>case study on effective Google searching.</a:t>
            </a:r>
          </a:p>
          <a:p>
            <a:pPr marL="171450" indent="-171450">
              <a:buFont typeface="Arial" pitchFamily="34" charset="0"/>
              <a:buChar char="•"/>
            </a:pPr>
            <a:r>
              <a:rPr lang="en-US" dirty="0" smtClean="0"/>
              <a:t>Short demonstration movies for </a:t>
            </a:r>
            <a:r>
              <a:rPr lang="en-US" dirty="0" smtClean="0"/>
              <a:t>the catalogues</a:t>
            </a:r>
            <a:r>
              <a:rPr lang="en-US" dirty="0" smtClean="0"/>
              <a:t>, databases and platforms </a:t>
            </a:r>
            <a:r>
              <a:rPr lang="en-US" dirty="0" smtClean="0"/>
              <a:t>to which we subscribe were </a:t>
            </a:r>
            <a:r>
              <a:rPr lang="en-US" dirty="0" smtClean="0"/>
              <a:t>created using Adobe Captivate.</a:t>
            </a:r>
          </a:p>
          <a:p>
            <a:pPr marL="171450" indent="-171450">
              <a:buFont typeface="Arial" pitchFamily="34" charset="0"/>
              <a:buChar char="•"/>
            </a:pPr>
            <a:r>
              <a:rPr lang="en-US" dirty="0" smtClean="0"/>
              <a:t>The ability to view actual click paths through a resource, rather than a text description of the activity, is ideal for our visual thinkers.</a:t>
            </a:r>
          </a:p>
          <a:p>
            <a:pPr marL="171450" indent="-171450">
              <a:buFont typeface="Arial" pitchFamily="34" charset="0"/>
              <a:buChar char="•"/>
            </a:pPr>
            <a:r>
              <a:rPr lang="en-US" dirty="0" smtClean="0"/>
              <a:t>This approach is now being adopted by GSA’s Learning Support unit as best practice for international students whose first language is not English.</a:t>
            </a:r>
          </a:p>
        </p:txBody>
      </p:sp>
      <p:sp>
        <p:nvSpPr>
          <p:cNvPr id="4" name="Slide Number Placeholder 3"/>
          <p:cNvSpPr>
            <a:spLocks noGrp="1"/>
          </p:cNvSpPr>
          <p:nvPr>
            <p:ph type="sldNum" sz="quarter" idx="10"/>
          </p:nvPr>
        </p:nvSpPr>
        <p:spPr/>
        <p:txBody>
          <a:bodyPr/>
          <a:lstStyle/>
          <a:p>
            <a:fld id="{CDD053A8-75EF-400F-871D-53E29386EC0F}" type="slidenum">
              <a:rPr lang="en-GB" smtClean="0"/>
              <a:pPr/>
              <a:t>18</a:t>
            </a:fld>
            <a:endParaRPr lang="en-GB"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1" kern="1200" dirty="0" smtClean="0">
                <a:solidFill>
                  <a:schemeClr val="tx1"/>
                </a:solidFill>
                <a:latin typeface="+mn-lt"/>
                <a:ea typeface="+mn-ea"/>
                <a:cs typeface="+mn-cs"/>
              </a:rPr>
              <a:t>EVALUATE</a:t>
            </a:r>
            <a:endParaRPr lang="en-GB" sz="1200" kern="1200" dirty="0" smtClean="0">
              <a:solidFill>
                <a:schemeClr val="tx1"/>
              </a:solidFill>
              <a:latin typeface="+mn-lt"/>
              <a:ea typeface="+mn-ea"/>
              <a:cs typeface="+mn-cs"/>
            </a:endParaRPr>
          </a:p>
          <a:p>
            <a:pPr marL="171450" indent="-171450">
              <a:buFont typeface="Arial" pitchFamily="34" charset="0"/>
              <a:buChar char="•"/>
            </a:pPr>
            <a:r>
              <a:rPr lang="en-GB" sz="1200" kern="1200" dirty="0" smtClean="0">
                <a:solidFill>
                  <a:schemeClr val="tx1"/>
                </a:solidFill>
                <a:latin typeface="+mn-lt"/>
                <a:ea typeface="+mn-ea"/>
                <a:cs typeface="+mn-cs"/>
              </a:rPr>
              <a:t>This module introduces the techniques of critical judgement to learners, and encourages them to evaluate the information they found in Module 2 for authority, currency, relevance, accuracy, objectivity and bias, and methodology</a:t>
            </a:r>
            <a:r>
              <a:rPr lang="en-GB" sz="1200" kern="1200" dirty="0" smtClean="0">
                <a:solidFill>
                  <a:schemeClr val="tx1"/>
                </a:solidFill>
                <a:latin typeface="+mn-lt"/>
                <a:ea typeface="+mn-ea"/>
                <a:cs typeface="+mn-cs"/>
              </a:rPr>
              <a:t>.</a:t>
            </a:r>
          </a:p>
          <a:p>
            <a:pPr marL="171450" indent="-171450">
              <a:buFont typeface="Arial" pitchFamily="34" charset="0"/>
              <a:buChar char="•"/>
            </a:pPr>
            <a:r>
              <a:rPr lang="en-GB" sz="1200" kern="1200" dirty="0" smtClean="0">
                <a:solidFill>
                  <a:schemeClr val="tx1"/>
                </a:solidFill>
                <a:latin typeface="+mn-lt"/>
                <a:ea typeface="+mn-ea"/>
                <a:cs typeface="+mn-cs"/>
              </a:rPr>
              <a:t>We</a:t>
            </a:r>
            <a:r>
              <a:rPr lang="en-GB" sz="1200" kern="1200" baseline="0" dirty="0" smtClean="0">
                <a:solidFill>
                  <a:schemeClr val="tx1"/>
                </a:solidFill>
                <a:latin typeface="+mn-lt"/>
                <a:ea typeface="+mn-ea"/>
                <a:cs typeface="+mn-cs"/>
              </a:rPr>
              <a:t> look at information journeys, and how information is edited, packaged, distributed, and consumed.</a:t>
            </a:r>
            <a:endParaRPr lang="en-GB" sz="1200" kern="1200" dirty="0" smtClean="0">
              <a:solidFill>
                <a:schemeClr val="tx1"/>
              </a:solidFill>
              <a:latin typeface="+mn-lt"/>
              <a:ea typeface="+mn-ea"/>
              <a:cs typeface="+mn-cs"/>
            </a:endParaRPr>
          </a:p>
          <a:p>
            <a:pPr marL="171450" indent="-171450">
              <a:buFont typeface="Arial" pitchFamily="34" charset="0"/>
              <a:buChar char="•"/>
            </a:pPr>
            <a:r>
              <a:rPr lang="en-GB" sz="1200" kern="1200" dirty="0" smtClean="0">
                <a:solidFill>
                  <a:schemeClr val="tx1"/>
                </a:solidFill>
                <a:latin typeface="+mn-lt"/>
                <a:ea typeface="+mn-ea"/>
                <a:cs typeface="+mn-cs"/>
              </a:rPr>
              <a:t>We also cover the</a:t>
            </a:r>
            <a:r>
              <a:rPr lang="en-GB" sz="1200" kern="1200" baseline="0" dirty="0" smtClean="0">
                <a:solidFill>
                  <a:schemeClr val="tx1"/>
                </a:solidFill>
                <a:latin typeface="+mn-lt"/>
                <a:ea typeface="+mn-ea"/>
                <a:cs typeface="+mn-cs"/>
              </a:rPr>
              <a:t> processes and benefits of peer review, before covering the basics of </a:t>
            </a:r>
            <a:r>
              <a:rPr lang="en-GB" sz="1200" kern="1200" baseline="0" dirty="0" err="1" smtClean="0">
                <a:solidFill>
                  <a:schemeClr val="tx1"/>
                </a:solidFill>
                <a:latin typeface="+mn-lt"/>
                <a:ea typeface="+mn-ea"/>
                <a:cs typeface="+mn-cs"/>
              </a:rPr>
              <a:t>bibliometrics</a:t>
            </a:r>
            <a:r>
              <a:rPr lang="en-GB" sz="1200" kern="1200" baseline="0" dirty="0" smtClean="0">
                <a:solidFill>
                  <a:schemeClr val="tx1"/>
                </a:solidFill>
                <a:latin typeface="+mn-lt"/>
                <a:ea typeface="+mn-ea"/>
                <a:cs typeface="+mn-cs"/>
              </a:rPr>
              <a:t>.</a:t>
            </a:r>
            <a:endParaRPr lang="en-GB" sz="1200" kern="1200" dirty="0" smtClean="0">
              <a:solidFill>
                <a:schemeClr val="tx1"/>
              </a:solidFill>
              <a:latin typeface="+mn-lt"/>
              <a:ea typeface="+mn-ea"/>
              <a:cs typeface="+mn-cs"/>
            </a:endParaRPr>
          </a:p>
          <a:p>
            <a:pPr marL="171450" indent="-171450">
              <a:buFont typeface="Arial" pitchFamily="34" charset="0"/>
              <a:buChar char="•"/>
            </a:pPr>
            <a:r>
              <a:rPr lang="en-GB" sz="1200" kern="1200" dirty="0" smtClean="0">
                <a:solidFill>
                  <a:schemeClr val="tx1"/>
                </a:solidFill>
                <a:latin typeface="+mn-lt"/>
                <a:ea typeface="+mn-ea"/>
                <a:cs typeface="+mn-cs"/>
              </a:rPr>
              <a:t>This module</a:t>
            </a:r>
            <a:r>
              <a:rPr lang="en-GB" sz="1200" kern="1200" baseline="0" dirty="0" smtClean="0">
                <a:solidFill>
                  <a:schemeClr val="tx1"/>
                </a:solidFill>
                <a:latin typeface="+mn-lt"/>
                <a:ea typeface="+mn-ea"/>
                <a:cs typeface="+mn-cs"/>
              </a:rPr>
              <a:t> </a:t>
            </a:r>
            <a:r>
              <a:rPr lang="en-GB" sz="1200" kern="1200" baseline="0" dirty="0" smtClean="0">
                <a:solidFill>
                  <a:schemeClr val="tx1"/>
                </a:solidFill>
                <a:latin typeface="+mn-lt"/>
                <a:ea typeface="+mn-ea"/>
                <a:cs typeface="+mn-cs"/>
              </a:rPr>
              <a:t>concludes with a </a:t>
            </a:r>
            <a:r>
              <a:rPr lang="en-GB" sz="1200" kern="1200" baseline="0" dirty="0" smtClean="0">
                <a:solidFill>
                  <a:schemeClr val="tx1"/>
                </a:solidFill>
                <a:latin typeface="+mn-lt"/>
                <a:ea typeface="+mn-ea"/>
                <a:cs typeface="+mn-cs"/>
              </a:rPr>
              <a:t>comprehensive case study on the advantages and disadvantages of Wikipedia as a research tool</a:t>
            </a:r>
            <a:r>
              <a:rPr lang="en-GB" sz="1200" kern="1200" baseline="0" dirty="0" smtClean="0">
                <a:solidFill>
                  <a:schemeClr val="tx1"/>
                </a:solidFill>
                <a:latin typeface="+mn-lt"/>
                <a:ea typeface="+mn-ea"/>
                <a:cs typeface="+mn-cs"/>
              </a:rPr>
              <a:t>.</a:t>
            </a:r>
          </a:p>
          <a:p>
            <a:pPr marL="171450" indent="-171450">
              <a:buFont typeface="Arial" pitchFamily="34" charset="0"/>
              <a:buChar char="•"/>
            </a:pPr>
            <a:r>
              <a:rPr lang="en-GB" sz="1200" kern="1200" baseline="0" dirty="0" smtClean="0">
                <a:solidFill>
                  <a:schemeClr val="tx1"/>
                </a:solidFill>
                <a:latin typeface="+mn-lt"/>
                <a:ea typeface="+mn-ea"/>
                <a:cs typeface="+mn-cs"/>
              </a:rPr>
              <a:t>It is interesting to note that GSA does not ban the use of Wikipedia within written work. Rather, because of its potential disadvantages, we see Wikipedia as an ideal opportunity for students to engage with the text and to test their critical thinking skills.</a:t>
            </a:r>
            <a:endParaRPr lang="en-GB"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DD053A8-75EF-400F-871D-53E29386EC0F}" type="slidenum">
              <a:rPr lang="en-GB" smtClean="0"/>
              <a:pPr/>
              <a:t>19</a:t>
            </a:fld>
            <a:endParaRPr lang="en-GB"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1" kern="1200" dirty="0" smtClean="0">
                <a:solidFill>
                  <a:schemeClr val="tx1"/>
                </a:solidFill>
                <a:latin typeface="+mn-lt"/>
                <a:ea typeface="+mn-ea"/>
                <a:cs typeface="+mn-cs"/>
              </a:rPr>
              <a:t>CITE</a:t>
            </a:r>
            <a:endParaRPr lang="en-GB" sz="1200" kern="1200" dirty="0" smtClean="0">
              <a:solidFill>
                <a:schemeClr val="tx1"/>
              </a:solidFill>
              <a:latin typeface="+mn-lt"/>
              <a:ea typeface="+mn-ea"/>
              <a:cs typeface="+mn-cs"/>
            </a:endParaRPr>
          </a:p>
          <a:p>
            <a:pPr marL="171450" indent="-171450">
              <a:buFont typeface="Arial" pitchFamily="34" charset="0"/>
              <a:buChar char="•"/>
            </a:pPr>
            <a:r>
              <a:rPr lang="en-GB" sz="1200" kern="1200" dirty="0" smtClean="0">
                <a:solidFill>
                  <a:schemeClr val="tx1"/>
                </a:solidFill>
                <a:latin typeface="+mn-lt"/>
                <a:ea typeface="+mn-ea"/>
                <a:cs typeface="+mn-cs"/>
              </a:rPr>
              <a:t>This module introduces the techniques and ethics of academic writing, and instructs learners in how to cite their sources in footnotes, endnotes and </a:t>
            </a:r>
            <a:r>
              <a:rPr lang="en-GB" sz="1200" kern="1200" dirty="0" smtClean="0">
                <a:solidFill>
                  <a:schemeClr val="tx1"/>
                </a:solidFill>
                <a:latin typeface="+mn-lt"/>
                <a:ea typeface="+mn-ea"/>
                <a:cs typeface="+mn-cs"/>
              </a:rPr>
              <a:t>bibliographies</a:t>
            </a:r>
            <a:r>
              <a:rPr lang="en-GB" sz="1200" kern="1200" baseline="0" dirty="0" smtClean="0">
                <a:solidFill>
                  <a:schemeClr val="tx1"/>
                </a:solidFill>
                <a:latin typeface="+mn-lt"/>
                <a:ea typeface="+mn-ea"/>
                <a:cs typeface="+mn-cs"/>
              </a:rPr>
              <a:t> using MHRA (the School’s preferred citation style)</a:t>
            </a:r>
          </a:p>
          <a:p>
            <a:pPr marL="171450" indent="-171450">
              <a:buFont typeface="Arial" pitchFamily="34" charset="0"/>
              <a:buChar char="•"/>
            </a:pPr>
            <a:r>
              <a:rPr lang="en-GB" sz="1200" kern="1200" baseline="0" dirty="0" smtClean="0">
                <a:solidFill>
                  <a:schemeClr val="tx1"/>
                </a:solidFill>
                <a:latin typeface="+mn-lt"/>
                <a:ea typeface="+mn-ea"/>
                <a:cs typeface="+mn-cs"/>
              </a:rPr>
              <a:t>We explain how to record information from sources, and the importance of doing so.</a:t>
            </a:r>
            <a:endParaRPr lang="en-GB" sz="1200" kern="1200" dirty="0" smtClean="0">
              <a:solidFill>
                <a:schemeClr val="tx1"/>
              </a:solidFill>
              <a:latin typeface="+mn-lt"/>
              <a:ea typeface="+mn-ea"/>
              <a:cs typeface="+mn-cs"/>
            </a:endParaRPr>
          </a:p>
          <a:p>
            <a:pPr marL="171450" indent="-171450">
              <a:buFont typeface="Arial" pitchFamily="34" charset="0"/>
              <a:buChar char="•"/>
            </a:pPr>
            <a:r>
              <a:rPr lang="en-GB" sz="1200" kern="1200" dirty="0" smtClean="0">
                <a:solidFill>
                  <a:schemeClr val="tx1"/>
                </a:solidFill>
                <a:latin typeface="+mn-lt"/>
                <a:ea typeface="+mn-ea"/>
                <a:cs typeface="+mn-cs"/>
              </a:rPr>
              <a:t>And we introduce</a:t>
            </a:r>
            <a:r>
              <a:rPr lang="en-GB" sz="1200" kern="1200" baseline="0" dirty="0" smtClean="0">
                <a:solidFill>
                  <a:schemeClr val="tx1"/>
                </a:solidFill>
                <a:latin typeface="+mn-lt"/>
                <a:ea typeface="+mn-ea"/>
                <a:cs typeface="+mn-cs"/>
              </a:rPr>
              <a:t> the concepts of plagiarism, and of research ethics.</a:t>
            </a:r>
            <a:endParaRPr lang="en-GB"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DD053A8-75EF-400F-871D-53E29386EC0F}" type="slidenum">
              <a:rPr lang="en-GB" smtClean="0"/>
              <a:pPr/>
              <a:t>20</a:t>
            </a:fld>
            <a:endParaRPr lang="en-GB"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1" kern="1200" dirty="0" smtClean="0">
                <a:solidFill>
                  <a:schemeClr val="tx1"/>
                </a:solidFill>
                <a:latin typeface="+mn-lt"/>
                <a:ea typeface="+mn-ea"/>
                <a:cs typeface="+mn-cs"/>
              </a:rPr>
              <a:t>USE</a:t>
            </a:r>
            <a:endParaRPr lang="en-GB" sz="1200" kern="1200" dirty="0" smtClean="0">
              <a:solidFill>
                <a:schemeClr val="tx1"/>
              </a:solidFill>
              <a:latin typeface="+mn-lt"/>
              <a:ea typeface="+mn-ea"/>
              <a:cs typeface="+mn-cs"/>
            </a:endParaRPr>
          </a:p>
          <a:p>
            <a:pPr marL="171450" indent="-171450">
              <a:buFont typeface="Arial" pitchFamily="34" charset="0"/>
              <a:buChar char="•"/>
            </a:pPr>
            <a:r>
              <a:rPr lang="en-GB" sz="1200" kern="1200" dirty="0" smtClean="0">
                <a:solidFill>
                  <a:schemeClr val="tx1"/>
                </a:solidFill>
                <a:latin typeface="+mn-lt"/>
                <a:ea typeface="+mn-ea"/>
                <a:cs typeface="+mn-cs"/>
              </a:rPr>
              <a:t>This module provides learners with the skills they need to use information legally, ethically and professionally, taking into account legislation such as copyright</a:t>
            </a:r>
            <a:r>
              <a:rPr lang="en-GB" sz="1200" kern="1200" dirty="0" smtClean="0">
                <a:solidFill>
                  <a:schemeClr val="tx1"/>
                </a:solidFill>
                <a:latin typeface="+mn-lt"/>
                <a:ea typeface="+mn-ea"/>
                <a:cs typeface="+mn-cs"/>
              </a:rPr>
              <a:t>.</a:t>
            </a:r>
          </a:p>
          <a:p>
            <a:pPr marL="171450" indent="-171450">
              <a:buFont typeface="Arial" pitchFamily="34" charset="0"/>
              <a:buChar char="•"/>
            </a:pPr>
            <a:r>
              <a:rPr lang="en-GB" sz="1200" kern="1200" dirty="0" smtClean="0">
                <a:solidFill>
                  <a:schemeClr val="tx1"/>
                </a:solidFill>
                <a:latin typeface="+mn-lt"/>
                <a:ea typeface="+mn-ea"/>
                <a:cs typeface="+mn-cs"/>
              </a:rPr>
              <a:t>In</a:t>
            </a:r>
            <a:r>
              <a:rPr lang="en-GB" sz="1200" kern="1200" baseline="0" dirty="0" smtClean="0">
                <a:solidFill>
                  <a:schemeClr val="tx1"/>
                </a:solidFill>
                <a:latin typeface="+mn-lt"/>
                <a:ea typeface="+mn-ea"/>
                <a:cs typeface="+mn-cs"/>
              </a:rPr>
              <a:t> particular, it looks at the sometimes problematic relationship between appropriation and theft, and the grey areas of copyright that art and design often occupy.</a:t>
            </a:r>
          </a:p>
          <a:p>
            <a:pPr marL="171450" indent="-171450">
              <a:buFont typeface="Arial" pitchFamily="34" charset="0"/>
              <a:buChar char="•"/>
            </a:pPr>
            <a:r>
              <a:rPr lang="en-GB" sz="1200" kern="1200" baseline="0" dirty="0" smtClean="0">
                <a:solidFill>
                  <a:schemeClr val="tx1"/>
                </a:solidFill>
                <a:latin typeface="+mn-lt"/>
                <a:ea typeface="+mn-ea"/>
                <a:cs typeface="+mn-cs"/>
              </a:rPr>
              <a:t>We include a number of typical copyright scenarios, drawing on the experience of our enquiry staff.</a:t>
            </a:r>
            <a:endParaRPr lang="en-GB" sz="120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21</a:t>
            </a:fld>
            <a:endParaRPr lang="en-GB"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GB" dirty="0" smtClean="0"/>
              <a:t>A clean, consistent and elegant interface is presented </a:t>
            </a:r>
            <a:r>
              <a:rPr lang="en-GB" dirty="0" smtClean="0"/>
              <a:t>throughout </a:t>
            </a:r>
            <a:r>
              <a:rPr lang="en-GB" dirty="0" err="1" smtClean="0"/>
              <a:t>InfosmART</a:t>
            </a:r>
            <a:r>
              <a:rPr lang="en-GB" dirty="0" smtClean="0"/>
              <a:t>, </a:t>
            </a:r>
            <a:r>
              <a:rPr lang="en-GB" dirty="0" smtClean="0"/>
              <a:t>key for such a design-literate target audience</a:t>
            </a:r>
            <a:r>
              <a:rPr lang="en-GB" dirty="0" smtClean="0"/>
              <a:t>.</a:t>
            </a:r>
          </a:p>
          <a:p>
            <a:pPr marL="171450" indent="-171450">
              <a:buFont typeface="Arial" pitchFamily="34" charset="0"/>
              <a:buChar char="•"/>
            </a:pPr>
            <a:r>
              <a:rPr lang="en-GB" dirty="0" smtClean="0"/>
              <a:t>The branding</a:t>
            </a:r>
            <a:r>
              <a:rPr lang="en-GB" baseline="0" dirty="0" smtClean="0"/>
              <a:t> was developed in-house at GSA by our colleagues in the School of Design.</a:t>
            </a:r>
            <a:endParaRPr lang="en-GB" dirty="0" smtClean="0"/>
          </a:p>
          <a:p>
            <a:pPr marL="171450" indent="-171450">
              <a:buFont typeface="Arial" pitchFamily="34" charset="0"/>
              <a:buChar char="•"/>
            </a:pPr>
            <a:r>
              <a:rPr lang="en-GB" dirty="0" smtClean="0"/>
              <a:t>Text is kept clear and non-technical, without being patronising.</a:t>
            </a:r>
          </a:p>
          <a:p>
            <a:pPr marL="171450" indent="-171450">
              <a:buFont typeface="Arial" pitchFamily="34" charset="0"/>
              <a:buChar char="•"/>
            </a:pPr>
            <a:r>
              <a:rPr lang="en-GB" dirty="0" smtClean="0"/>
              <a:t>Navigation is through directional back and forward arrows, or collapsible subject trees to the side.</a:t>
            </a:r>
          </a:p>
          <a:p>
            <a:pPr marL="171450" indent="-171450">
              <a:buFont typeface="Arial" pitchFamily="34" charset="0"/>
              <a:buChar char="•"/>
            </a:pPr>
            <a:r>
              <a:rPr lang="en-US" dirty="0" smtClean="0"/>
              <a:t>Wherever possible, images are used to represent ideas or concepts, whether literally or metaphorically.</a:t>
            </a:r>
          </a:p>
          <a:p>
            <a:pPr marL="171450" indent="-171450">
              <a:buFont typeface="Arial" pitchFamily="34" charset="0"/>
              <a:buChar char="•"/>
            </a:pPr>
            <a:r>
              <a:rPr lang="en-GB" dirty="0" smtClean="0"/>
              <a:t>This is because our audience are most comfortable explaining complex ideas through image, rather than text</a:t>
            </a:r>
            <a:r>
              <a:rPr lang="en-GB" dirty="0" smtClean="0"/>
              <a:t>.</a:t>
            </a:r>
          </a:p>
          <a:p>
            <a:pPr marL="171450" indent="-171450">
              <a:buFont typeface="Arial" pitchFamily="34" charset="0"/>
              <a:buChar char="•"/>
            </a:pPr>
            <a:r>
              <a:rPr lang="en-GB" dirty="0" smtClean="0"/>
              <a:t>GSA Library has a policy of not using text in any workshop or induction presentations, unless absolutely necessary.</a:t>
            </a:r>
            <a:endParaRPr lang="en-GB" dirty="0" smtClean="0"/>
          </a:p>
          <a:p>
            <a:pPr>
              <a:buFontTx/>
              <a:buChar char="•"/>
            </a:pPr>
            <a:endParaRPr lang="en-US" dirty="0" smtClean="0"/>
          </a:p>
          <a:p>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22</a:t>
            </a:fld>
            <a:endParaRPr lang="en-GB"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i="0" kern="1200" dirty="0" smtClean="0">
                <a:solidFill>
                  <a:schemeClr val="tx1"/>
                </a:solidFill>
                <a:latin typeface="+mn-lt"/>
                <a:ea typeface="+mn-ea"/>
                <a:cs typeface="+mn-cs"/>
              </a:rPr>
              <a:t>During the course of each module, InfosmART’s helpful avatars Iain and Iona point out useful</a:t>
            </a:r>
            <a:r>
              <a:rPr lang="en-GB" sz="1200" i="0" kern="1200" baseline="0" dirty="0" smtClean="0">
                <a:solidFill>
                  <a:schemeClr val="tx1"/>
                </a:solidFill>
                <a:latin typeface="+mn-lt"/>
                <a:ea typeface="+mn-ea"/>
                <a:cs typeface="+mn-cs"/>
              </a:rPr>
              <a:t> </a:t>
            </a:r>
            <a:r>
              <a:rPr lang="en-GB" sz="1200" i="0" kern="1200" dirty="0" smtClean="0">
                <a:solidFill>
                  <a:schemeClr val="tx1"/>
                </a:solidFill>
                <a:latin typeface="+mn-lt"/>
                <a:ea typeface="+mn-ea"/>
                <a:cs typeface="+mn-cs"/>
              </a:rPr>
              <a:t>facts that learners might not have known before, and introduce thinking exercises to help them engage with what they have just learnt.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i="0" kern="1200" dirty="0" smtClean="0">
                <a:solidFill>
                  <a:schemeClr val="tx1"/>
                </a:solidFill>
                <a:latin typeface="+mn-lt"/>
                <a:ea typeface="+mn-ea"/>
                <a:cs typeface="+mn-cs"/>
              </a:rPr>
              <a:t>InfosmART is designed to provide both useful facts and instruction (surface learning) and a deeper engagement with issues and concepts (deep learning).</a:t>
            </a:r>
          </a:p>
          <a:p>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23</a:t>
            </a:fld>
            <a:endParaRPr lang="en-GB"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At the end of each module students have the opportunity to test their new skills through a short series of games, multiple choice, yes/no, true/false and word-fill exercises. </a:t>
            </a:r>
            <a:endParaRPr lang="en-GB" sz="1200" kern="120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The</a:t>
            </a:r>
            <a:r>
              <a:rPr lang="en-GB" sz="1200" kern="1200" baseline="0" dirty="0" smtClean="0">
                <a:solidFill>
                  <a:schemeClr val="tx1"/>
                </a:solidFill>
                <a:latin typeface="+mn-lt"/>
                <a:ea typeface="+mn-ea"/>
                <a:cs typeface="+mn-cs"/>
              </a:rPr>
              <a:t> results of their responses is fed back on-the-fly in real-time. Any response, even to a wrong answer, aims to encourage the learner.</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err="1" smtClean="0">
                <a:solidFill>
                  <a:schemeClr val="tx1"/>
                </a:solidFill>
                <a:latin typeface="+mn-lt"/>
                <a:ea typeface="+mn-ea"/>
                <a:cs typeface="+mn-cs"/>
              </a:rPr>
              <a:t>InfosmART</a:t>
            </a:r>
            <a:r>
              <a:rPr lang="en-GB" sz="1200" kern="1200" dirty="0" smtClean="0">
                <a:solidFill>
                  <a:schemeClr val="tx1"/>
                </a:solidFill>
                <a:latin typeface="+mn-lt"/>
                <a:ea typeface="+mn-ea"/>
                <a:cs typeface="+mn-cs"/>
              </a:rPr>
              <a:t> will tell learners what they have got right, and what they could look at again.</a:t>
            </a:r>
            <a:r>
              <a:rPr lang="en-GB" sz="1200" kern="1200" baseline="0" dirty="0" smtClean="0">
                <a:solidFill>
                  <a:schemeClr val="tx1"/>
                </a:solidFill>
                <a:latin typeface="+mn-lt"/>
                <a:ea typeface="+mn-ea"/>
                <a:cs typeface="+mn-cs"/>
              </a:rPr>
              <a:t> This is done in a supportive, non-threatening manner.</a:t>
            </a:r>
            <a:endParaRPr lang="en-GB" sz="1200" kern="120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InfosmART is not formally assessed, but testing helps to reinforce what has been learnt during the course of the module.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And </a:t>
            </a:r>
            <a:r>
              <a:rPr lang="en-GB" sz="1200" kern="1200" dirty="0" smtClean="0">
                <a:solidFill>
                  <a:schemeClr val="tx1"/>
                </a:solidFill>
                <a:latin typeface="+mn-lt"/>
                <a:ea typeface="+mn-ea"/>
                <a:cs typeface="+mn-cs"/>
              </a:rPr>
              <a:t>InfosmART has been future-proofed</a:t>
            </a:r>
            <a:r>
              <a:rPr lang="en-GB" sz="1200" kern="1200" baseline="0" dirty="0" smtClean="0">
                <a:solidFill>
                  <a:schemeClr val="tx1"/>
                </a:solidFill>
                <a:latin typeface="+mn-lt"/>
                <a:ea typeface="+mn-ea"/>
                <a:cs typeface="+mn-cs"/>
              </a:rPr>
              <a:t> so that it can be easily integrated into credit-bearing courses if a decision if made to do so at a later date.</a:t>
            </a:r>
            <a:endParaRPr lang="en-GB"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kern="1200" dirty="0" smtClean="0">
              <a:solidFill>
                <a:schemeClr val="tx1"/>
              </a:solidFill>
              <a:latin typeface="+mn-lt"/>
              <a:ea typeface="+mn-ea"/>
              <a:cs typeface="+mn-cs"/>
            </a:endParaRPr>
          </a:p>
          <a:p>
            <a:pPr>
              <a:buFont typeface="Arial" pitchFamily="34" charset="0"/>
              <a:buChar char="•"/>
            </a:pPr>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24</a:t>
            </a:fld>
            <a:endParaRPr lang="en-GB"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Once learners are confident in their new skills, InfosmART provides space for them to reflect on their learning and to identify what they are now confident in and what could be developed further.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They can then download a Certificate of Learning which outlines what they have learnt</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This can be included in personal professional development journals or sketchbooks</a:t>
            </a:r>
            <a:r>
              <a:rPr lang="en-GB" sz="1200" kern="1200" dirty="0" smtClean="0">
                <a:solidFill>
                  <a:schemeClr val="tx1"/>
                </a:solidFill>
                <a:latin typeface="+mn-lt"/>
                <a:ea typeface="+mn-ea"/>
                <a:cs typeface="+mn-cs"/>
              </a:rPr>
              <a:t>.</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We have ideas to re-engineer</a:t>
            </a:r>
            <a:r>
              <a:rPr lang="en-GB" sz="1200" kern="1200" baseline="0" dirty="0" smtClean="0">
                <a:solidFill>
                  <a:schemeClr val="tx1"/>
                </a:solidFill>
                <a:latin typeface="+mn-lt"/>
                <a:ea typeface="+mn-ea"/>
                <a:cs typeface="+mn-cs"/>
              </a:rPr>
              <a:t> this component in the near future, which I’ll discuss presently</a:t>
            </a:r>
            <a:endParaRPr lang="en-GB" sz="1200" kern="1200" dirty="0" smtClean="0">
              <a:solidFill>
                <a:schemeClr val="tx1"/>
              </a:solidFill>
              <a:latin typeface="+mn-lt"/>
              <a:ea typeface="+mn-ea"/>
              <a:cs typeface="+mn-cs"/>
            </a:endParaRPr>
          </a:p>
          <a:p>
            <a:pPr>
              <a:buFontTx/>
              <a:buChar char="•"/>
            </a:pPr>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25</a:t>
            </a:fld>
            <a:endParaRPr lang="en-GB"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InfosmART presents tasks that are contextualised and situational, with real-world applications.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A defined set of learner attributes presents the skills, knowledge and abilities beyond disciplinary knowledge that InfosmART can provide, applicable to a range of contexts.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Its learning and teaching pedagogy aims to create autonomous learners able to take responsibility for their own experiential and reflective learning.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This pedagogy is informed by Bloom’s</a:t>
            </a:r>
            <a:r>
              <a:rPr lang="en-GB" sz="1200" kern="1200" baseline="0" dirty="0" smtClean="0">
                <a:solidFill>
                  <a:schemeClr val="tx1"/>
                </a:solidFill>
                <a:latin typeface="+mn-lt"/>
                <a:ea typeface="+mn-ea"/>
                <a:cs typeface="+mn-cs"/>
              </a:rPr>
              <a:t> 1956 </a:t>
            </a:r>
            <a:r>
              <a:rPr lang="en-GB" sz="1200" kern="1200" dirty="0" smtClean="0">
                <a:solidFill>
                  <a:schemeClr val="tx1"/>
                </a:solidFill>
                <a:latin typeface="+mn-lt"/>
                <a:ea typeface="+mn-ea"/>
                <a:cs typeface="+mn-cs"/>
              </a:rPr>
              <a:t>taxonomy of</a:t>
            </a:r>
            <a:r>
              <a:rPr lang="en-GB" sz="1200" kern="1200" baseline="0" dirty="0" smtClean="0">
                <a:solidFill>
                  <a:schemeClr val="tx1"/>
                </a:solidFill>
                <a:latin typeface="+mn-lt"/>
                <a:ea typeface="+mn-ea"/>
                <a:cs typeface="+mn-cs"/>
              </a:rPr>
              <a:t> the </a:t>
            </a:r>
            <a:r>
              <a:rPr lang="en-GB" sz="1200" kern="1200" dirty="0" smtClean="0">
                <a:solidFill>
                  <a:schemeClr val="tx1"/>
                </a:solidFill>
                <a:latin typeface="+mn-lt"/>
                <a:ea typeface="+mn-ea"/>
                <a:cs typeface="+mn-cs"/>
              </a:rPr>
              <a:t>cognitive domain in </a:t>
            </a:r>
            <a:r>
              <a:rPr lang="en-GB" sz="1200" i="1" kern="1200" dirty="0" smtClean="0">
                <a:solidFill>
                  <a:schemeClr val="tx1"/>
                </a:solidFill>
                <a:latin typeface="+mn-lt"/>
                <a:ea typeface="+mn-ea"/>
                <a:cs typeface="+mn-cs"/>
              </a:rPr>
              <a:t>Taxonomy of educational </a:t>
            </a:r>
            <a:r>
              <a:rPr lang="en-GB" sz="1200" i="1" kern="1200" dirty="0" smtClean="0">
                <a:solidFill>
                  <a:schemeClr val="tx1"/>
                </a:solidFill>
                <a:latin typeface="+mn-lt"/>
                <a:ea typeface="+mn-ea"/>
                <a:cs typeface="+mn-cs"/>
              </a:rPr>
              <a:t>objectives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b="0" i="0" kern="1200" dirty="0" smtClean="0">
                <a:solidFill>
                  <a:schemeClr val="tx1"/>
                </a:solidFill>
                <a:effectLst/>
                <a:latin typeface="+mn-lt"/>
                <a:ea typeface="+mn-ea"/>
                <a:cs typeface="+mn-cs"/>
              </a:rPr>
              <a:t>Bloom's Taxonomy divides educational objectives into three domains: cognitive, affective,</a:t>
            </a:r>
            <a:r>
              <a:rPr lang="en-GB" sz="1200" b="0" i="0" kern="1200" baseline="0" dirty="0" smtClean="0">
                <a:solidFill>
                  <a:schemeClr val="tx1"/>
                </a:solidFill>
                <a:effectLst/>
                <a:latin typeface="+mn-lt"/>
                <a:ea typeface="+mn-ea"/>
                <a:cs typeface="+mn-cs"/>
              </a:rPr>
              <a:t> and psychomotor (</a:t>
            </a:r>
            <a:r>
              <a:rPr lang="en-GB" sz="1200" b="0" i="0" kern="1200" dirty="0" smtClean="0">
                <a:solidFill>
                  <a:schemeClr val="tx1"/>
                </a:solidFill>
                <a:effectLst/>
                <a:latin typeface="+mn-lt"/>
                <a:ea typeface="+mn-ea"/>
                <a:cs typeface="+mn-cs"/>
              </a:rPr>
              <a:t>sometimes loosely described as head, heart and hands respectively).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b="0" i="0" kern="1200" dirty="0" smtClean="0">
                <a:solidFill>
                  <a:schemeClr val="tx1"/>
                </a:solidFill>
                <a:effectLst/>
                <a:latin typeface="+mn-lt"/>
                <a:ea typeface="+mn-ea"/>
                <a:cs typeface="+mn-cs"/>
              </a:rPr>
              <a:t>Within the domains, learning at the higher levels is dependent on having attained prerequisite knowledge and skills at lower levels.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b="0" i="0" kern="1200" dirty="0" smtClean="0">
                <a:solidFill>
                  <a:schemeClr val="tx1"/>
                </a:solidFill>
                <a:effectLst/>
                <a:latin typeface="+mn-lt"/>
                <a:ea typeface="+mn-ea"/>
                <a:cs typeface="+mn-cs"/>
              </a:rPr>
              <a:t>A goal of Bloom's Taxonomy is to motivate educators to focus on all three domains, creating a more </a:t>
            </a:r>
            <a:r>
              <a:rPr lang="en-GB" sz="1200" b="0" i="0" u="none" strike="noStrike" kern="1200" dirty="0" smtClean="0">
                <a:solidFill>
                  <a:schemeClr val="tx1"/>
                </a:solidFill>
                <a:effectLst/>
                <a:latin typeface="+mn-lt"/>
                <a:ea typeface="+mn-ea"/>
                <a:cs typeface="+mn-cs"/>
              </a:rPr>
              <a:t>holistic</a:t>
            </a:r>
            <a:r>
              <a:rPr lang="en-GB" sz="1200" b="0" i="0" u="none" strike="noStrike"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form of education.</a:t>
            </a:r>
            <a:endParaRPr lang="en-GB" sz="1200" i="1" kern="120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err="1" smtClean="0">
                <a:solidFill>
                  <a:schemeClr val="tx1"/>
                </a:solidFill>
                <a:latin typeface="+mn-lt"/>
                <a:ea typeface="+mn-ea"/>
                <a:cs typeface="+mn-cs"/>
              </a:rPr>
              <a:t>InfosmART</a:t>
            </a:r>
            <a:r>
              <a:rPr lang="en-GB" sz="1200" kern="1200" baseline="0" dirty="0" smtClean="0">
                <a:solidFill>
                  <a:schemeClr val="tx1"/>
                </a:solidFill>
                <a:latin typeface="+mn-lt"/>
                <a:ea typeface="+mn-ea"/>
                <a:cs typeface="+mn-cs"/>
              </a:rPr>
              <a:t> is also informed by </a:t>
            </a:r>
            <a:r>
              <a:rPr lang="en-GB" sz="1200" kern="1200" dirty="0" smtClean="0">
                <a:solidFill>
                  <a:schemeClr val="tx1"/>
                </a:solidFill>
                <a:latin typeface="+mn-lt"/>
                <a:ea typeface="+mn-ea"/>
                <a:cs typeface="+mn-cs"/>
              </a:rPr>
              <a:t>Kolb’s </a:t>
            </a:r>
            <a:r>
              <a:rPr lang="en-GB" sz="1200" kern="1200" dirty="0" smtClean="0">
                <a:solidFill>
                  <a:schemeClr val="tx1"/>
                </a:solidFill>
                <a:latin typeface="+mn-lt"/>
                <a:ea typeface="+mn-ea"/>
                <a:cs typeface="+mn-cs"/>
              </a:rPr>
              <a:t>1984 4-type definition of learning styles, namely converger, accommodator, assimilator and diverger, outlined in </a:t>
            </a:r>
            <a:r>
              <a:rPr lang="en-GB" sz="1200" i="1" kern="1200" dirty="0" smtClean="0">
                <a:solidFill>
                  <a:schemeClr val="tx1"/>
                </a:solidFill>
                <a:latin typeface="+mn-lt"/>
                <a:ea typeface="+mn-ea"/>
                <a:cs typeface="+mn-cs"/>
              </a:rPr>
              <a:t>Experiential </a:t>
            </a:r>
            <a:r>
              <a:rPr lang="en-GB" sz="1200" i="1" kern="1200" dirty="0" smtClean="0">
                <a:solidFill>
                  <a:schemeClr val="tx1"/>
                </a:solidFill>
                <a:latin typeface="+mn-lt"/>
                <a:ea typeface="+mn-ea"/>
                <a:cs typeface="+mn-cs"/>
              </a:rPr>
              <a:t>learning</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b="0" i="0" kern="1200" dirty="0" err="1" smtClean="0">
                <a:solidFill>
                  <a:schemeClr val="tx1"/>
                </a:solidFill>
                <a:effectLst/>
                <a:latin typeface="+mn-lt"/>
                <a:ea typeface="+mn-ea"/>
                <a:cs typeface="+mn-cs"/>
              </a:rPr>
              <a:t>Converger</a:t>
            </a:r>
            <a:r>
              <a:rPr lang="en-GB" sz="1200" b="0" i="0" kern="1200" dirty="0" smtClean="0">
                <a:solidFill>
                  <a:schemeClr val="tx1"/>
                </a:solidFill>
                <a:effectLst/>
                <a:latin typeface="+mn-lt"/>
                <a:ea typeface="+mn-ea"/>
                <a:cs typeface="+mn-cs"/>
              </a:rPr>
              <a:t> (active experimentation-abstract conceptualisation), accommodator (active experimentation-concrete experience), assimilator (reflective observation-abstract conceptualization), and </a:t>
            </a:r>
            <a:r>
              <a:rPr lang="en-GB" sz="1200" b="0" i="0" kern="1200" dirty="0" err="1" smtClean="0">
                <a:solidFill>
                  <a:schemeClr val="tx1"/>
                </a:solidFill>
                <a:effectLst/>
                <a:latin typeface="+mn-lt"/>
                <a:ea typeface="+mn-ea"/>
                <a:cs typeface="+mn-cs"/>
              </a:rPr>
              <a:t>diverger</a:t>
            </a:r>
            <a:r>
              <a:rPr lang="en-GB" sz="1200" b="0" i="0" kern="1200" dirty="0" smtClean="0">
                <a:solidFill>
                  <a:schemeClr val="tx1"/>
                </a:solidFill>
                <a:effectLst/>
                <a:latin typeface="+mn-lt"/>
                <a:ea typeface="+mn-ea"/>
                <a:cs typeface="+mn-cs"/>
              </a:rPr>
              <a:t> (reflective observation-concrete experience).</a:t>
            </a:r>
            <a:endParaRPr lang="en-GB"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DD053A8-75EF-400F-871D-53E29386EC0F}" type="slidenum">
              <a:rPr lang="en-GB" smtClean="0"/>
              <a:pPr/>
              <a:t>26</a:t>
            </a:fld>
            <a:endParaRPr lang="en-GB"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i="0" kern="1200" dirty="0" smtClean="0">
                <a:solidFill>
                  <a:schemeClr val="tx1"/>
                </a:solidFill>
                <a:latin typeface="+mn-lt"/>
                <a:ea typeface="+mn-ea"/>
                <a:cs typeface="+mn-cs"/>
              </a:rPr>
              <a:t>Every InfosmART module has ascribed </a:t>
            </a:r>
            <a:r>
              <a:rPr lang="en-GB" sz="1200" i="0" kern="1200" dirty="0" smtClean="0">
                <a:solidFill>
                  <a:schemeClr val="tx1"/>
                </a:solidFill>
                <a:latin typeface="+mn-lt"/>
                <a:ea typeface="+mn-ea"/>
                <a:cs typeface="+mn-cs"/>
              </a:rPr>
              <a:t>Intended Learning Outcomes </a:t>
            </a:r>
            <a:r>
              <a:rPr lang="en-GB" sz="1200" i="0" kern="1200" dirty="0" smtClean="0">
                <a:solidFill>
                  <a:schemeClr val="tx1"/>
                </a:solidFill>
                <a:latin typeface="+mn-lt"/>
                <a:ea typeface="+mn-ea"/>
                <a:cs typeface="+mn-cs"/>
              </a:rPr>
              <a:t>that seek to develop and stretch learners.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i="0" kern="1200" dirty="0" smtClean="0">
                <a:solidFill>
                  <a:schemeClr val="tx1"/>
                </a:solidFill>
                <a:latin typeface="+mn-lt"/>
                <a:ea typeface="+mn-ea"/>
                <a:cs typeface="+mn-cs"/>
              </a:rPr>
              <a:t>All InfosmART ILOs are specifically measurable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i="0" kern="1200" dirty="0" smtClean="0">
                <a:solidFill>
                  <a:schemeClr val="tx1"/>
                </a:solidFill>
                <a:latin typeface="+mn-lt"/>
                <a:ea typeface="+mn-ea"/>
                <a:cs typeface="+mn-cs"/>
              </a:rPr>
              <a:t>This ensures that learners remain motivated, confident that what they are learning has real-world realistic applications.</a:t>
            </a:r>
            <a:r>
              <a:rPr lang="en-GB" sz="1200" kern="1200" dirty="0" smtClean="0">
                <a:solidFill>
                  <a:schemeClr val="tx1"/>
                </a:solidFill>
                <a:latin typeface="+mn-lt"/>
                <a:ea typeface="+mn-ea"/>
                <a:cs typeface="+mn-cs"/>
              </a:rPr>
              <a:t>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InfosmART ILOs and content are tiered at 3 levels: undergraduate, postgraduate and research.</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This approach makes clear to both the learner and tutor which specific skills are expected at each academic level.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Content can be included in programmes of study based on the academic level of the learners in question.</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The full set of ILOs is available on the</a:t>
            </a:r>
            <a:r>
              <a:rPr lang="en-GB" sz="1200" kern="1200" baseline="0" dirty="0" smtClean="0">
                <a:solidFill>
                  <a:schemeClr val="tx1"/>
                </a:solidFill>
                <a:latin typeface="+mn-lt"/>
                <a:ea typeface="+mn-ea"/>
                <a:cs typeface="+mn-cs"/>
              </a:rPr>
              <a:t> InfosmART homepage.</a:t>
            </a:r>
            <a:endParaRPr lang="en-GB"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i="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DD053A8-75EF-400F-871D-53E29386EC0F}" type="slidenum">
              <a:rPr lang="en-GB" smtClean="0"/>
              <a:pPr/>
              <a:t>27</a:t>
            </a:fld>
            <a:endParaRPr lang="en-GB"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All content and learning outcomes are mapped to externally-validated frameworks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dirty="0" smtClean="0"/>
              <a:t>This mapping demonstrates to academic staff and</a:t>
            </a:r>
            <a:r>
              <a:rPr lang="en-US" baseline="0" dirty="0" smtClean="0"/>
              <a:t> the wider institution t</a:t>
            </a:r>
            <a:r>
              <a:rPr lang="en-US" dirty="0" smtClean="0"/>
              <a:t>hat InfosmART content is explicitly tied to the pedagogical frameworks and standards they employ in their teaching</a:t>
            </a:r>
            <a:r>
              <a:rPr lang="en-US" baseline="0" dirty="0" smtClean="0"/>
              <a:t> and course design</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The mappings are available</a:t>
            </a:r>
            <a:r>
              <a:rPr lang="en-GB" sz="1200" kern="1200" baseline="0" dirty="0" smtClean="0">
                <a:solidFill>
                  <a:schemeClr val="tx1"/>
                </a:solidFill>
                <a:latin typeface="+mn-lt"/>
                <a:ea typeface="+mn-ea"/>
                <a:cs typeface="+mn-cs"/>
              </a:rPr>
              <a:t> as 4 lens: </a:t>
            </a:r>
            <a:r>
              <a:rPr lang="en-GB" sz="1200" kern="1200" dirty="0" smtClean="0">
                <a:solidFill>
                  <a:schemeClr val="tx1"/>
                </a:solidFill>
                <a:latin typeface="+mn-lt"/>
                <a:ea typeface="+mn-ea"/>
                <a:cs typeface="+mn-cs"/>
              </a:rPr>
              <a:t>learning and teaching,</a:t>
            </a:r>
            <a:r>
              <a:rPr lang="en-GB" sz="1200" kern="1200" baseline="0" dirty="0" smtClean="0">
                <a:solidFill>
                  <a:schemeClr val="tx1"/>
                </a:solidFill>
                <a:latin typeface="+mn-lt"/>
                <a:ea typeface="+mn-ea"/>
                <a:cs typeface="+mn-cs"/>
              </a:rPr>
              <a:t> vocational, information literacy, and research</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This is an example of the mapping of the Use module in the learning and teaching </a:t>
            </a:r>
            <a:r>
              <a:rPr lang="en-GB" sz="1200" kern="1200" baseline="0" dirty="0" smtClean="0">
                <a:solidFill>
                  <a:schemeClr val="tx1"/>
                </a:solidFill>
                <a:latin typeface="+mn-lt"/>
                <a:ea typeface="+mn-ea"/>
                <a:cs typeface="+mn-cs"/>
              </a:rPr>
              <a:t>lens.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All content is mapped to:</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QAA Subject Benchmark for Art and Design</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SQA National Units in Information Handling</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ARLIS/NA competencies for design students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err="1" smtClean="0">
                <a:solidFill>
                  <a:schemeClr val="tx1"/>
                </a:solidFill>
                <a:latin typeface="+mn-lt"/>
                <a:ea typeface="+mn-ea"/>
                <a:cs typeface="+mn-cs"/>
              </a:rPr>
              <a:t>Futurelab</a:t>
            </a:r>
            <a:r>
              <a:rPr lang="en-GB" sz="1200" kern="1200" baseline="0" dirty="0" smtClean="0">
                <a:solidFill>
                  <a:schemeClr val="tx1"/>
                </a:solidFill>
                <a:latin typeface="+mn-lt"/>
                <a:ea typeface="+mn-ea"/>
                <a:cs typeface="+mn-cs"/>
              </a:rPr>
              <a:t> digital literacy model</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SCONUL 7 pillars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Vitae Researcher Development Framework</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National Occupational Standards</a:t>
            </a:r>
          </a:p>
        </p:txBody>
      </p:sp>
      <p:sp>
        <p:nvSpPr>
          <p:cNvPr id="4" name="Slide Number Placeholder 3"/>
          <p:cNvSpPr>
            <a:spLocks noGrp="1"/>
          </p:cNvSpPr>
          <p:nvPr>
            <p:ph type="sldNum" sz="quarter" idx="10"/>
          </p:nvPr>
        </p:nvSpPr>
        <p:spPr/>
        <p:txBody>
          <a:bodyPr/>
          <a:lstStyle/>
          <a:p>
            <a:fld id="{CDD053A8-75EF-400F-871D-53E29386EC0F}" type="slidenum">
              <a:rPr lang="en-GB" smtClean="0"/>
              <a:pPr/>
              <a:t>28</a:t>
            </a:fld>
            <a:endParaRPr lang="en-GB"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In the QAA Enhancement-Led Institutional Review of Glasgow</a:t>
            </a:r>
            <a:r>
              <a:rPr lang="en-GB" sz="1200" kern="1200" baseline="0" dirty="0" smtClean="0">
                <a:solidFill>
                  <a:schemeClr val="tx1"/>
                </a:solidFill>
                <a:latin typeface="+mn-lt"/>
                <a:ea typeface="+mn-ea"/>
                <a:cs typeface="+mn-cs"/>
              </a:rPr>
              <a:t> School of Art in 2010, </a:t>
            </a:r>
            <a:r>
              <a:rPr lang="en-GB" sz="1200" kern="1200" dirty="0" smtClean="0">
                <a:solidFill>
                  <a:schemeClr val="tx1"/>
                </a:solidFill>
                <a:latin typeface="+mn-lt"/>
                <a:ea typeface="+mn-ea"/>
                <a:cs typeface="+mn-cs"/>
              </a:rPr>
              <a:t>InfosmART was highlighted as an excellent example of responsive services developed directly out of student feedback.</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dirty="0" smtClean="0"/>
              <a:t>Enhancement-Led Institutional Review is one component of the Quality Enhancement Framework, an approach to quality assurance and enhancement in higher education introduced in Scotland in 2003.</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dirty="0" smtClean="0"/>
              <a:t>ELIR reviews are carried out by a team of six reviewers: one student reviewer, one international reviewer, three senior UK-based academic reviewers and one coordinating reviewer.</a:t>
            </a:r>
            <a:endParaRPr lang="en-GB"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DD053A8-75EF-400F-871D-53E29386EC0F}" type="slidenum">
              <a:rPr lang="en-GB" smtClean="0"/>
              <a:pPr/>
              <a:t>29</a:t>
            </a:fld>
            <a:endParaRPr lang="en-GB"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dirty="0" smtClean="0"/>
              <a:t>In recognition of its innovative work on InfosmART, the GSA Library won Outstanding Library Team of the Year at the Times Higher Education Leadership and Management Awards in 2010</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Joanna Newman, Head of Higher Education at the British Library said:</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"We were impressed with the winning entry's innovative use of technology, tailoring information research literacy into personalised learning to help students realise their potential and broaden their research horizons." </a:t>
            </a:r>
            <a:endParaRPr lang="en-US" dirty="0" smtClean="0"/>
          </a:p>
        </p:txBody>
      </p:sp>
      <p:sp>
        <p:nvSpPr>
          <p:cNvPr id="4" name="Slide Number Placeholder 3"/>
          <p:cNvSpPr>
            <a:spLocks noGrp="1"/>
          </p:cNvSpPr>
          <p:nvPr>
            <p:ph type="sldNum" sz="quarter" idx="10"/>
          </p:nvPr>
        </p:nvSpPr>
        <p:spPr/>
        <p:txBody>
          <a:bodyPr/>
          <a:lstStyle/>
          <a:p>
            <a:fld id="{CDD053A8-75EF-400F-871D-53E29386EC0F}" type="slidenum">
              <a:rPr lang="en-GB" smtClean="0"/>
              <a:pPr/>
              <a:t>30</a:t>
            </a:fld>
            <a:endParaRPr lang="en-GB"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dirty="0" smtClean="0"/>
              <a:t>And our academics are now actively</a:t>
            </a:r>
            <a:r>
              <a:rPr lang="en-US" baseline="0" dirty="0" smtClean="0"/>
              <a:t> using </a:t>
            </a:r>
            <a:r>
              <a:rPr lang="en-US" baseline="0" dirty="0" err="1" smtClean="0"/>
              <a:t>InfosmART</a:t>
            </a:r>
            <a:r>
              <a:rPr lang="en-US" baseline="0" dirty="0" smtClean="0"/>
              <a:t> content to achieve real results in their classes</a:t>
            </a:r>
            <a:endParaRPr lang="en-US" dirty="0" smtClean="0"/>
          </a:p>
        </p:txBody>
      </p:sp>
      <p:sp>
        <p:nvSpPr>
          <p:cNvPr id="4" name="Slide Number Placeholder 3"/>
          <p:cNvSpPr>
            <a:spLocks noGrp="1"/>
          </p:cNvSpPr>
          <p:nvPr>
            <p:ph type="sldNum" sz="quarter" idx="10"/>
          </p:nvPr>
        </p:nvSpPr>
        <p:spPr/>
        <p:txBody>
          <a:bodyPr/>
          <a:lstStyle/>
          <a:p>
            <a:fld id="{CDD053A8-75EF-400F-871D-53E29386EC0F}" type="slidenum">
              <a:rPr lang="en-GB" smtClean="0"/>
              <a:pPr/>
              <a:t>31</a:t>
            </a:fld>
            <a:endParaRPr lang="en-GB"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dirty="0" smtClean="0"/>
              <a:t>We are now actively</a:t>
            </a:r>
            <a:r>
              <a:rPr lang="en-US" baseline="0" dirty="0" smtClean="0"/>
              <a:t> looking at how to continue </a:t>
            </a:r>
            <a:r>
              <a:rPr lang="en-US" baseline="0" dirty="0" smtClean="0"/>
              <a:t>developing </a:t>
            </a:r>
            <a:r>
              <a:rPr lang="en-US" baseline="0" dirty="0" smtClean="0"/>
              <a:t>InfosmART for the future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Currently we are considering whether Open Badges can be integrated to allow learners to earn badges for specific </a:t>
            </a:r>
            <a:r>
              <a:rPr lang="en-US" baseline="0" dirty="0" smtClean="0"/>
              <a:t>skills learnt in </a:t>
            </a:r>
            <a:r>
              <a:rPr lang="en-US" baseline="0" dirty="0" err="1" smtClean="0"/>
              <a:t>InfosmART</a:t>
            </a:r>
            <a:endParaRPr lang="en-US" baseline="0" dirty="0" smtClean="0"/>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Open Badges is an initiative of the Mozilla Foundation, and allows students to build up digital portfolios </a:t>
            </a:r>
            <a:r>
              <a:rPr lang="en-US" baseline="0" dirty="0" smtClean="0"/>
              <a:t>(or ‘backpacks’) of </a:t>
            </a:r>
            <a:r>
              <a:rPr lang="en-US" baseline="0" dirty="0" smtClean="0"/>
              <a:t>badges that can be taken with them from college to </a:t>
            </a:r>
            <a:r>
              <a:rPr lang="en-US" baseline="0" dirty="0" smtClean="0"/>
              <a:t>work and elsewhere.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They have been enthusiastically taken up by the FE community.</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We are still in the very early days of exploring this avenue.</a:t>
            </a:r>
            <a:endParaRPr lang="en-US" dirty="0" smtClean="0"/>
          </a:p>
        </p:txBody>
      </p:sp>
      <p:sp>
        <p:nvSpPr>
          <p:cNvPr id="4" name="Slide Number Placeholder 3"/>
          <p:cNvSpPr>
            <a:spLocks noGrp="1"/>
          </p:cNvSpPr>
          <p:nvPr>
            <p:ph type="sldNum" sz="quarter" idx="10"/>
          </p:nvPr>
        </p:nvSpPr>
        <p:spPr/>
        <p:txBody>
          <a:bodyPr/>
          <a:lstStyle/>
          <a:p>
            <a:fld id="{CDD053A8-75EF-400F-871D-53E29386EC0F}" type="slidenum">
              <a:rPr lang="en-GB" smtClean="0"/>
              <a:pPr/>
              <a:t>32</a:t>
            </a:fld>
            <a:endParaRPr lang="en-GB"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dirty="0" smtClean="0"/>
              <a:t>We’re also looking at</a:t>
            </a:r>
            <a:r>
              <a:rPr lang="en-US" baseline="0" dirty="0" smtClean="0"/>
              <a:t> how we can further integrate InfosmART into our other content development activities, such as our Discovery </a:t>
            </a:r>
            <a:r>
              <a:rPr lang="en-US" baseline="0" dirty="0" smtClean="0"/>
              <a:t>Guides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We are developing a series of workshops that integrates with </a:t>
            </a:r>
            <a:r>
              <a:rPr lang="en-US" baseline="0" dirty="0" err="1" smtClean="0"/>
              <a:t>InfosmART</a:t>
            </a:r>
            <a:r>
              <a:rPr lang="en-US" baseline="0" dirty="0" smtClean="0"/>
              <a:t>, as part of the Library’s Twilight Classes portfolio</a:t>
            </a:r>
            <a:endParaRPr lang="en-US" dirty="0" smtClean="0"/>
          </a:p>
        </p:txBody>
      </p:sp>
      <p:sp>
        <p:nvSpPr>
          <p:cNvPr id="4" name="Slide Number Placeholder 3"/>
          <p:cNvSpPr>
            <a:spLocks noGrp="1"/>
          </p:cNvSpPr>
          <p:nvPr>
            <p:ph type="sldNum" sz="quarter" idx="10"/>
          </p:nvPr>
        </p:nvSpPr>
        <p:spPr/>
        <p:txBody>
          <a:bodyPr/>
          <a:lstStyle/>
          <a:p>
            <a:fld id="{CDD053A8-75EF-400F-871D-53E29386EC0F}" type="slidenum">
              <a:rPr lang="en-GB" smtClean="0"/>
              <a:pPr/>
              <a:t>33</a:t>
            </a:fld>
            <a:endParaRPr lang="en-GB"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dirty="0" smtClean="0"/>
              <a:t>And,</a:t>
            </a:r>
            <a:r>
              <a:rPr lang="en-US" baseline="0" dirty="0" smtClean="0"/>
              <a:t> inspired by the Library as Incubator Project in America, </a:t>
            </a:r>
            <a:r>
              <a:rPr lang="en-US" dirty="0" smtClean="0"/>
              <a:t>we’ve recently</a:t>
            </a:r>
            <a:r>
              <a:rPr lang="en-US" baseline="0" dirty="0" smtClean="0"/>
              <a:t> developed a new OER called The Hatchery</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The </a:t>
            </a:r>
            <a:r>
              <a:rPr lang="en-US" baseline="0" dirty="0" smtClean="0"/>
              <a:t>Hatchery allows our students to </a:t>
            </a:r>
            <a:r>
              <a:rPr lang="en-GB" sz="1200" b="0" i="0" kern="1200" dirty="0" smtClean="0">
                <a:solidFill>
                  <a:schemeClr val="tx1"/>
                </a:solidFill>
                <a:effectLst/>
                <a:latin typeface="+mn-lt"/>
                <a:ea typeface="+mn-ea"/>
                <a:cs typeface="+mn-cs"/>
              </a:rPr>
              <a:t>discover how artists, writers and creatives have used our</a:t>
            </a:r>
            <a:r>
              <a:rPr lang="en-GB" sz="1200" b="0" i="0"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collections of  to inspire, challenge or expand their practice.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b="0" i="0" kern="1200" dirty="0" smtClean="0">
                <a:solidFill>
                  <a:schemeClr val="tx1"/>
                </a:solidFill>
                <a:effectLst/>
                <a:latin typeface="+mn-lt"/>
                <a:ea typeface="+mn-ea"/>
                <a:cs typeface="+mn-cs"/>
              </a:rPr>
              <a:t>From interventions into our spaces, to installations amongst our shelves, or</a:t>
            </a:r>
            <a:r>
              <a:rPr lang="en-GB" sz="1200" b="0" i="0" kern="1200" baseline="0" dirty="0" smtClean="0">
                <a:solidFill>
                  <a:schemeClr val="tx1"/>
                </a:solidFill>
                <a:effectLst/>
                <a:latin typeface="+mn-lt"/>
                <a:ea typeface="+mn-ea"/>
                <a:cs typeface="+mn-cs"/>
              </a:rPr>
              <a:t> from re-interpretations of our historical objects to using them in exhibitions</a:t>
            </a:r>
            <a:r>
              <a:rPr lang="en-GB" sz="1200" b="0" i="0" kern="1200" baseline="0" dirty="0" smtClean="0">
                <a:solidFill>
                  <a:schemeClr val="tx1"/>
                </a:solidFill>
                <a:effectLst/>
                <a:latin typeface="+mn-lt"/>
                <a:ea typeface="+mn-ea"/>
                <a:cs typeface="+mn-cs"/>
              </a:rPr>
              <a:t>.</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We’ll be looking to make linkages from </a:t>
            </a:r>
            <a:r>
              <a:rPr lang="en-US" baseline="0" dirty="0" err="1" smtClean="0"/>
              <a:t>InfosmART</a:t>
            </a:r>
            <a:r>
              <a:rPr lang="en-US" baseline="0" dirty="0" smtClean="0"/>
              <a:t> to The Hatchery as the latter develops.</a:t>
            </a:r>
            <a:endParaRPr lang="en-US" baseline="0" dirty="0" smtClean="0"/>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CDD053A8-75EF-400F-871D-53E29386EC0F}" type="slidenum">
              <a:rPr lang="en-GB" smtClean="0"/>
              <a:pPr/>
              <a:t>34</a:t>
            </a:fld>
            <a:endParaRPr lang="en-GB"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InfosmART has received Innovation and Development Funding from the Scottish Library and Information Council.</a:t>
            </a:r>
          </a:p>
          <a:p>
            <a:pPr marL="171450" indent="-171450">
              <a:buFont typeface="Arial" pitchFamily="34" charset="0"/>
              <a:buChar char="•"/>
            </a:pPr>
            <a:r>
              <a:rPr lang="en-GB" sz="1200" kern="1200" dirty="0" smtClean="0">
                <a:solidFill>
                  <a:schemeClr val="tx1"/>
                </a:solidFill>
                <a:latin typeface="+mn-lt"/>
                <a:ea typeface="+mn-ea"/>
                <a:cs typeface="+mn-cs"/>
              </a:rPr>
              <a:t>It</a:t>
            </a:r>
            <a:r>
              <a:rPr lang="en-GB" sz="1200" kern="1200" baseline="0" dirty="0" smtClean="0">
                <a:solidFill>
                  <a:schemeClr val="tx1"/>
                </a:solidFill>
                <a:latin typeface="+mn-lt"/>
                <a:ea typeface="+mn-ea"/>
                <a:cs typeface="+mn-cs"/>
              </a:rPr>
              <a:t> is now available as an Open Educational Resource, </a:t>
            </a:r>
            <a:r>
              <a:rPr lang="en-GB" sz="1200" kern="1200" dirty="0" smtClean="0">
                <a:solidFill>
                  <a:schemeClr val="tx1"/>
                </a:solidFill>
                <a:latin typeface="+mn-lt"/>
                <a:ea typeface="+mn-ea"/>
                <a:cs typeface="+mn-cs"/>
              </a:rPr>
              <a:t>licensed under a </a:t>
            </a:r>
            <a:r>
              <a:rPr lang="en-GB" sz="1200" u="none" kern="1200" dirty="0" smtClean="0">
                <a:solidFill>
                  <a:schemeClr val="tx1"/>
                </a:solidFill>
                <a:latin typeface="+mn-lt"/>
                <a:ea typeface="+mn-ea"/>
                <a:cs typeface="+mn-cs"/>
              </a:rPr>
              <a:t>Creative Commons Attribution-NonCommercial-ShareAlike 2.5 UK: Scotland License</a:t>
            </a:r>
            <a:r>
              <a:rPr lang="en-GB" sz="1200" kern="1200" dirty="0" smtClean="0">
                <a:solidFill>
                  <a:schemeClr val="tx1"/>
                </a:solidFill>
                <a:latin typeface="+mn-lt"/>
                <a:ea typeface="+mn-ea"/>
                <a:cs typeface="+mn-cs"/>
              </a:rPr>
              <a:t>. </a:t>
            </a:r>
          </a:p>
          <a:p>
            <a:pPr marL="171450" indent="-171450">
              <a:buFont typeface="Arial" pitchFamily="34" charset="0"/>
              <a:buChar char="•"/>
            </a:pPr>
            <a:r>
              <a:rPr lang="en-GB" sz="1200" kern="1200" dirty="0" smtClean="0">
                <a:solidFill>
                  <a:schemeClr val="tx1"/>
                </a:solidFill>
                <a:latin typeface="+mn-lt"/>
                <a:ea typeface="+mn-ea"/>
                <a:cs typeface="+mn-cs"/>
              </a:rPr>
              <a:t>This means you can adapt InfosmART for</a:t>
            </a:r>
            <a:r>
              <a:rPr lang="en-GB" sz="1200" kern="1200" baseline="0" dirty="0" smtClean="0">
                <a:solidFill>
                  <a:schemeClr val="tx1"/>
                </a:solidFill>
                <a:latin typeface="+mn-lt"/>
                <a:ea typeface="+mn-ea"/>
                <a:cs typeface="+mn-cs"/>
              </a:rPr>
              <a:t> your own learners</a:t>
            </a:r>
            <a:r>
              <a:rPr lang="en-GB" sz="1200" kern="1200" dirty="0" smtClean="0">
                <a:solidFill>
                  <a:schemeClr val="tx1"/>
                </a:solidFill>
                <a:latin typeface="+mn-lt"/>
                <a:ea typeface="+mn-ea"/>
                <a:cs typeface="+mn-cs"/>
              </a:rPr>
              <a:t>, as long as you:</a:t>
            </a:r>
          </a:p>
          <a:p>
            <a:pPr marL="171450" indent="-171450">
              <a:buFont typeface="Arial" pitchFamily="34" charset="0"/>
              <a:buChar char="•"/>
            </a:pPr>
            <a:r>
              <a:rPr lang="en-GB" sz="1200" kern="1200" dirty="0" smtClean="0">
                <a:solidFill>
                  <a:schemeClr val="tx1"/>
                </a:solidFill>
                <a:latin typeface="+mn-lt"/>
                <a:ea typeface="+mn-ea"/>
                <a:cs typeface="+mn-cs"/>
              </a:rPr>
              <a:t>&gt;&gt; Credit ‘Learning Resources, Glasgow School of Art’ wherever you use our content.</a:t>
            </a:r>
          </a:p>
          <a:p>
            <a:pPr marL="171450" indent="-171450">
              <a:buFont typeface="Arial" pitchFamily="34" charset="0"/>
              <a:buChar char="•"/>
            </a:pPr>
            <a:r>
              <a:rPr lang="en-GB" sz="1200" kern="1200" dirty="0" smtClean="0">
                <a:solidFill>
                  <a:schemeClr val="tx1"/>
                </a:solidFill>
                <a:latin typeface="+mn-lt"/>
                <a:ea typeface="+mn-ea"/>
                <a:cs typeface="+mn-cs"/>
              </a:rPr>
              <a:t>&gt;&gt; Only use our content for non-commercial purposes.</a:t>
            </a:r>
          </a:p>
          <a:p>
            <a:pPr marL="171450" indent="-171450">
              <a:buFont typeface="Arial" pitchFamily="34" charset="0"/>
              <a:buChar char="•"/>
            </a:pPr>
            <a:r>
              <a:rPr lang="en-GB" sz="1200" kern="1200" dirty="0" smtClean="0">
                <a:solidFill>
                  <a:schemeClr val="tx1"/>
                </a:solidFill>
                <a:latin typeface="+mn-lt"/>
                <a:ea typeface="+mn-ea"/>
                <a:cs typeface="+mn-cs"/>
              </a:rPr>
              <a:t>&gt;&gt; Make any work you create that includes our content freely available to others through Creative Commons</a:t>
            </a:r>
          </a:p>
          <a:p>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35</a:t>
            </a:fld>
            <a:endParaRPr lang="en-GB"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36</a:t>
            </a:fld>
            <a:endParaRPr lang="en-GB"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37</a:t>
            </a:fld>
            <a:endParaRPr lang="en-GB" dirty="0"/>
          </a:p>
        </p:txBody>
      </p:sp>
    </p:spTree>
    <p:extLst>
      <p:ext uri="{BB962C8B-B14F-4D97-AF65-F5344CB8AC3E}">
        <p14:creationId xmlns:p14="http://schemas.microsoft.com/office/powerpoint/2010/main" val="1988070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A4FA7BF-C256-4578-AC30-1E24C79CC431}" type="datetimeFigureOut">
              <a:rPr lang="en-GB" smtClean="0"/>
              <a:pPr/>
              <a:t>21/06/2013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A4FA7BF-C256-4578-AC30-1E24C79CC431}" type="datetimeFigureOut">
              <a:rPr lang="en-GB" smtClean="0"/>
              <a:pPr/>
              <a:t>21/06/2013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4FA7BF-C256-4578-AC30-1E24C79CC431}" type="datetimeFigureOut">
              <a:rPr lang="en-GB" smtClean="0"/>
              <a:pPr/>
              <a:t>21/06/2013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A4FA7BF-C256-4578-AC30-1E24C79CC431}" type="datetimeFigureOut">
              <a:rPr lang="en-GB" smtClean="0"/>
              <a:pPr/>
              <a:t>21/06/2013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A4FA7BF-C256-4578-AC30-1E24C79CC431}" type="datetimeFigureOut">
              <a:rPr lang="en-GB" smtClean="0"/>
              <a:pPr/>
              <a:t>21/06/2013</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A4FA7BF-C256-4578-AC30-1E24C79CC431}" type="datetimeFigureOut">
              <a:rPr lang="en-GB" smtClean="0"/>
              <a:pPr/>
              <a:t>21/06/2013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4FA7BF-C256-4578-AC30-1E24C79CC431}" type="datetimeFigureOut">
              <a:rPr lang="en-GB" smtClean="0"/>
              <a:pPr/>
              <a:t>21/06/2013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4FA7BF-C256-4578-AC30-1E24C79CC431}" type="datetimeFigureOut">
              <a:rPr lang="en-GB" smtClean="0"/>
              <a:pPr/>
              <a:t>21/06/2013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4FA7BF-C256-4578-AC30-1E24C79CC431}" type="datetimeFigureOut">
              <a:rPr lang="en-GB" smtClean="0"/>
              <a:pPr/>
              <a:t>21/06/2013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A4FA7BF-C256-4578-AC30-1E24C79CC431}" type="datetimeFigureOut">
              <a:rPr lang="en-GB" smtClean="0"/>
              <a:pPr/>
              <a:t>21/06/2013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A4FA7BF-C256-4578-AC30-1E24C79CC431}" type="datetimeFigureOut">
              <a:rPr lang="en-GB" smtClean="0"/>
              <a:pPr/>
              <a:t>21/06/2013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4FA7BF-C256-4578-AC30-1E24C79CC431}" type="datetimeFigureOut">
              <a:rPr lang="en-GB" smtClean="0"/>
              <a:pPr/>
              <a:t>21/06/2013</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8095A7-DABB-42B5-9B0A-700EBCB20E83}"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7.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5.jp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8.gif"/><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9.jp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0.jp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1.jp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2.jp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3.jp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6.gif"/><Relationship Id="rId5" Type="http://schemas.openxmlformats.org/officeDocument/2006/relationships/image" Target="../media/image25.gif"/><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28.gif"/><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33.jp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34.jpe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35.jp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38.jp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40.jpg"/><Relationship Id="rId5" Type="http://schemas.openxmlformats.org/officeDocument/2006/relationships/image" Target="../media/image39.jpe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png"/><Relationship Id="rId7"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6" name="TextBox 5"/>
          <p:cNvSpPr txBox="1"/>
          <p:nvPr/>
        </p:nvSpPr>
        <p:spPr>
          <a:xfrm>
            <a:off x="827088" y="3212975"/>
            <a:ext cx="7489825" cy="2308324"/>
          </a:xfrm>
          <a:prstGeom prst="rect">
            <a:avLst/>
          </a:prstGeom>
          <a:noFill/>
        </p:spPr>
        <p:txBody>
          <a:bodyPr wrap="square">
            <a:spAutoFit/>
          </a:bodyPr>
          <a:lstStyle/>
          <a:p>
            <a:pPr algn="r">
              <a:defRPr/>
            </a:pPr>
            <a:r>
              <a:rPr lang="en-GB" sz="2400" b="1" dirty="0" smtClean="0">
                <a:solidFill>
                  <a:schemeClr val="bg1">
                    <a:lumMod val="50000"/>
                  </a:schemeClr>
                </a:solidFill>
              </a:rPr>
              <a:t>DEVELOPING AN OER IN INFORMATION SKILLS </a:t>
            </a:r>
          </a:p>
          <a:p>
            <a:pPr algn="r">
              <a:defRPr/>
            </a:pPr>
            <a:r>
              <a:rPr lang="en-GB" sz="2400" b="1" dirty="0" smtClean="0">
                <a:solidFill>
                  <a:schemeClr val="bg1">
                    <a:lumMod val="50000"/>
                  </a:schemeClr>
                </a:solidFill>
              </a:rPr>
              <a:t>FOR THE ART AND DESIGN COMMUNITY</a:t>
            </a:r>
            <a:endParaRPr lang="en-GB" sz="2400" b="1" dirty="0">
              <a:solidFill>
                <a:schemeClr val="bg1">
                  <a:lumMod val="50000"/>
                </a:schemeClr>
              </a:solidFill>
            </a:endParaRPr>
          </a:p>
          <a:p>
            <a:pPr>
              <a:defRPr/>
            </a:pPr>
            <a:endParaRPr lang="en-GB" sz="2400" dirty="0">
              <a:solidFill>
                <a:schemeClr val="bg1">
                  <a:lumMod val="50000"/>
                </a:schemeClr>
              </a:solidFill>
            </a:endParaRPr>
          </a:p>
          <a:p>
            <a:pPr algn="r">
              <a:defRPr/>
            </a:pPr>
            <a:r>
              <a:rPr lang="en-GB" sz="2400" dirty="0">
                <a:solidFill>
                  <a:schemeClr val="bg1">
                    <a:lumMod val="50000"/>
                  </a:schemeClr>
                </a:solidFill>
              </a:rPr>
              <a:t>Duncan </a:t>
            </a:r>
            <a:r>
              <a:rPr lang="en-GB" sz="2400" dirty="0" smtClean="0">
                <a:solidFill>
                  <a:schemeClr val="bg1">
                    <a:lumMod val="50000"/>
                  </a:schemeClr>
                </a:solidFill>
              </a:rPr>
              <a:t>Chappell</a:t>
            </a:r>
          </a:p>
          <a:p>
            <a:pPr algn="r">
              <a:defRPr/>
            </a:pPr>
            <a:r>
              <a:rPr lang="en-GB" sz="2400" dirty="0" smtClean="0">
                <a:solidFill>
                  <a:schemeClr val="bg1">
                    <a:lumMod val="50000"/>
                  </a:schemeClr>
                </a:solidFill>
              </a:rPr>
              <a:t>Academic Liaison Librarian</a:t>
            </a:r>
            <a:endParaRPr lang="en-GB" sz="2400" dirty="0">
              <a:solidFill>
                <a:schemeClr val="bg1">
                  <a:lumMod val="50000"/>
                </a:schemeClr>
              </a:solidFill>
            </a:endParaRPr>
          </a:p>
          <a:p>
            <a:pPr algn="r">
              <a:defRPr/>
            </a:pPr>
            <a:r>
              <a:rPr lang="en-GB" sz="2400" dirty="0">
                <a:solidFill>
                  <a:schemeClr val="bg1">
                    <a:lumMod val="50000"/>
                  </a:schemeClr>
                </a:solidFill>
              </a:rPr>
              <a:t>Glasgow School of Art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pic>
        <p:nvPicPr>
          <p:cNvPr id="6" name="Picture 5" descr="I dont know.jpg"/>
          <p:cNvPicPr>
            <a:picLocks noChangeAspect="1"/>
          </p:cNvPicPr>
          <p:nvPr/>
        </p:nvPicPr>
        <p:blipFill>
          <a:blip r:embed="rId5" cstate="print"/>
          <a:stretch>
            <a:fillRect/>
          </a:stretch>
        </p:blipFill>
        <p:spPr>
          <a:xfrm>
            <a:off x="5220072" y="2108200"/>
            <a:ext cx="3490044" cy="4221088"/>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pic>
        <p:nvPicPr>
          <p:cNvPr id="6" name="Picture 5" descr="5771350122_3ac3a7c35d_z.jpg"/>
          <p:cNvPicPr>
            <a:picLocks noChangeAspect="1"/>
          </p:cNvPicPr>
          <p:nvPr/>
        </p:nvPicPr>
        <p:blipFill>
          <a:blip r:embed="rId5" cstate="print"/>
          <a:stretch>
            <a:fillRect/>
          </a:stretch>
        </p:blipFill>
        <p:spPr>
          <a:xfrm>
            <a:off x="3563888" y="2348880"/>
            <a:ext cx="5155416" cy="3552404"/>
          </a:xfrm>
          <a:prstGeom prst="rect">
            <a:avLst/>
          </a:prstGeom>
        </p:spPr>
      </p:pic>
      <p:sp>
        <p:nvSpPr>
          <p:cNvPr id="8" name="TextBox 7"/>
          <p:cNvSpPr txBox="1"/>
          <p:nvPr/>
        </p:nvSpPr>
        <p:spPr>
          <a:xfrm>
            <a:off x="3491880" y="6021288"/>
            <a:ext cx="5256584" cy="646331"/>
          </a:xfrm>
          <a:prstGeom prst="rect">
            <a:avLst/>
          </a:prstGeom>
          <a:noFill/>
        </p:spPr>
        <p:txBody>
          <a:bodyPr wrap="square" rtlCol="0">
            <a:spAutoFit/>
          </a:bodyPr>
          <a:lstStyle/>
          <a:p>
            <a:pPr algn="r"/>
            <a:r>
              <a:rPr lang="en-GB" b="1" dirty="0">
                <a:solidFill>
                  <a:schemeClr val="bg1">
                    <a:lumMod val="50000"/>
                  </a:schemeClr>
                </a:solidFill>
              </a:rPr>
              <a:t>T</a:t>
            </a:r>
            <a:r>
              <a:rPr lang="en-GB" b="1" dirty="0" smtClean="0">
                <a:solidFill>
                  <a:schemeClr val="bg1">
                    <a:lumMod val="50000"/>
                  </a:schemeClr>
                </a:solidFill>
              </a:rPr>
              <a:t>ori </a:t>
            </a:r>
            <a:r>
              <a:rPr lang="en-GB" b="1" dirty="0">
                <a:solidFill>
                  <a:schemeClr val="bg1">
                    <a:lumMod val="50000"/>
                  </a:schemeClr>
                </a:solidFill>
              </a:rPr>
              <a:t>D</a:t>
            </a:r>
            <a:r>
              <a:rPr lang="en-GB" b="1" dirty="0" smtClean="0">
                <a:solidFill>
                  <a:schemeClr val="bg1">
                    <a:lumMod val="50000"/>
                  </a:schemeClr>
                </a:solidFill>
              </a:rPr>
              <a:t>rost (2011) ‘Faux natural history: bathtub moose 2', plasticine, 33 x 18.5x 14.5cm</a:t>
            </a:r>
            <a:endParaRPr lang="en-GB" b="1"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4716016" cy="6858000"/>
          </a:xfrm>
          <a:prstGeom prst="rect">
            <a:avLst/>
          </a:prstGeom>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16016" y="0"/>
            <a:ext cx="4427984" cy="6858000"/>
          </a:xfrm>
          <a:prstGeom prst="rect">
            <a:avLst/>
          </a:prstGeom>
        </p:spPr>
      </p:pic>
    </p:spTree>
    <p:extLst>
      <p:ext uri="{BB962C8B-B14F-4D97-AF65-F5344CB8AC3E}">
        <p14:creationId xmlns:p14="http://schemas.microsoft.com/office/powerpoint/2010/main" val="10371065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sp>
        <p:nvSpPr>
          <p:cNvPr id="7" name="TextBox 6"/>
          <p:cNvSpPr txBox="1"/>
          <p:nvPr/>
        </p:nvSpPr>
        <p:spPr>
          <a:xfrm>
            <a:off x="1043608" y="2204864"/>
            <a:ext cx="7704856" cy="3785652"/>
          </a:xfrm>
          <a:prstGeom prst="rect">
            <a:avLst/>
          </a:prstGeom>
          <a:noFill/>
        </p:spPr>
        <p:txBody>
          <a:bodyPr wrap="square" rtlCol="0">
            <a:spAutoFit/>
          </a:bodyPr>
          <a:lstStyle/>
          <a:p>
            <a:pPr algn="r"/>
            <a:r>
              <a:rPr lang="en-GB" sz="2000" dirty="0" smtClean="0">
                <a:solidFill>
                  <a:schemeClr val="bg1">
                    <a:lumMod val="50000"/>
                  </a:schemeClr>
                </a:solidFill>
              </a:rPr>
              <a:t>Cobbledick, S. (1996) </a:t>
            </a:r>
          </a:p>
          <a:p>
            <a:pPr algn="r"/>
            <a:r>
              <a:rPr lang="en-GB" sz="2000" dirty="0" smtClean="0">
                <a:solidFill>
                  <a:schemeClr val="bg1">
                    <a:lumMod val="50000"/>
                  </a:schemeClr>
                </a:solidFill>
              </a:rPr>
              <a:t> ‘The information-seeking behaviour of artists: exploratory interviews’, </a:t>
            </a:r>
          </a:p>
          <a:p>
            <a:pPr algn="r"/>
            <a:r>
              <a:rPr lang="en-GB" sz="2000" i="1" dirty="0" smtClean="0">
                <a:solidFill>
                  <a:schemeClr val="bg1">
                    <a:lumMod val="50000"/>
                  </a:schemeClr>
                </a:solidFill>
              </a:rPr>
              <a:t>Library Quarterly</a:t>
            </a:r>
            <a:r>
              <a:rPr lang="en-GB" sz="2000" dirty="0" smtClean="0">
                <a:solidFill>
                  <a:schemeClr val="bg1">
                    <a:lumMod val="50000"/>
                  </a:schemeClr>
                </a:solidFill>
              </a:rPr>
              <a:t>, 66(4), pp.343-372.</a:t>
            </a:r>
          </a:p>
          <a:p>
            <a:r>
              <a:rPr lang="en-GB" sz="2000" dirty="0" smtClean="0">
                <a:solidFill>
                  <a:schemeClr val="bg1">
                    <a:lumMod val="50000"/>
                  </a:schemeClr>
                </a:solidFill>
              </a:rPr>
              <a:t> </a:t>
            </a:r>
          </a:p>
          <a:p>
            <a:pPr algn="r"/>
            <a:r>
              <a:rPr lang="en-US" sz="2000" dirty="0" smtClean="0">
                <a:solidFill>
                  <a:schemeClr val="bg1">
                    <a:lumMod val="50000"/>
                  </a:schemeClr>
                </a:solidFill>
              </a:rPr>
              <a:t>Cowan, S. and Branigan, T. (2004)</a:t>
            </a:r>
          </a:p>
          <a:p>
            <a:pPr algn="r"/>
            <a:r>
              <a:rPr lang="en-US" sz="2000" dirty="0" smtClean="0">
                <a:solidFill>
                  <a:schemeClr val="bg1">
                    <a:lumMod val="50000"/>
                  </a:schemeClr>
                </a:solidFill>
              </a:rPr>
              <a:t> ‘Informing visual poetry: information needs and sources of artists’,</a:t>
            </a:r>
          </a:p>
          <a:p>
            <a:pPr algn="r"/>
            <a:r>
              <a:rPr lang="en-US" sz="2000" dirty="0" smtClean="0">
                <a:solidFill>
                  <a:schemeClr val="bg1">
                    <a:lumMod val="50000"/>
                  </a:schemeClr>
                </a:solidFill>
              </a:rPr>
              <a:t> </a:t>
            </a:r>
            <a:r>
              <a:rPr lang="en-US" sz="2000" i="1" dirty="0" smtClean="0">
                <a:solidFill>
                  <a:schemeClr val="bg1">
                    <a:lumMod val="50000"/>
                  </a:schemeClr>
                </a:solidFill>
              </a:rPr>
              <a:t>Art Documentation</a:t>
            </a:r>
            <a:r>
              <a:rPr lang="en-US" sz="2000" dirty="0" smtClean="0">
                <a:solidFill>
                  <a:schemeClr val="bg1">
                    <a:lumMod val="50000"/>
                  </a:schemeClr>
                </a:solidFill>
              </a:rPr>
              <a:t>, 23(2), pp.14-20.</a:t>
            </a:r>
            <a:endParaRPr lang="en-GB" sz="2000" dirty="0" smtClean="0">
              <a:solidFill>
                <a:schemeClr val="bg1">
                  <a:lumMod val="50000"/>
                </a:schemeClr>
              </a:solidFill>
            </a:endParaRPr>
          </a:p>
          <a:p>
            <a:endParaRPr lang="en-GB" sz="2000" dirty="0" smtClean="0">
              <a:solidFill>
                <a:schemeClr val="bg1">
                  <a:lumMod val="50000"/>
                </a:schemeClr>
              </a:solidFill>
            </a:endParaRPr>
          </a:p>
          <a:p>
            <a:pPr algn="r"/>
            <a:r>
              <a:rPr lang="en-US" sz="2000" dirty="0" smtClean="0">
                <a:solidFill>
                  <a:schemeClr val="bg1">
                    <a:lumMod val="50000"/>
                  </a:schemeClr>
                </a:solidFill>
              </a:rPr>
              <a:t>Frank, p. (1999) </a:t>
            </a:r>
          </a:p>
          <a:p>
            <a:pPr algn="r"/>
            <a:r>
              <a:rPr lang="en-US" sz="2000" dirty="0" smtClean="0">
                <a:solidFill>
                  <a:schemeClr val="bg1">
                    <a:lumMod val="50000"/>
                  </a:schemeClr>
                </a:solidFill>
              </a:rPr>
              <a:t>‘Student artists in the library: an investigation of how they use general academic libraries for their creative needs’,</a:t>
            </a:r>
          </a:p>
          <a:p>
            <a:pPr algn="r"/>
            <a:r>
              <a:rPr lang="en-US" sz="2000" dirty="0" smtClean="0">
                <a:solidFill>
                  <a:schemeClr val="bg1">
                    <a:lumMod val="50000"/>
                  </a:schemeClr>
                </a:solidFill>
              </a:rPr>
              <a:t> </a:t>
            </a:r>
            <a:r>
              <a:rPr lang="en-US" sz="2000" i="1" dirty="0" smtClean="0">
                <a:solidFill>
                  <a:schemeClr val="bg1">
                    <a:lumMod val="50000"/>
                  </a:schemeClr>
                </a:solidFill>
              </a:rPr>
              <a:t>Journal of Academic Librarianship</a:t>
            </a:r>
            <a:r>
              <a:rPr lang="en-US" sz="2000" dirty="0" smtClean="0">
                <a:solidFill>
                  <a:schemeClr val="bg1">
                    <a:lumMod val="50000"/>
                  </a:schemeClr>
                </a:solidFill>
              </a:rPr>
              <a:t>, 25(6), pp.445-455.</a:t>
            </a:r>
            <a:endParaRPr lang="en-GB" sz="2000" dirty="0">
              <a:solidFill>
                <a:schemeClr val="bg1">
                  <a:lumMod val="50000"/>
                </a:schemeClr>
              </a:solidFill>
            </a:endParaRPr>
          </a:p>
        </p:txBody>
      </p:sp>
    </p:spTree>
    <p:extLst>
      <p:ext uri="{BB962C8B-B14F-4D97-AF65-F5344CB8AC3E}">
        <p14:creationId xmlns:p14="http://schemas.microsoft.com/office/powerpoint/2010/main" val="1298660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6" name="Picture 5" descr="1026-189.JPG"/>
          <p:cNvPicPr>
            <a:picLocks noChangeAspect="1"/>
          </p:cNvPicPr>
          <p:nvPr/>
        </p:nvPicPr>
        <p:blipFill>
          <a:blip r:embed="rId5" cstate="print"/>
          <a:stretch>
            <a:fillRect/>
          </a:stretch>
        </p:blipFill>
        <p:spPr>
          <a:xfrm>
            <a:off x="3048000" y="2412491"/>
            <a:ext cx="5772472" cy="4112853"/>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09999" y="1703792"/>
            <a:ext cx="5154207" cy="5154207"/>
          </a:xfrm>
          <a:prstGeom prst="rect">
            <a:avLst/>
          </a:prstGeom>
        </p:spPr>
      </p:pic>
    </p:spTree>
    <p:extLst>
      <p:ext uri="{BB962C8B-B14F-4D97-AF65-F5344CB8AC3E}">
        <p14:creationId xmlns:p14="http://schemas.microsoft.com/office/powerpoint/2010/main" val="16510268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1846656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1846656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1846656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1846656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1846656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2080" y="1628800"/>
            <a:ext cx="3381375" cy="47625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7" name="Picture 6" descr="2307613591_e3d8b59dcb_z.jpg"/>
          <p:cNvPicPr>
            <a:picLocks noChangeAspect="1"/>
          </p:cNvPicPr>
          <p:nvPr/>
        </p:nvPicPr>
        <p:blipFill>
          <a:blip r:embed="rId5" cstate="print"/>
          <a:stretch>
            <a:fillRect/>
          </a:stretch>
        </p:blipFill>
        <p:spPr>
          <a:xfrm>
            <a:off x="4754880" y="1005840"/>
            <a:ext cx="4389120" cy="5852160"/>
          </a:xfrm>
          <a:prstGeom prst="rect">
            <a:avLst/>
          </a:prstGeom>
        </p:spPr>
      </p:pic>
      <p:pic>
        <p:nvPicPr>
          <p:cNvPr id="8" name="Picture 7" descr="future_logo_02.png"/>
          <p:cNvPicPr>
            <a:picLocks noChangeAspect="1"/>
          </p:cNvPicPr>
          <p:nvPr/>
        </p:nvPicPr>
        <p:blipFill>
          <a:blip r:embed="rId6" cstate="print"/>
          <a:stretch>
            <a:fillRect/>
          </a:stretch>
        </p:blipFill>
        <p:spPr>
          <a:xfrm>
            <a:off x="1835696" y="5013176"/>
            <a:ext cx="3721948" cy="1270289"/>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pic>
        <p:nvPicPr>
          <p:cNvPr id="7" name="Picture 6" descr="coursecycle.gif"/>
          <p:cNvPicPr>
            <a:picLocks noChangeAspect="1"/>
          </p:cNvPicPr>
          <p:nvPr/>
        </p:nvPicPr>
        <p:blipFill>
          <a:blip r:embed="rId5" cstate="print"/>
          <a:stretch>
            <a:fillRect/>
          </a:stretch>
        </p:blipFill>
        <p:spPr>
          <a:xfrm>
            <a:off x="3563888" y="1628800"/>
            <a:ext cx="5419725" cy="49530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89682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89682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889682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89682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688" y="0"/>
            <a:ext cx="9116623" cy="6858000"/>
          </a:xfrm>
          <a:prstGeom prst="rect">
            <a:avLst/>
          </a:prstGeom>
        </p:spPr>
      </p:pic>
    </p:spTree>
    <p:extLst>
      <p:ext uri="{BB962C8B-B14F-4D97-AF65-F5344CB8AC3E}">
        <p14:creationId xmlns:p14="http://schemas.microsoft.com/office/powerpoint/2010/main" val="18889682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708"/>
            <a:ext cx="9144000" cy="5072584"/>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6" name="Picture 5" descr="iain.gif"/>
          <p:cNvPicPr>
            <a:picLocks noChangeAspect="1"/>
          </p:cNvPicPr>
          <p:nvPr/>
        </p:nvPicPr>
        <p:blipFill>
          <a:blip r:embed="rId5" cstate="print"/>
          <a:stretch>
            <a:fillRect/>
          </a:stretch>
        </p:blipFill>
        <p:spPr>
          <a:xfrm>
            <a:off x="3635896" y="3573016"/>
            <a:ext cx="2381250" cy="2847975"/>
          </a:xfrm>
          <a:prstGeom prst="rect">
            <a:avLst/>
          </a:prstGeom>
        </p:spPr>
      </p:pic>
      <p:pic>
        <p:nvPicPr>
          <p:cNvPr id="7" name="Picture 6" descr="iona.gif"/>
          <p:cNvPicPr>
            <a:picLocks noChangeAspect="1"/>
          </p:cNvPicPr>
          <p:nvPr/>
        </p:nvPicPr>
        <p:blipFill>
          <a:blip r:embed="rId6" cstate="print"/>
          <a:stretch>
            <a:fillRect/>
          </a:stretch>
        </p:blipFill>
        <p:spPr>
          <a:xfrm>
            <a:off x="6300192" y="3573016"/>
            <a:ext cx="2381250" cy="2847975"/>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6" name="Picture 5" descr="screenshot2.gif"/>
          <p:cNvPicPr>
            <a:picLocks noChangeAspect="1"/>
          </p:cNvPicPr>
          <p:nvPr/>
        </p:nvPicPr>
        <p:blipFill>
          <a:blip r:embed="rId3" cstate="print"/>
          <a:stretch>
            <a:fillRect/>
          </a:stretch>
        </p:blipFill>
        <p:spPr>
          <a:xfrm>
            <a:off x="0" y="264129"/>
            <a:ext cx="9144000" cy="6329742"/>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11" name="Picture 10" descr="certificate.gif"/>
          <p:cNvPicPr>
            <a:picLocks noChangeAspect="1"/>
          </p:cNvPicPr>
          <p:nvPr/>
        </p:nvPicPr>
        <p:blipFill>
          <a:blip r:embed="rId5" cstate="print"/>
          <a:stretch>
            <a:fillRect/>
          </a:stretch>
        </p:blipFill>
        <p:spPr>
          <a:xfrm>
            <a:off x="2699792" y="2564904"/>
            <a:ext cx="6096000" cy="405765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8" name="Picture 7" descr="Toulson-fig1.png"/>
          <p:cNvPicPr>
            <a:picLocks noChangeAspect="1"/>
          </p:cNvPicPr>
          <p:nvPr/>
        </p:nvPicPr>
        <p:blipFill>
          <a:blip r:embed="rId5" cstate="print"/>
          <a:stretch>
            <a:fillRect/>
          </a:stretch>
        </p:blipFill>
        <p:spPr>
          <a:xfrm>
            <a:off x="271462" y="3715345"/>
            <a:ext cx="3267075" cy="2505075"/>
          </a:xfrm>
          <a:prstGeom prst="rect">
            <a:avLst/>
          </a:prstGeom>
        </p:spPr>
      </p:pic>
      <p:pic>
        <p:nvPicPr>
          <p:cNvPr id="6" name="Picture 5" descr="david-kolb-learning-styles-lsi.jpg"/>
          <p:cNvPicPr>
            <a:picLocks noChangeAspect="1"/>
          </p:cNvPicPr>
          <p:nvPr/>
        </p:nvPicPr>
        <p:blipFill>
          <a:blip r:embed="rId6" cstate="print"/>
          <a:stretch>
            <a:fillRect/>
          </a:stretch>
        </p:blipFill>
        <p:spPr>
          <a:xfrm>
            <a:off x="3529445" y="2852936"/>
            <a:ext cx="5524500" cy="3267075"/>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24602" name="Picture 26"/>
          <p:cNvPicPr>
            <a:picLocks noChangeAspect="1" noChangeArrowheads="1"/>
          </p:cNvPicPr>
          <p:nvPr/>
        </p:nvPicPr>
        <p:blipFill>
          <a:blip r:embed="rId3" cstate="print"/>
          <a:srcRect/>
          <a:stretch>
            <a:fillRect/>
          </a:stretch>
        </p:blipFill>
        <p:spPr bwMode="auto">
          <a:xfrm>
            <a:off x="-828600" y="-381000"/>
            <a:ext cx="10801200" cy="762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183" y="0"/>
            <a:ext cx="7277633" cy="68580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0" y="2186862"/>
            <a:ext cx="4831184" cy="3623388"/>
          </a:xfrm>
          <a:prstGeom prst="rect">
            <a:avLst/>
          </a:prstGeom>
        </p:spPr>
      </p:pic>
      <p:sp>
        <p:nvSpPr>
          <p:cNvPr id="3" name="TextBox 2"/>
          <p:cNvSpPr txBox="1"/>
          <p:nvPr/>
        </p:nvSpPr>
        <p:spPr>
          <a:xfrm>
            <a:off x="3810000" y="6093296"/>
            <a:ext cx="4831184" cy="646331"/>
          </a:xfrm>
          <a:prstGeom prst="rect">
            <a:avLst/>
          </a:prstGeom>
          <a:noFill/>
        </p:spPr>
        <p:txBody>
          <a:bodyPr wrap="square" rtlCol="0">
            <a:spAutoFit/>
          </a:bodyPr>
          <a:lstStyle/>
          <a:p>
            <a:pPr algn="r"/>
            <a:r>
              <a:rPr lang="en-GB" b="1" dirty="0" smtClean="0">
                <a:solidFill>
                  <a:schemeClr val="bg1">
                    <a:lumMod val="50000"/>
                  </a:schemeClr>
                </a:solidFill>
              </a:rPr>
              <a:t>James McGarvey (2013) ‘New species cell structure’, cut pearlescent vinyl</a:t>
            </a:r>
            <a:endParaRPr lang="en-GB" b="1"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10" name="Picture 9" descr="THELMAs_WINNERS.jpg"/>
          <p:cNvPicPr>
            <a:picLocks noChangeAspect="1"/>
          </p:cNvPicPr>
          <p:nvPr/>
        </p:nvPicPr>
        <p:blipFill>
          <a:blip r:embed="rId5" cstate="print"/>
          <a:stretch>
            <a:fillRect/>
          </a:stretch>
        </p:blipFill>
        <p:spPr>
          <a:xfrm>
            <a:off x="4860578" y="0"/>
            <a:ext cx="4283422" cy="68580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sp>
        <p:nvSpPr>
          <p:cNvPr id="2" name="TextBox 1"/>
          <p:cNvSpPr txBox="1"/>
          <p:nvPr/>
        </p:nvSpPr>
        <p:spPr>
          <a:xfrm>
            <a:off x="2483768" y="2492896"/>
            <a:ext cx="6454791" cy="3785652"/>
          </a:xfrm>
          <a:prstGeom prst="rect">
            <a:avLst/>
          </a:prstGeom>
          <a:noFill/>
        </p:spPr>
        <p:txBody>
          <a:bodyPr wrap="square" rtlCol="0">
            <a:spAutoFit/>
          </a:bodyPr>
          <a:lstStyle/>
          <a:p>
            <a:pPr algn="r"/>
            <a:r>
              <a:rPr lang="en-US" sz="2400" dirty="0">
                <a:solidFill>
                  <a:schemeClr val="bg1">
                    <a:lumMod val="50000"/>
                  </a:schemeClr>
                </a:solidFill>
              </a:rPr>
              <a:t>“I showed it to a group of </a:t>
            </a:r>
            <a:r>
              <a:rPr lang="en-US" sz="2400" dirty="0" smtClean="0">
                <a:solidFill>
                  <a:schemeClr val="bg1">
                    <a:lumMod val="50000"/>
                  </a:schemeClr>
                </a:solidFill>
              </a:rPr>
              <a:t>Year 3 Fine Art </a:t>
            </a:r>
            <a:r>
              <a:rPr lang="en-US" sz="2400" dirty="0">
                <a:solidFill>
                  <a:schemeClr val="bg1">
                    <a:lumMod val="50000"/>
                  </a:schemeClr>
                </a:solidFill>
              </a:rPr>
              <a:t>students a couple of weeks ago and we went through a bit of the multiple choice part regarding correct ways to reference. You'd be amazed at how many times they guessed wrongly and I think they were too.  They loved it though and it worked very well in a group situation because it's fun and they enjoyed shouting out 'send her to jail!'”</a:t>
            </a:r>
            <a:endParaRPr lang="en-GB" sz="2400" dirty="0">
              <a:solidFill>
                <a:schemeClr val="bg1">
                  <a:lumMod val="50000"/>
                </a:schemeClr>
              </a:solidFill>
            </a:endParaRPr>
          </a:p>
          <a:p>
            <a:pPr algn="r"/>
            <a:r>
              <a:rPr lang="en-US" sz="2400" i="1" dirty="0">
                <a:solidFill>
                  <a:schemeClr val="bg1">
                    <a:lumMod val="50000"/>
                  </a:schemeClr>
                </a:solidFill>
              </a:rPr>
              <a:t>Sarah Smith, Lecturer in Forum of Critical Inquiry, Glasgow School of </a:t>
            </a:r>
            <a:r>
              <a:rPr lang="en-US" sz="2400" i="1" dirty="0" smtClean="0">
                <a:solidFill>
                  <a:schemeClr val="bg1">
                    <a:lumMod val="50000"/>
                  </a:schemeClr>
                </a:solidFill>
              </a:rPr>
              <a:t>Art</a:t>
            </a:r>
            <a:endParaRPr lang="en-GB" sz="2400" dirty="0">
              <a:solidFill>
                <a:schemeClr val="bg1">
                  <a:lumMod val="50000"/>
                </a:schemeClr>
              </a:solidFill>
            </a:endParaRPr>
          </a:p>
        </p:txBody>
      </p:sp>
    </p:spTree>
    <p:extLst>
      <p:ext uri="{BB962C8B-B14F-4D97-AF65-F5344CB8AC3E}">
        <p14:creationId xmlns:p14="http://schemas.microsoft.com/office/powerpoint/2010/main" val="17051487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06700" y="2104186"/>
            <a:ext cx="6337300" cy="4724400"/>
          </a:xfrm>
          <a:prstGeom prst="rect">
            <a:avLst/>
          </a:prstGeom>
        </p:spPr>
      </p:pic>
    </p:spTree>
    <p:extLst>
      <p:ext uri="{BB962C8B-B14F-4D97-AF65-F5344CB8AC3E}">
        <p14:creationId xmlns:p14="http://schemas.microsoft.com/office/powerpoint/2010/main" val="16025292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16025292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25292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6" name="Picture 5" descr="cc.jpg"/>
          <p:cNvPicPr>
            <a:picLocks noChangeAspect="1"/>
          </p:cNvPicPr>
          <p:nvPr/>
        </p:nvPicPr>
        <p:blipFill>
          <a:blip r:embed="rId5" cstate="print"/>
          <a:stretch>
            <a:fillRect/>
          </a:stretch>
        </p:blipFill>
        <p:spPr>
          <a:xfrm>
            <a:off x="5148064" y="2924944"/>
            <a:ext cx="3619500" cy="1266825"/>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72064" y="4653136"/>
            <a:ext cx="2095500" cy="1685925"/>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9" name="Picture 8" descr="qr-l.png"/>
          <p:cNvPicPr>
            <a:picLocks noChangeAspect="1"/>
          </p:cNvPicPr>
          <p:nvPr/>
        </p:nvPicPr>
        <p:blipFill>
          <a:blip r:embed="rId5" cstate="print"/>
          <a:stretch>
            <a:fillRect/>
          </a:stretch>
        </p:blipFill>
        <p:spPr>
          <a:xfrm>
            <a:off x="5940152" y="3140968"/>
            <a:ext cx="2667000" cy="2667000"/>
          </a:xfrm>
          <a:prstGeom prst="rect">
            <a:avLst/>
          </a:prstGeom>
        </p:spPr>
      </p:pic>
      <p:sp>
        <p:nvSpPr>
          <p:cNvPr id="11" name="TextBox 10"/>
          <p:cNvSpPr txBox="1"/>
          <p:nvPr/>
        </p:nvSpPr>
        <p:spPr>
          <a:xfrm rot="10800000" flipV="1">
            <a:off x="2339752" y="5914870"/>
            <a:ext cx="6408712" cy="523220"/>
          </a:xfrm>
          <a:prstGeom prst="rect">
            <a:avLst/>
          </a:prstGeom>
          <a:noFill/>
        </p:spPr>
        <p:txBody>
          <a:bodyPr wrap="square" rtlCol="0">
            <a:spAutoFit/>
          </a:bodyPr>
          <a:lstStyle/>
          <a:p>
            <a:r>
              <a:rPr lang="en-GB" sz="2800" b="1" dirty="0" smtClean="0">
                <a:solidFill>
                  <a:schemeClr val="bg1">
                    <a:lumMod val="50000"/>
                  </a:schemeClr>
                </a:solidFill>
              </a:rPr>
              <a:t>http://www2.gsa.ac.uk/library/infosmart</a:t>
            </a:r>
            <a:endParaRPr lang="en-GB" sz="2800" b="1"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7" name="TextBox 6"/>
          <p:cNvSpPr txBox="1"/>
          <p:nvPr/>
        </p:nvSpPr>
        <p:spPr>
          <a:xfrm>
            <a:off x="4788024" y="2708920"/>
            <a:ext cx="3888432" cy="1938992"/>
          </a:xfrm>
          <a:prstGeom prst="rect">
            <a:avLst/>
          </a:prstGeom>
          <a:noFill/>
        </p:spPr>
        <p:txBody>
          <a:bodyPr wrap="square">
            <a:spAutoFit/>
          </a:bodyPr>
          <a:lstStyle/>
          <a:p>
            <a:pPr algn="r">
              <a:defRPr/>
            </a:pPr>
            <a:r>
              <a:rPr lang="en-GB" sz="2400" b="1" dirty="0" smtClean="0">
                <a:solidFill>
                  <a:schemeClr val="bg1">
                    <a:lumMod val="50000"/>
                  </a:schemeClr>
                </a:solidFill>
              </a:rPr>
              <a:t>Duncan </a:t>
            </a:r>
            <a:r>
              <a:rPr lang="en-GB" sz="2400" b="1" dirty="0">
                <a:solidFill>
                  <a:schemeClr val="bg1">
                    <a:lumMod val="50000"/>
                  </a:schemeClr>
                </a:solidFill>
              </a:rPr>
              <a:t>Chappell</a:t>
            </a:r>
          </a:p>
          <a:p>
            <a:pPr algn="r">
              <a:defRPr/>
            </a:pPr>
            <a:endParaRPr lang="en-GB" sz="2400" b="1" dirty="0">
              <a:solidFill>
                <a:schemeClr val="bg1">
                  <a:lumMod val="50000"/>
                </a:schemeClr>
              </a:solidFill>
            </a:endParaRPr>
          </a:p>
          <a:p>
            <a:pPr algn="r">
              <a:defRPr/>
            </a:pPr>
            <a:r>
              <a:rPr lang="en-GB" sz="2400" b="1" dirty="0">
                <a:solidFill>
                  <a:schemeClr val="bg1">
                    <a:lumMod val="50000"/>
                  </a:schemeClr>
                </a:solidFill>
              </a:rPr>
              <a:t>Academic Liaison Librarian</a:t>
            </a:r>
          </a:p>
          <a:p>
            <a:pPr algn="r">
              <a:defRPr/>
            </a:pPr>
            <a:r>
              <a:rPr lang="en-GB" sz="2400" b="1" dirty="0">
                <a:solidFill>
                  <a:schemeClr val="bg1">
                    <a:lumMod val="50000"/>
                  </a:schemeClr>
                </a:solidFill>
              </a:rPr>
              <a:t>Glasgow School of Art</a:t>
            </a:r>
          </a:p>
          <a:p>
            <a:pPr algn="r">
              <a:defRPr/>
            </a:pPr>
            <a:r>
              <a:rPr lang="en-GB" sz="2400" b="1" dirty="0">
                <a:solidFill>
                  <a:schemeClr val="bg1">
                    <a:lumMod val="50000"/>
                  </a:schemeClr>
                </a:solidFill>
              </a:rPr>
              <a:t>d.chappell@gsa.ac.uk</a:t>
            </a: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544" y="4199096"/>
            <a:ext cx="609600" cy="60960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7544" y="4902825"/>
            <a:ext cx="609600" cy="609600"/>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7544" y="2819400"/>
            <a:ext cx="609600" cy="609600"/>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7544" y="3534400"/>
            <a:ext cx="609600" cy="609600"/>
          </a:xfrm>
          <a:prstGeom prst="rect">
            <a:avLst/>
          </a:prstGeom>
        </p:spPr>
      </p:pic>
      <p:sp>
        <p:nvSpPr>
          <p:cNvPr id="10" name="TextBox 9"/>
          <p:cNvSpPr txBox="1"/>
          <p:nvPr/>
        </p:nvSpPr>
        <p:spPr>
          <a:xfrm>
            <a:off x="1547664" y="2819400"/>
            <a:ext cx="3096344" cy="2862322"/>
          </a:xfrm>
          <a:prstGeom prst="rect">
            <a:avLst/>
          </a:prstGeom>
          <a:noFill/>
        </p:spPr>
        <p:txBody>
          <a:bodyPr wrap="square" rtlCol="0">
            <a:spAutoFit/>
          </a:bodyPr>
          <a:lstStyle/>
          <a:p>
            <a:r>
              <a:rPr lang="en-GB" b="1" dirty="0" smtClean="0">
                <a:solidFill>
                  <a:schemeClr val="bg1">
                    <a:lumMod val="50000"/>
                  </a:schemeClr>
                </a:solidFill>
              </a:rPr>
              <a:t>@GSALibrary</a:t>
            </a:r>
          </a:p>
          <a:p>
            <a:endParaRPr lang="en-GB" b="1" dirty="0" smtClean="0">
              <a:solidFill>
                <a:schemeClr val="bg1">
                  <a:lumMod val="50000"/>
                </a:schemeClr>
              </a:solidFill>
            </a:endParaRPr>
          </a:p>
          <a:p>
            <a:endParaRPr lang="en-GB" b="1" dirty="0" smtClean="0">
              <a:solidFill>
                <a:schemeClr val="bg1">
                  <a:lumMod val="50000"/>
                </a:schemeClr>
              </a:solidFill>
            </a:endParaRPr>
          </a:p>
          <a:p>
            <a:r>
              <a:rPr lang="en-GB" b="1" dirty="0" smtClean="0">
                <a:solidFill>
                  <a:schemeClr val="bg1">
                    <a:lumMod val="50000"/>
                  </a:schemeClr>
                </a:solidFill>
              </a:rPr>
              <a:t>Glasgow School of Art</a:t>
            </a:r>
          </a:p>
          <a:p>
            <a:endParaRPr lang="en-GB" b="1" dirty="0" smtClean="0">
              <a:solidFill>
                <a:schemeClr val="bg1">
                  <a:lumMod val="50000"/>
                </a:schemeClr>
              </a:solidFill>
            </a:endParaRPr>
          </a:p>
          <a:p>
            <a:endParaRPr lang="en-GB" b="1" dirty="0" smtClean="0">
              <a:solidFill>
                <a:schemeClr val="bg1">
                  <a:lumMod val="50000"/>
                </a:schemeClr>
              </a:solidFill>
            </a:endParaRPr>
          </a:p>
          <a:p>
            <a:r>
              <a:rPr lang="en-GB" b="1" dirty="0" smtClean="0">
                <a:solidFill>
                  <a:schemeClr val="bg1">
                    <a:lumMod val="50000"/>
                  </a:schemeClr>
                </a:solidFill>
              </a:rPr>
              <a:t>Glasgow School of Art Library</a:t>
            </a:r>
          </a:p>
          <a:p>
            <a:endParaRPr lang="en-GB" b="1" dirty="0" smtClean="0">
              <a:solidFill>
                <a:schemeClr val="bg1">
                  <a:lumMod val="50000"/>
                </a:schemeClr>
              </a:solidFill>
            </a:endParaRPr>
          </a:p>
          <a:p>
            <a:r>
              <a:rPr lang="en-GB" b="1" dirty="0" smtClean="0">
                <a:solidFill>
                  <a:schemeClr val="bg1">
                    <a:lumMod val="50000"/>
                  </a:schemeClr>
                </a:solidFill>
              </a:rPr>
              <a:t>Glasgow School of Art Archives &amp; Library</a:t>
            </a:r>
            <a:endParaRPr lang="en-GB" b="1" dirty="0">
              <a:solidFill>
                <a:schemeClr val="bg1">
                  <a:lumMod val="50000"/>
                </a:schemeClr>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366</TotalTime>
  <Words>3546</Words>
  <Application>Microsoft Office PowerPoint</Application>
  <PresentationFormat>On-screen Show (4:3)</PresentationFormat>
  <Paragraphs>247</Paragraphs>
  <Slides>37</Slides>
  <Notes>37</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d.chappell</dc:creator>
  <cp:lastModifiedBy>Chappell, Duncan</cp:lastModifiedBy>
  <cp:revision>64</cp:revision>
  <dcterms:created xsi:type="dcterms:W3CDTF">2012-03-29T13:45:24Z</dcterms:created>
  <dcterms:modified xsi:type="dcterms:W3CDTF">2013-06-21T14:24:30Z</dcterms:modified>
</cp:coreProperties>
</file>