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ms-office.legacyDiagramTex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56" r:id="rId3"/>
    <p:sldId id="275" r:id="rId4"/>
    <p:sldId id="277" r:id="rId5"/>
    <p:sldId id="258" r:id="rId6"/>
    <p:sldId id="281" r:id="rId7"/>
    <p:sldId id="276" r:id="rId8"/>
    <p:sldId id="279" r:id="rId9"/>
    <p:sldId id="269" r:id="rId10"/>
    <p:sldId id="283" r:id="rId11"/>
    <p:sldId id="280" r:id="rId12"/>
    <p:sldId id="274" r:id="rId13"/>
    <p:sldId id="278" r:id="rId14"/>
    <p:sldId id="284" r:id="rId15"/>
    <p:sldId id="273" r:id="rId16"/>
    <p:sldId id="268" r:id="rId17"/>
    <p:sldId id="272" r:id="rId18"/>
    <p:sldId id="267" r:id="rId19"/>
    <p:sldId id="266" r:id="rId20"/>
    <p:sldId id="263" r:id="rId21"/>
    <p:sldId id="261" r:id="rId22"/>
    <p:sldId id="262" r:id="rId23"/>
    <p:sldId id="271" r:id="rId24"/>
    <p:sldId id="285" r:id="rId25"/>
    <p:sldId id="264" r:id="rId26"/>
    <p:sldId id="265" r:id="rId27"/>
    <p:sldId id="282" r:id="rId28"/>
    <p:sldId id="25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5085" autoAdjust="0"/>
  </p:normalViewPr>
  <p:slideViewPr>
    <p:cSldViewPr>
      <p:cViewPr varScale="1">
        <p:scale>
          <a:sx n="41" d="100"/>
          <a:sy n="41" d="100"/>
        </p:scale>
        <p:origin x="-19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06/relationships/legacyDocTextInfo" Target="legacyDocTextInfo.bin"/></Relationships>
</file>

<file path=ppt/drawings/_rels/vmlDrawing1.vml.rels><?xml version="1.0" encoding="UTF-8" standalone="yes"?>
<Relationships xmlns="http://schemas.openxmlformats.org/package/2006/relationships"><Relationship Id="rId8" Type="http://schemas.microsoft.com/office/2006/relationships/legacyDiagramText" Target="legacyDiagramText8.bin"/><Relationship Id="rId3" Type="http://schemas.microsoft.com/office/2006/relationships/legacyDiagramText" Target="legacyDiagramText3.bin"/><Relationship Id="rId7" Type="http://schemas.microsoft.com/office/2006/relationships/legacyDiagramText" Target="legacyDiagramText7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11" Type="http://schemas.microsoft.com/office/2006/relationships/legacyDiagramText" Target="legacyDiagramText11.bin"/><Relationship Id="rId5" Type="http://schemas.microsoft.com/office/2006/relationships/legacyDiagramText" Target="legacyDiagramText5.bin"/><Relationship Id="rId10" Type="http://schemas.microsoft.com/office/2006/relationships/legacyDiagramText" Target="legacyDiagramText10.bin"/><Relationship Id="rId4" Type="http://schemas.microsoft.com/office/2006/relationships/legacyDiagramText" Target="legacyDiagramText4.bin"/><Relationship Id="rId9" Type="http://schemas.microsoft.com/office/2006/relationships/legacyDiagramText" Target="legacyDiagramText9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A1D819-11B6-419E-9D6C-586E3E60DA8A}" type="datetimeFigureOut">
              <a:rPr lang="en-GB" smtClean="0"/>
              <a:pPr/>
              <a:t>12/04/2012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053A8-75EF-400F-871D-53E29386EC0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/>
              <a:t>When I was preparing this presentation I was pondering</a:t>
            </a:r>
            <a:r>
              <a:rPr lang="en-GB" baseline="0" dirty="0" smtClean="0"/>
              <a:t> how best to structure it to better convey the </a:t>
            </a:r>
            <a:r>
              <a:rPr lang="en-GB" baseline="0" dirty="0" err="1" smtClean="0"/>
              <a:t>InfosmART</a:t>
            </a:r>
            <a:r>
              <a:rPr lang="en-GB" baseline="0" dirty="0" smtClean="0"/>
              <a:t> approach to information skills provision.</a:t>
            </a:r>
          </a:p>
          <a:p>
            <a:pPr>
              <a:buFont typeface="Arial" pitchFamily="34" charset="0"/>
              <a:buChar char="•"/>
            </a:pPr>
            <a:r>
              <a:rPr lang="en-GB" baseline="0" dirty="0" smtClean="0"/>
              <a:t>Eventually I settled on exploring with you the What? How? And Why? of the project.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the Glasgow School of Art Library’s portfolio of online interactive modules in information and research skills. </a:t>
            </a:r>
          </a:p>
          <a:p>
            <a:pPr>
              <a:buFont typeface="Arial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can help students to develop and improve their own research capabilities independently and to take charge of their learning. </a:t>
            </a:r>
          </a:p>
          <a:p>
            <a:pPr>
              <a:buFont typeface="Arial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 of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primary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importance to most of you I’m guessing,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that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 been specifically designed for learning, teaching and research communities in art, design and architecture. </a:t>
            </a:r>
          </a:p>
          <a:p>
            <a:pPr>
              <a:buFont typeface="Arial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for any creative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practitioner 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who wants to develop, improve or enhance their information skills.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</a:t>
            </a:r>
            <a:r>
              <a:rPr lang="en-GB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modular in approach and comprises an easy-to-follow 5-step programme.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Learners can follow the programme through in its entirety from Module 1 to Module 5, or can concentrate on discrete modules in response to specific identified needs.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Linkages and interrelations will begin to emerge across all the modules for learners.</a:t>
            </a:r>
          </a:p>
          <a:p>
            <a:endParaRPr lang="en-GB" dirty="0" smtClean="0"/>
          </a:p>
          <a:p>
            <a:r>
              <a:rPr lang="en-GB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DEFINE</a:t>
            </a: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module encourages learners to recognise their specific information needs, and provides them with the techniques they need to describe this need and select sources to satisfy it.</a:t>
            </a:r>
          </a:p>
          <a:p>
            <a:endParaRPr lang="en-GB" dirty="0" smtClean="0"/>
          </a:p>
          <a:p>
            <a:r>
              <a:rPr lang="en-GB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FIND</a:t>
            </a: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module teaches students how to search the sources they have identified in Module 1 both quickly and effectively.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module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also includes a comprehensive case study on effective Google searching.</a:t>
            </a: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 smtClean="0"/>
          </a:p>
          <a:p>
            <a:r>
              <a:rPr lang="en-GB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EVALUATE</a:t>
            </a: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module introduces the techniques of critical judgement to learners, and encourages them to evaluate the information they found in Module 2 for authority, currency, relevance, accuracy, objectivity and bias, and methodology.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module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also includes a comprehensive case study on the advantages and disadvantages of Wikipedia as a research tool.</a:t>
            </a: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 smtClean="0"/>
          </a:p>
          <a:p>
            <a:r>
              <a:rPr lang="en-GB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CITE</a:t>
            </a: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module introduces the techniques and ethics of academic writing, and instructs learners in how to cite their sources in footnotes, endnotes and bibliographies.</a:t>
            </a:r>
          </a:p>
          <a:p>
            <a:endParaRPr lang="en-GB" dirty="0" smtClean="0"/>
          </a:p>
          <a:p>
            <a:r>
              <a:rPr lang="en-GB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</a:t>
            </a: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module provides learners with the skills they need to use information legally, ethically and professionally, taking into account legislation such as copyright.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was developed in-house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by the Library, Glasgow School of Art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Glasgow School of Art </a:t>
            </a:r>
            <a:r>
              <a:rPr lang="en-GB" dirty="0" smtClean="0"/>
              <a:t>is internationally recognised as one of Europe's foremost higher education institutions for creative education and research in fine art, design and architecture. 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one of only three Small Specialist Institutions within Scotland, with undergraduate, taught postgraduate, and research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programmes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delivered across architecture, fine art, design, digital design, and historical and critical studies.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One of the few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remaining independent art schools in the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UK.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mtClean="0"/>
              <a:t>Since </a:t>
            </a:r>
            <a:r>
              <a:rPr lang="en-GB" dirty="0" smtClean="0"/>
              <a:t>2005, 30% of nominees for the prestigious Turner Prize, and two winners, have graduated from the Glasgow School of Art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Library forms part of Learning Resources, which also includes e-learning, archives, and collections.</a:t>
            </a: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dirty="0" smtClean="0"/>
              <a:t>I’m sure I don’t have</a:t>
            </a:r>
            <a:r>
              <a:rPr lang="en-US" sz="1200" baseline="0" dirty="0" smtClean="0"/>
              <a:t> to convince many of you that f</a:t>
            </a:r>
            <a:r>
              <a:rPr lang="en-US" sz="1200" dirty="0" smtClean="0"/>
              <a:t>or many art and design students information skills and processes do not come as second nature.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dirty="0" smtClean="0"/>
              <a:t>Whereas other subject disciplines may assume certain core competencies, this cannot be assumed for art and design students who often employ non-linear modes of thinking and find academic writing problematic.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dirty="0" smtClean="0"/>
              <a:t>Many GSA students exist and operate within visual arenas, and find text-based worlds alien and intimidating.</a:t>
            </a: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Cobbledick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(1996) has written that artists’ information needs are interdisciplinary, undefined and circuitous.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Frank (1999) reveals that browsing, as differentiated from search, remains uniquely key to the artist’s information-seeking.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Cowan and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Branigan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(2004) conclude that the artist’s information needs are markedly different from many other disciplines.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full literature review on the information-seeking of creative practitioners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available on the </a:t>
            </a:r>
            <a:r>
              <a:rPr lang="en-GB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website, the URL of which I’ll provide later.</a:t>
            </a: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was developed through learner feedback in direct response to these challenges. </a:t>
            </a:r>
          </a:p>
          <a:p>
            <a:pPr>
              <a:buFontTx/>
              <a:buChar char="•"/>
            </a:pPr>
            <a:r>
              <a:rPr lang="en-US" sz="1200" dirty="0" smtClean="0"/>
              <a:t>Experience within the Library had demonstrated that in general GSA students at all levels experience difficulty in searching for information effectively, evaluating it critically, and then using it legally. </a:t>
            </a:r>
          </a:p>
          <a:p>
            <a:pPr>
              <a:buFontTx/>
              <a:buChar char="•"/>
            </a:pPr>
            <a:r>
              <a:rPr lang="en-US" sz="1200" dirty="0" smtClean="0"/>
              <a:t>Feedback from academic staff has confirmed that this is often the case and that there is a need for information skills training within the student body.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One of its explicit aims is to equip creative practitioners with the cross-transferable information skills that are attractive to employers.</a:t>
            </a:r>
            <a:endParaRPr lang="en-US" sz="1200" dirty="0" smtClean="0"/>
          </a:p>
          <a:p>
            <a:pPr>
              <a:buFontTx/>
              <a:buChar char="•"/>
            </a:pPr>
            <a:r>
              <a:rPr lang="en-US" sz="1200" dirty="0" smtClean="0"/>
              <a:t>The ability to undertake self-directed research is an increasingly important skill in the knowledge economy. </a:t>
            </a:r>
          </a:p>
          <a:p>
            <a:pPr>
              <a:buFontTx/>
              <a:buChar char="•"/>
            </a:pPr>
            <a:r>
              <a:rPr lang="en-US" sz="1200" dirty="0" smtClean="0"/>
              <a:t>How to search for and evaluate quality information in a crowded information landscape are skills that are sought after by employers.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sz="1200" dirty="0" smtClean="0"/>
              <a:t>A large proportion of GSA graduates are self-employed, where an ability to apply one’s own information skills is key.</a:t>
            </a:r>
          </a:p>
          <a:p>
            <a:pPr>
              <a:buFontTx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Creative Graduates Creative Futures longitudinal survey found that 48% of creative graduates pursued portfolio careers, combining employment, self-employment, study and creative practice.</a:t>
            </a:r>
          </a:p>
          <a:p>
            <a:pPr>
              <a:buFontTx/>
              <a:buChar char="•"/>
            </a:pPr>
            <a:r>
              <a:rPr lang="en-GB" dirty="0" smtClean="0"/>
              <a:t>It</a:t>
            </a:r>
            <a:r>
              <a:rPr lang="en-GB" baseline="0" dirty="0" smtClean="0"/>
              <a:t> is</a:t>
            </a:r>
            <a:r>
              <a:rPr lang="en-GB" dirty="0" smtClean="0"/>
              <a:t> study of the career patterns of graduates from UK courses in art, design, crafts and media subjects, being undertaken in 2008-9, involving more than 23,000 first degree and foundation degree UK and international graduates up to six years after graduation. 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Published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2010 by Institute for Employment Studies.</a:t>
            </a: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sz="1200" dirty="0" smtClean="0"/>
              <a:t>Institutionally, there are drives to increase our intake of students from non-traditional backgrounds as historically these have been under-represented within the student body. </a:t>
            </a:r>
          </a:p>
          <a:p>
            <a:pPr>
              <a:buFontTx/>
              <a:buChar char="•"/>
            </a:pPr>
            <a:r>
              <a:rPr lang="en-US" sz="1200" dirty="0" smtClean="0"/>
              <a:t>These learners may be compromised still further in academic or research skills. </a:t>
            </a:r>
          </a:p>
          <a:p>
            <a:pPr>
              <a:buFontTx/>
              <a:buChar char="•"/>
            </a:pPr>
            <a:r>
              <a:rPr lang="en-US" sz="1200" dirty="0" smtClean="0"/>
              <a:t>GSA is also actively striving to develop its research activity and outputs.</a:t>
            </a:r>
          </a:p>
          <a:p>
            <a:pPr>
              <a:buFontTx/>
              <a:buChar char="•"/>
            </a:pPr>
            <a:r>
              <a:rPr lang="en-US" sz="1200" dirty="0" smtClean="0"/>
              <a:t>GSA</a:t>
            </a:r>
            <a:r>
              <a:rPr lang="en-US" sz="1200" baseline="0" dirty="0" smtClean="0"/>
              <a:t> Future plan has </a:t>
            </a:r>
            <a:r>
              <a:rPr lang="en-US" sz="1200" dirty="0" smtClean="0"/>
              <a:t>a strategic emphasis on increasing its numbers of researchers and on building a research culture and infrastructure to support them. </a:t>
            </a:r>
          </a:p>
          <a:p>
            <a:pPr>
              <a:buFontTx/>
              <a:buChar char="•"/>
            </a:pPr>
            <a:r>
              <a:rPr lang="en-US" sz="1200" dirty="0" smtClean="0"/>
              <a:t>The GSA is committed to increasing the number of postgraduate students to 20% of the student body by 2014.</a:t>
            </a:r>
            <a:endParaRPr lang="en-GB" sz="120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modular in approach and presents tasks that are contextualised and situational, with real-world applications.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defined set of learner attributes presents the skills, knowledge and abilities beyond disciplinary knowledge that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can provide, applicable to a range of contexts.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Its learning and teaching pedagogy aims to create autonomous learners able to take responsibility for their own experiential and reflective learning.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pedagogy is informed by Bloom’s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taxonomy of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cognitive domain: Bloom, B. (1956) </a:t>
            </a:r>
            <a:r>
              <a:rPr lang="en-GB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Taxonomy of educational objectives, handbook I: the cognitive domain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New York: David McKay.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Kolb’s 4-type definition of learning styles, namely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converger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accommodator, assimilator and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diverger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Kolb, D. A. (1984) </a:t>
            </a:r>
            <a:r>
              <a:rPr lang="en-GB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Experiential learning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Englewood Cliffs, NJ.: Prentice Hall.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dirty="0" smtClean="0"/>
              <a:t>When the learner first accesses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InfosmART</a:t>
            </a:r>
            <a:r>
              <a:rPr lang="en-US" baseline="0" dirty="0" smtClean="0"/>
              <a:t>, the </a:t>
            </a:r>
            <a:r>
              <a:rPr lang="en-US" dirty="0" smtClean="0"/>
              <a:t>homepage presents a quick ‘first-aid’ assessment, where learners can acquire a personal </a:t>
            </a:r>
            <a:r>
              <a:rPr lang="en-US" dirty="0" err="1" smtClean="0"/>
              <a:t>InfosmART</a:t>
            </a:r>
            <a:r>
              <a:rPr lang="en-US" dirty="0" smtClean="0"/>
              <a:t> prescription by rating themselves against a scale.</a:t>
            </a:r>
          </a:p>
          <a:p>
            <a:pPr>
              <a:buFontTx/>
              <a:buChar char="•"/>
            </a:pPr>
            <a:r>
              <a:rPr lang="en-US" dirty="0" err="1" smtClean="0"/>
              <a:t>InfosmART</a:t>
            </a:r>
            <a:r>
              <a:rPr lang="en-US" dirty="0" smtClean="0"/>
              <a:t> indicates the content they should concentrate on.</a:t>
            </a:r>
          </a:p>
          <a:p>
            <a:pPr>
              <a:buFontTx/>
              <a:buChar char="•"/>
            </a:pPr>
            <a:r>
              <a:rPr lang="en-GB" dirty="0" smtClean="0"/>
              <a:t>The learner can then choose to follow the course through across all 5 modules, or to concentrate on those discrete modules that best address their particular needs.</a:t>
            </a:r>
            <a:endParaRPr lang="en-US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GB" dirty="0" smtClean="0"/>
              <a:t>A clean, consistent and elegant interface is presented throughout, key for such a design-literate target audience.</a:t>
            </a:r>
          </a:p>
          <a:p>
            <a:pPr>
              <a:buFontTx/>
              <a:buChar char="•"/>
            </a:pPr>
            <a:r>
              <a:rPr lang="en-GB" dirty="0" smtClean="0"/>
              <a:t>Text is kept clear and non-technical, without being patronising.</a:t>
            </a:r>
          </a:p>
          <a:p>
            <a:pPr>
              <a:buFontTx/>
              <a:buChar char="•"/>
            </a:pPr>
            <a:r>
              <a:rPr lang="en-GB" dirty="0" smtClean="0"/>
              <a:t>Navigation is through directional back and forward arrows, or collapsible subject trees to the side.</a:t>
            </a:r>
          </a:p>
          <a:p>
            <a:pPr>
              <a:buFontTx/>
              <a:buChar char="•"/>
            </a:pPr>
            <a:r>
              <a:rPr lang="en-US" dirty="0" smtClean="0"/>
              <a:t>Wherever possible, images are used to represent ideas or concepts, whether literally or metaphorically.</a:t>
            </a:r>
          </a:p>
          <a:p>
            <a:pPr>
              <a:buFontTx/>
              <a:buChar char="•"/>
            </a:pPr>
            <a:r>
              <a:rPr lang="en-GB" dirty="0" smtClean="0"/>
              <a:t>This is because our audience are most comfortable explaining complex ideas through image, rather than text.</a:t>
            </a:r>
          </a:p>
          <a:p>
            <a:pPr>
              <a:buFontTx/>
              <a:buChar char="•"/>
            </a:pPr>
            <a:r>
              <a:rPr lang="en-GB" dirty="0" smtClean="0"/>
              <a:t>You’ll have noticed that this presentation</a:t>
            </a:r>
            <a:r>
              <a:rPr lang="en-GB" baseline="0" dirty="0" smtClean="0"/>
              <a:t> itself consists mostly of images.</a:t>
            </a:r>
            <a:endParaRPr lang="en-US" dirty="0" smtClean="0"/>
          </a:p>
          <a:p>
            <a:pPr>
              <a:buFontTx/>
              <a:buChar char="•"/>
            </a:pPr>
            <a:r>
              <a:rPr lang="en-US" dirty="0" smtClean="0"/>
              <a:t>Short demonstration movies for catalogues, databases and platforms were created using Adobe Captivate.</a:t>
            </a:r>
          </a:p>
          <a:p>
            <a:pPr>
              <a:buFontTx/>
              <a:buChar char="•"/>
            </a:pPr>
            <a:r>
              <a:rPr lang="en-US" dirty="0" smtClean="0"/>
              <a:t>The ability to view actual </a:t>
            </a:r>
            <a:r>
              <a:rPr lang="en-US" dirty="0" err="1" smtClean="0"/>
              <a:t>clickpaths</a:t>
            </a:r>
            <a:r>
              <a:rPr lang="en-US" dirty="0" smtClean="0"/>
              <a:t> through a resource, rather than a text description of the activity, is ideal for our visual thinkers.</a:t>
            </a:r>
          </a:p>
          <a:p>
            <a:pPr>
              <a:buFontTx/>
              <a:buChar char="•"/>
            </a:pPr>
            <a:r>
              <a:rPr lang="en-US" dirty="0" smtClean="0"/>
              <a:t>This approach is now being adopted by GSA’s Learning Support unit as best practice for international students whose first language is not English. </a:t>
            </a:r>
          </a:p>
          <a:p>
            <a:pPr>
              <a:buFontTx/>
              <a:buChar char="•"/>
            </a:pPr>
            <a:endParaRPr lang="en-US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During the course of each module, </a:t>
            </a:r>
            <a:r>
              <a:rPr lang="en-GB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InfosmART’s</a:t>
            </a:r>
            <a:r>
              <a:rPr lang="en-GB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helpful avatars Iain and Iona point out useful</a:t>
            </a:r>
            <a:r>
              <a:rPr lang="en-GB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facts that learners might not have known before, and introduce thinking exercises to help them engage with what they have just learnt.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</a:t>
            </a:r>
            <a:r>
              <a:rPr lang="en-GB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designed to provide both useful facts and instruction (surface learning) and a deeper engagement with issues and concepts (deep learning).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the end of each module students have the opportunity to test their new skills through a short series of games, multiple choice, yes/no, true/false and word-fill exercises.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not formally assessed, but testing helps to reinforce what has been learnt during the course of the module.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will tell learners what they have got right, and what they could look at again.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 been future-proofed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 that it can be easily integrated into credit-bearing courses if a decision if made to do so at a later date.</a:t>
            </a: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Once learners are confident in their new skills,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provides space for them to reflect on their learning and to identify what they are now confident in and what could be developed further.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 can then download a Certificate of Learning which outlines what they have learnt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can be included in personal professional development journals or sketchbooks.</a:t>
            </a:r>
          </a:p>
          <a:p>
            <a:pPr>
              <a:buFontTx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Every </a:t>
            </a:r>
            <a:r>
              <a:rPr lang="en-GB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</a:t>
            </a:r>
            <a:r>
              <a:rPr lang="en-GB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module has ascribed intended learning outcomes that seek to develop and stretch learners.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</a:t>
            </a:r>
            <a:r>
              <a:rPr lang="en-GB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</a:t>
            </a:r>
            <a:r>
              <a:rPr lang="en-GB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ILOs are specifically measurable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ensures that learners remain motivated, confident that what they are learning has real-world realistic applications.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ILOs and content are tiered at 3 levels: undergraduate, postgraduate and research.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approach makes clear to both the learner and tutor which specific skills are expected at each academic level.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Content can be included in programmes of study based on the academic level of the learners in question.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full set of ILOs is available on the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homepage.</a:t>
            </a: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GB" sz="120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content and learning outcomes are mapped to externally-validated subject, research and IL.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dirty="0" smtClean="0"/>
              <a:t>This mapping demonstrates to academic staff that </a:t>
            </a:r>
            <a:r>
              <a:rPr lang="en-US" dirty="0" err="1" smtClean="0"/>
              <a:t>InfosmART</a:t>
            </a:r>
            <a:r>
              <a:rPr lang="en-US" dirty="0" smtClean="0"/>
              <a:t> content is explicitly tied to the pedagogical frameworks and standards they employ in their teaching</a:t>
            </a:r>
            <a:r>
              <a:rPr lang="en-US" baseline="0" dirty="0" smtClean="0"/>
              <a:t> and course design.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21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/>
              <a:t>This is an example of the mapping schematic for the 2</a:t>
            </a:r>
            <a:r>
              <a:rPr lang="en-GB" baseline="30000" dirty="0" smtClean="0"/>
              <a:t>nd</a:t>
            </a:r>
            <a:r>
              <a:rPr lang="en-GB" baseline="0" dirty="0" smtClean="0"/>
              <a:t> </a:t>
            </a:r>
            <a:r>
              <a:rPr lang="en-GB" baseline="0" dirty="0" err="1" smtClean="0"/>
              <a:t>InfosmART</a:t>
            </a:r>
            <a:r>
              <a:rPr lang="en-GB" baseline="0" dirty="0" smtClean="0"/>
              <a:t> module.</a:t>
            </a:r>
          </a:p>
          <a:p>
            <a:pPr>
              <a:buFont typeface="Arial" pitchFamily="34" charset="0"/>
              <a:buChar char="•"/>
            </a:pPr>
            <a:r>
              <a:rPr lang="en-GB" baseline="0" dirty="0" smtClean="0"/>
              <a:t>T</a:t>
            </a:r>
            <a:r>
              <a:rPr lang="en-GB" dirty="0" smtClean="0"/>
              <a:t>he</a:t>
            </a:r>
            <a:r>
              <a:rPr lang="en-GB" baseline="0" dirty="0" smtClean="0"/>
              <a:t> full mapping document can be downloaded from the </a:t>
            </a:r>
            <a:r>
              <a:rPr lang="en-GB" baseline="0" dirty="0" err="1" smtClean="0"/>
              <a:t>InfosmART</a:t>
            </a:r>
            <a:r>
              <a:rPr lang="en-GB" baseline="0" dirty="0" smtClean="0"/>
              <a:t> homepage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 has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been received?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QAA Enhancement-Led Institutional Review of GSA (2010)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was highlighted as an excellent example of responsive services developed directly out of student feedback.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dirty="0" smtClean="0"/>
              <a:t>Enhancement-Led Institutional Review is one component of the Quality Enhancement Framework, an approach to quality assurance and enhancement in higher education introduced in Scotland in 2003.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dirty="0" smtClean="0"/>
              <a:t>ELIR reviews are carried out by a team of six reviewers: one student reviewer, one international reviewer, three senior UK-based academic reviewers and one coordinating reviewer.</a:t>
            </a: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23</a:t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dirty="0" smtClean="0"/>
              <a:t>In recognition of its innovative work on </a:t>
            </a:r>
            <a:r>
              <a:rPr lang="en-GB" dirty="0" err="1" smtClean="0"/>
              <a:t>InfosmART</a:t>
            </a:r>
            <a:r>
              <a:rPr lang="en-GB" dirty="0" smtClean="0"/>
              <a:t>, the GSA Library won Outstanding Library Team of the Year at the Times Higher Education Leadership and Management Awards 2010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Joanna Newman, Head of Higher Education at the British Library said: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"We were impressed with the winning entry's innovative use of technology, tailoring information research literacy into personalised learning to help students realise their potential and broaden their research horizons."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24</a:t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 received Innovation and Development Funding from the Scottish Library and Information Council.</a:t>
            </a:r>
          </a:p>
          <a:p>
            <a:pPr>
              <a:buFont typeface="Arial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now available as an Open Educational Resource, 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licensed under a </a:t>
            </a:r>
            <a:r>
              <a:rPr lang="en-GB" sz="1200" u="non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Creative Commons Attribution-</a:t>
            </a:r>
            <a:r>
              <a:rPr lang="en-GB" sz="1200" u="non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NonCommercial</a:t>
            </a:r>
            <a:r>
              <a:rPr lang="en-GB" sz="1200" u="non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en-GB" sz="1200" u="non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ShareAlike</a:t>
            </a:r>
            <a:r>
              <a:rPr lang="en-GB" sz="1200" u="non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2.5 UK: Scotland License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>
              <a:buFont typeface="Arial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means you can adapt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InfosmART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</a:t>
            </a:r>
            <a:r>
              <a:rPr lang="en-GB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your own learners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as long as </a:t>
            </a:r>
            <a:r>
              <a:rPr lang="en-GB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you:</a:t>
            </a: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&gt;&gt; Credit ‘Learning Resources, Glasgow School of Art’ wherever you use our content.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&gt;&gt; Only use our content for non-commercial purposes.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&gt;&gt; Make any work you create that includes our content freely available to others through Creative Commons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25</a:t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26</a:t>
            </a:fld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53A8-75EF-400F-871D-53E29386EC0F}" type="slidenum">
              <a:rPr lang="en-GB" smtClean="0"/>
              <a:pPr/>
              <a:t>27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FA7BF-C256-4578-AC30-1E24C79CC431}" type="datetimeFigureOut">
              <a:rPr lang="en-GB" smtClean="0"/>
              <a:pPr/>
              <a:t>12/04/2012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095A7-DABB-42B5-9B0A-700EBCB20E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FA7BF-C256-4578-AC30-1E24C79CC431}" type="datetimeFigureOut">
              <a:rPr lang="en-GB" smtClean="0"/>
              <a:pPr/>
              <a:t>12/04/2012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095A7-DABB-42B5-9B0A-700EBCB20E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FA7BF-C256-4578-AC30-1E24C79CC431}" type="datetimeFigureOut">
              <a:rPr lang="en-GB" smtClean="0"/>
              <a:pPr/>
              <a:t>12/04/2012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095A7-DABB-42B5-9B0A-700EBCB20E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FA7BF-C256-4578-AC30-1E24C79CC431}" type="datetimeFigureOut">
              <a:rPr lang="en-GB" smtClean="0"/>
              <a:pPr/>
              <a:t>12/04/2012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095A7-DABB-42B5-9B0A-700EBCB20E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FA7BF-C256-4578-AC30-1E24C79CC431}" type="datetimeFigureOut">
              <a:rPr lang="en-GB" smtClean="0"/>
              <a:pPr/>
              <a:t>12/04/2012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095A7-DABB-42B5-9B0A-700EBCB20E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FA7BF-C256-4578-AC30-1E24C79CC431}" type="datetimeFigureOut">
              <a:rPr lang="en-GB" smtClean="0"/>
              <a:pPr/>
              <a:t>12/04/2012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095A7-DABB-42B5-9B0A-700EBCB20E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FA7BF-C256-4578-AC30-1E24C79CC431}" type="datetimeFigureOut">
              <a:rPr lang="en-GB" smtClean="0"/>
              <a:pPr/>
              <a:t>12/04/2012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095A7-DABB-42B5-9B0A-700EBCB20E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FA7BF-C256-4578-AC30-1E24C79CC431}" type="datetimeFigureOut">
              <a:rPr lang="en-GB" smtClean="0"/>
              <a:pPr/>
              <a:t>12/04/2012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095A7-DABB-42B5-9B0A-700EBCB20E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FA7BF-C256-4578-AC30-1E24C79CC431}" type="datetimeFigureOut">
              <a:rPr lang="en-GB" smtClean="0"/>
              <a:pPr/>
              <a:t>12/04/2012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095A7-DABB-42B5-9B0A-700EBCB20E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FA7BF-C256-4578-AC30-1E24C79CC431}" type="datetimeFigureOut">
              <a:rPr lang="en-GB" smtClean="0"/>
              <a:pPr/>
              <a:t>12/04/2012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095A7-DABB-42B5-9B0A-700EBCB20E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FA7BF-C256-4578-AC30-1E24C79CC431}" type="datetimeFigureOut">
              <a:rPr lang="en-GB" smtClean="0"/>
              <a:pPr/>
              <a:t>12/04/2012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095A7-DABB-42B5-9B0A-700EBCB20E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FA7BF-C256-4578-AC30-1E24C79CC431}" type="datetimeFigureOut">
              <a:rPr lang="en-GB" smtClean="0"/>
              <a:pPr/>
              <a:t>12/04/2012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095A7-DABB-42B5-9B0A-700EBCB20E8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gif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gif"/><Relationship Id="rId5" Type="http://schemas.openxmlformats.org/officeDocument/2006/relationships/image" Target="../media/image15.gif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gif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gif"/><Relationship Id="rId5" Type="http://schemas.openxmlformats.org/officeDocument/2006/relationships/image" Target="../media/image22.jpe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nfosmart-mast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94805"/>
            <a:ext cx="9144000" cy="50683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088" y="3212975"/>
            <a:ext cx="748982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Pedagogical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Approaches to the Teaching of Information and Research Skills to Creative Practitioners</a:t>
            </a:r>
          </a:p>
          <a:p>
            <a:pPr>
              <a:defRPr/>
            </a:pPr>
            <a:endParaRPr lang="en-GB" dirty="0">
              <a:solidFill>
                <a:schemeClr val="bg1">
                  <a:lumMod val="50000"/>
                </a:schemeClr>
              </a:solidFill>
              <a:latin typeface="Lithos Pro Regular" pitchFamily="82" charset="0"/>
            </a:endParaRPr>
          </a:p>
          <a:p>
            <a:pPr algn="r">
              <a:defRPr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Duncan 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Chappell</a:t>
            </a:r>
          </a:p>
          <a:p>
            <a:pPr algn="r">
              <a:defRPr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Academic Liaison Librarian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ithos Pro Regular" pitchFamily="82" charset="0"/>
            </a:endParaRPr>
          </a:p>
          <a:p>
            <a:pPr algn="r">
              <a:defRPr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Glasgow School of 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088" y="3212975"/>
            <a:ext cx="748982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6600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WHAT</a:t>
            </a:r>
            <a:endParaRPr lang="en-GB" sz="6600" dirty="0">
              <a:solidFill>
                <a:schemeClr val="bg1">
                  <a:lumMod val="50000"/>
                </a:schemeClr>
              </a:solidFill>
              <a:latin typeface="Lithos Pro Regular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pic>
        <p:nvPicPr>
          <p:cNvPr id="6" name="Picture 5" descr="I dont know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9832" y="2348880"/>
            <a:ext cx="3490044" cy="4221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pic>
        <p:nvPicPr>
          <p:cNvPr id="7" name="Picture 6" descr="coursecycl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63888" y="1628800"/>
            <a:ext cx="5419725" cy="495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pic>
        <p:nvPicPr>
          <p:cNvPr id="6" name="Picture 5" descr="5771350122_3ac3a7c35d_z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63888" y="2348880"/>
            <a:ext cx="5155416" cy="35524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91880" y="6021288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Tori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 </a:t>
            </a:r>
            <a:r>
              <a:rPr lang="en-GB" dirty="0" err="1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Drost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 'Bathtub Moose', </a:t>
            </a:r>
            <a:r>
              <a:rPr lang="en-GB" dirty="0" err="1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plasticine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, 33 x 18.5x 14.5cm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088" y="3212975"/>
            <a:ext cx="748982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6600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WHY</a:t>
            </a:r>
            <a:endParaRPr lang="en-GB" sz="6600" dirty="0">
              <a:solidFill>
                <a:schemeClr val="bg1">
                  <a:lumMod val="50000"/>
                </a:schemeClr>
              </a:solidFill>
              <a:latin typeface="Lithos Pro Regular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043608" y="2204864"/>
            <a:ext cx="770485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err="1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Cobbledick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, S. (1996) </a:t>
            </a:r>
          </a:p>
          <a:p>
            <a:pPr algn="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 ‘The information-seeking behaviour of artists: exploratory interviews’, </a:t>
            </a:r>
          </a:p>
          <a:p>
            <a:pPr algn="r"/>
            <a:r>
              <a:rPr lang="en-GB" i="1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Library Quarterly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, 66(4), pp.343-372.</a:t>
            </a:r>
          </a:p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 </a:t>
            </a:r>
          </a:p>
          <a:p>
            <a:pPr algn="r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Cowan, S. and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Branigan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, T. (2004)</a:t>
            </a:r>
          </a:p>
          <a:p>
            <a:pPr algn="r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 ‘Informing visual poetry: information needs and sources of artists’,</a:t>
            </a:r>
          </a:p>
          <a:p>
            <a:pPr algn="r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 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Art Documentation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, 23(2), pp.14-20.</a:t>
            </a:r>
            <a:endParaRPr lang="en-GB" dirty="0" smtClean="0">
              <a:solidFill>
                <a:schemeClr val="bg1">
                  <a:lumMod val="50000"/>
                </a:schemeClr>
              </a:solidFill>
              <a:latin typeface="Lithos Pro Regular" pitchFamily="82" charset="0"/>
            </a:endParaRPr>
          </a:p>
          <a:p>
            <a:endParaRPr lang="en-GB" dirty="0" smtClean="0">
              <a:solidFill>
                <a:schemeClr val="bg1">
                  <a:lumMod val="50000"/>
                </a:schemeClr>
              </a:solidFill>
              <a:latin typeface="Lithos Pro Regular" pitchFamily="82" charset="0"/>
            </a:endParaRPr>
          </a:p>
          <a:p>
            <a:pPr algn="r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Frank, p. (1999) </a:t>
            </a:r>
          </a:p>
          <a:p>
            <a:pPr algn="r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‘Student artists in the library: an investigation of how they use general academic libraries for their creative needs’,</a:t>
            </a:r>
          </a:p>
          <a:p>
            <a:pPr algn="r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 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Journal of Academic Librarianship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, 25(6), pp.445-455.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ithos Pro Regular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6" name="Picture 5" descr="1026-18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48000" y="2412491"/>
            <a:ext cx="5772472" cy="41128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pic>
        <p:nvPicPr>
          <p:cNvPr id="7" name="Picture 6" descr="41DuMeLHplL._SL500_AA300_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03848" y="2420888"/>
            <a:ext cx="2717800" cy="37973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7" name="Picture 6" descr="2307613591_e3d8b59dcb_z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54880" y="1005840"/>
            <a:ext cx="4389120" cy="5852160"/>
          </a:xfrm>
          <a:prstGeom prst="rect">
            <a:avLst/>
          </a:prstGeom>
        </p:spPr>
      </p:pic>
      <p:pic>
        <p:nvPicPr>
          <p:cNvPr id="8" name="Picture 7" descr="future_logo_0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35696" y="5013176"/>
            <a:ext cx="3721948" cy="12702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088" y="3212975"/>
            <a:ext cx="748982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6600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HOW</a:t>
            </a:r>
            <a:endParaRPr lang="en-GB" sz="6600" dirty="0">
              <a:solidFill>
                <a:schemeClr val="bg1">
                  <a:lumMod val="50000"/>
                </a:schemeClr>
              </a:solidFill>
              <a:latin typeface="Lithos Pro Regular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8" name="Picture 7" descr="Toulson-fig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87824" y="3140968"/>
            <a:ext cx="3267075" cy="2505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6" name="Picture 5" descr="david-kolb-learning-styles-ls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07704" y="2636912"/>
            <a:ext cx="5524500" cy="3267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7" name="Picture 6" descr="firstaid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99792" y="2420888"/>
            <a:ext cx="6048672" cy="4067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4" name="Picture 3" descr="screenshot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312" y="933450"/>
            <a:ext cx="8715375" cy="4991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6" name="Picture 5" descr="iain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35896" y="3573016"/>
            <a:ext cx="2381250" cy="2847975"/>
          </a:xfrm>
          <a:prstGeom prst="rect">
            <a:avLst/>
          </a:prstGeom>
        </p:spPr>
      </p:pic>
      <p:pic>
        <p:nvPicPr>
          <p:cNvPr id="7" name="Picture 6" descr="iona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00192" y="3573016"/>
            <a:ext cx="2381250" cy="2847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6" name="Picture 5" descr="screenshot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64129"/>
            <a:ext cx="9144000" cy="63297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 descr="certificat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99792" y="2564904"/>
            <a:ext cx="6096000" cy="4057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24602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28600" y="-381000"/>
            <a:ext cx="108012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771800" y="2708918"/>
          <a:ext cx="5760641" cy="3672407"/>
        </p:xfrm>
        <a:graphic>
          <a:graphicData uri="http://schemas.openxmlformats.org/drawingml/2006/table">
            <a:tbl>
              <a:tblPr/>
              <a:tblGrid>
                <a:gridCol w="193120"/>
                <a:gridCol w="5567521"/>
              </a:tblGrid>
              <a:tr h="3179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808080"/>
                        </a:solidFill>
                        <a:latin typeface="Lithos Pro Regular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808080"/>
                          </a:solidFill>
                          <a:latin typeface="Lithos Pro Regular"/>
                          <a:ea typeface="Times New Roman"/>
                          <a:cs typeface="Arial"/>
                        </a:rPr>
                        <a:t>QAA Subject Benchmark Statement for Higher Education: art and design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29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808080"/>
                        </a:solidFill>
                        <a:latin typeface="Lithos Pro Regular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808080"/>
                          </a:solidFill>
                          <a:latin typeface="Lithos Pro Regular"/>
                          <a:ea typeface="Times New Roman"/>
                          <a:cs typeface="Arial"/>
                        </a:rPr>
                        <a:t>SQA National Unit Specification: information handling skills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77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808080"/>
                        </a:solidFill>
                        <a:latin typeface="Lithos Pro Regular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6C0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808080"/>
                          </a:solidFill>
                          <a:latin typeface="Lithos Pro Regular"/>
                          <a:ea typeface="Times New Roman"/>
                          <a:cs typeface="Arial"/>
                        </a:rPr>
                        <a:t>ARLIS/NA information competencies for students in design disciplines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79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808080"/>
                        </a:solidFill>
                        <a:latin typeface="Lithos Pro Regular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F41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808080"/>
                          </a:solidFill>
                          <a:latin typeface="Lithos Pro Regular"/>
                          <a:ea typeface="Times New Roman"/>
                          <a:cs typeface="Arial"/>
                        </a:rPr>
                        <a:t>Futurelab digital literacy model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79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808080"/>
                        </a:solidFill>
                        <a:latin typeface="Lithos Pro Regular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808080"/>
                          </a:solidFill>
                          <a:latin typeface="Lithos Pro Regular"/>
                          <a:ea typeface="Times New Roman"/>
                          <a:cs typeface="Arial"/>
                        </a:rPr>
                        <a:t>SCONUL seven pillars of information literacy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79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808080"/>
                        </a:solidFill>
                        <a:latin typeface="Lithos Pro Regular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808080"/>
                          </a:solidFill>
                          <a:latin typeface="Lithos Pro Regular"/>
                          <a:ea typeface="Times New Roman"/>
                          <a:cs typeface="Arial"/>
                        </a:rPr>
                        <a:t>Vitae researcher development framework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79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808080"/>
                        </a:solidFill>
                        <a:latin typeface="Lithos Pro Regular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808080"/>
                          </a:solidFill>
                          <a:latin typeface="Lithos Pro Regular"/>
                          <a:ea typeface="Times New Roman"/>
                          <a:cs typeface="Arial"/>
                        </a:rPr>
                        <a:t>Concordat to support the career development of researchers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79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808080"/>
                        </a:solidFill>
                        <a:latin typeface="Lithos Pro Regular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808080"/>
                          </a:solidFill>
                          <a:latin typeface="Lithos Pro Regular"/>
                          <a:ea typeface="Times New Roman"/>
                          <a:cs typeface="Arial"/>
                        </a:rPr>
                        <a:t>SHEEC enhancement themes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79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808080"/>
                        </a:solidFill>
                        <a:latin typeface="Lithos Pro Regular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808080"/>
                          </a:solidFill>
                          <a:latin typeface="Lithos Pro Regular"/>
                          <a:ea typeface="Times New Roman"/>
                          <a:cs typeface="Arial"/>
                        </a:rPr>
                        <a:t>National Occupational Standard for Design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79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808080"/>
                        </a:solidFill>
                        <a:latin typeface="Lithos Pro Regular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808080"/>
                          </a:solidFill>
                          <a:latin typeface="Lithos Pro Regular"/>
                          <a:ea typeface="Times New Roman"/>
                          <a:cs typeface="Arial"/>
                        </a:rPr>
                        <a:t>National Occupational Standard for craft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79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808080"/>
                        </a:solidFill>
                        <a:latin typeface="Lithos Pro Regular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480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808080"/>
                          </a:solidFill>
                          <a:latin typeface="Lithos Pro Regular"/>
                          <a:ea typeface="Times New Roman"/>
                          <a:cs typeface="Arial"/>
                        </a:rPr>
                        <a:t>ALA Information Literacy Competency standards for HE</a:t>
                      </a:r>
                      <a:endParaRPr lang="en-GB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22529" name="Diagram 1"/>
          <p:cNvGraphicFramePr>
            <a:graphicFrameLocks/>
          </p:cNvGraphicFramePr>
          <p:nvPr/>
        </p:nvGraphicFramePr>
        <p:xfrm>
          <a:off x="3657600" y="1371600"/>
          <a:ext cx="5486400" cy="5486400"/>
        </p:xfrm>
        <a:graphic>
          <a:graphicData uri="http://schemas.openxmlformats.org/drawingml/2006/compatibility">
            <com:legacyDrawing xmlns:com="http://schemas.openxmlformats.org/drawingml/2006/compatibility" spid="_x0000_s2252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6" name="Picture 5" descr="4581379770_ae54bac7c0_z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75856" y="2348880"/>
            <a:ext cx="5472608" cy="4104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 descr="THELMAs_WINNER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578" y="0"/>
            <a:ext cx="428342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6" name="Picture 5" descr="cc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48064" y="2924944"/>
            <a:ext cx="3619500" cy="1266825"/>
          </a:xfrm>
          <a:prstGeom prst="rect">
            <a:avLst/>
          </a:prstGeom>
        </p:spPr>
      </p:pic>
      <p:pic>
        <p:nvPicPr>
          <p:cNvPr id="7" name="Picture 6" descr="slic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20072" y="4437112"/>
            <a:ext cx="3629025" cy="2047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9" name="Picture 8" descr="qr-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40152" y="3140968"/>
            <a:ext cx="2667000" cy="2667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0800000" flipV="1">
            <a:off x="3347864" y="5991815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http://www2.gsa.ac.uk/library/infosmart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ithos Pro Regular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7" name="Picture 6" descr="help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92080" y="3068960"/>
            <a:ext cx="3250794" cy="3250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fosmart300x16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810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sa-tran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52320" y="188640"/>
            <a:ext cx="1486239" cy="3810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44008" y="2564904"/>
            <a:ext cx="403244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Duncan Chappell</a:t>
            </a:r>
          </a:p>
          <a:p>
            <a:pPr algn="r">
              <a:defRPr/>
            </a:pPr>
            <a:endParaRPr lang="en-GB" dirty="0">
              <a:solidFill>
                <a:schemeClr val="bg1">
                  <a:lumMod val="50000"/>
                </a:schemeClr>
              </a:solidFill>
              <a:latin typeface="Lithos Pro Regular" pitchFamily="82" charset="0"/>
            </a:endParaRPr>
          </a:p>
          <a:p>
            <a:pPr algn="r">
              <a:defRPr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Academic Liaison Librarian</a:t>
            </a:r>
          </a:p>
          <a:p>
            <a:pPr algn="r">
              <a:defRPr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Glasgow School of Art</a:t>
            </a:r>
          </a:p>
          <a:p>
            <a:pPr algn="r">
              <a:defRPr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Lithos Pro Regular" pitchFamily="82" charset="0"/>
              </a:rPr>
              <a:t>d.chappell@gsa.ac.uk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39552" y="2420888"/>
          <a:ext cx="4032448" cy="4032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2592288"/>
              </a:tblGrid>
              <a:tr h="134414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@</a:t>
                      </a:r>
                      <a:r>
                        <a:rPr lang="en-GB" b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Lithos Pro Regular" pitchFamily="82" charset="0"/>
                        </a:rPr>
                        <a:t>gsalibrary</a:t>
                      </a:r>
                      <a:endParaRPr lang="en-GB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Lithos Pro Regular" pitchFamily="82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134414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Lithos Pro Regular" pitchFamily="82" charset="0"/>
                        </a:rPr>
                        <a:t>flickr.com/</a:t>
                      </a:r>
                      <a:r>
                        <a:rPr lang="en-GB" b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Lithos Pro Regular" pitchFamily="82" charset="0"/>
                        </a:rPr>
                        <a:t>gsalib</a:t>
                      </a:r>
                      <a:endParaRPr lang="en-GB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Lithos Pro Regular" pitchFamily="82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134414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Lithos Pro Regular" pitchFamily="82" charset="0"/>
                        </a:rPr>
                        <a:t>vimeo.com/</a:t>
                      </a:r>
                      <a:r>
                        <a:rPr lang="en-GB" b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Lithos Pro Regular" pitchFamily="82" charset="0"/>
                        </a:rPr>
                        <a:t>gsofa</a:t>
                      </a:r>
                      <a:endParaRPr lang="en-GB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Lithos Pro Regular" pitchFamily="82" charset="0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  <p:pic>
        <p:nvPicPr>
          <p:cNvPr id="12" name="Picture 11" descr="twitter_12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2492896"/>
            <a:ext cx="1219200" cy="1219200"/>
          </a:xfrm>
          <a:prstGeom prst="rect">
            <a:avLst/>
          </a:prstGeom>
        </p:spPr>
      </p:pic>
      <p:pic>
        <p:nvPicPr>
          <p:cNvPr id="13" name="Picture 12" descr="flickr_12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3568" y="3861048"/>
            <a:ext cx="1219200" cy="1219200"/>
          </a:xfrm>
          <a:prstGeom prst="rect">
            <a:avLst/>
          </a:prstGeom>
        </p:spPr>
      </p:pic>
      <p:pic>
        <p:nvPicPr>
          <p:cNvPr id="14" name="Picture 13" descr="vimeo_128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3568" y="5229200"/>
            <a:ext cx="1219200" cy="12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2143</Words>
  <Application>Microsoft Office PowerPoint</Application>
  <PresentationFormat>On-screen Show (4:3)</PresentationFormat>
  <Paragraphs>190</Paragraphs>
  <Slides>28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d.chappell</dc:creator>
  <cp:lastModifiedBy>d.chappell</cp:lastModifiedBy>
  <cp:revision>38</cp:revision>
  <dcterms:created xsi:type="dcterms:W3CDTF">2012-03-29T13:45:24Z</dcterms:created>
  <dcterms:modified xsi:type="dcterms:W3CDTF">2012-04-12T11:57:57Z</dcterms:modified>
</cp:coreProperties>
</file>