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5"/>
  </p:notesMasterIdLst>
  <p:handoutMasterIdLst>
    <p:handoutMasterId r:id="rId26"/>
  </p:handoutMasterIdLst>
  <p:sldIdLst>
    <p:sldId id="257" r:id="rId2"/>
    <p:sldId id="258" r:id="rId3"/>
    <p:sldId id="261" r:id="rId4"/>
    <p:sldId id="259" r:id="rId5"/>
    <p:sldId id="262"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7" r:id="rId19"/>
    <p:sldId id="276" r:id="rId20"/>
    <p:sldId id="278" r:id="rId21"/>
    <p:sldId id="280" r:id="rId22"/>
    <p:sldId id="282" r:id="rId23"/>
    <p:sldId id="283" r:id="rId2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CAAB10"/>
    <a:srgbClr val="C9B605"/>
    <a:srgbClr val="FF9933"/>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5860848-F906-43A9-91FA-9104E9EC317E}" type="datetime1">
              <a:rPr lang="en-US"/>
              <a:pPr/>
              <a:t>6/24/13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mn-ea"/>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6AD7FC4-5A49-4B04-B84C-481B428193F2}"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6A902400-E884-4EF6-819A-CD9A958D2B27}" type="datetime1">
              <a:rPr lang="en-US"/>
              <a:pPr/>
              <a:t>6/24/13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CAA5FEB-DC99-4B58-B131-8A72AFE08853}" type="slidenum">
              <a:rPr lang="en-US"/>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Title slide giving my contact details</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Briefly describe the context of the presentation</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importance of research data, particularly in the visual arts</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Describe the complex nature of arts data, the issues faced</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arts institutes are being asked to manage their data</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Moving onto the development of the KAPTUR project. Give a bit of history behind it and comment on the partners and funders of the project</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brief comment on what GSA expected to get from contributing to KAPTUR</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was KAPTUR</a:t>
            </a:r>
            <a:r>
              <a:rPr lang="en-US" baseline="0" dirty="0" smtClean="0"/>
              <a:t> implemented, the important areas of the project</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 key areas are the environmental assessment and the technical requirements. Environmental assessment will be reviewed first,</a:t>
            </a:r>
            <a:r>
              <a:rPr lang="en-US" baseline="0" dirty="0" smtClean="0"/>
              <a:t> detailing the approach and findings</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Findings from the process</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Comment on what researchers were saying, illustrating the complexity of data management again</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generic definition that was developed</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Further output from the environmental</a:t>
            </a:r>
            <a:r>
              <a:rPr lang="en-US" baseline="0" dirty="0" smtClean="0"/>
              <a:t> analysis. The A-Z and song for arts research data</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Moving onto the technical development. Key areas tackled</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the method in which requirements were gathered through testing of systems,</a:t>
            </a:r>
            <a:r>
              <a:rPr lang="en-US" baseline="0" dirty="0" smtClean="0"/>
              <a:t> and questionnaires. Meetings held to formulate these requirements</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 into detail about the options that were investigated. Brief comments on good and bad points of each, and mention how they were tested against each other etc</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main option chosen by the team</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Work is however continuing, looking at CKAN</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Where we are at with our developments</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work in progress,</a:t>
            </a:r>
            <a:r>
              <a:rPr lang="en-US" baseline="0" dirty="0" smtClean="0"/>
              <a:t> focus on the teaching element and introduction of VADS4R</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few comments to reiterate the work and the complexity of working with arts related data and management tools</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Those who have helped out</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Link to the repository</a:t>
            </a:r>
            <a:r>
              <a:rPr lang="en-US" baseline="0" dirty="0" smtClean="0"/>
              <a:t> and the KAPTUR website</a:t>
            </a:r>
            <a:endParaRPr lang="en-US" dirty="0"/>
          </a:p>
        </p:txBody>
      </p:sp>
      <p:sp>
        <p:nvSpPr>
          <p:cNvPr id="4" name="Slide Number Placeholder 3"/>
          <p:cNvSpPr>
            <a:spLocks noGrp="1"/>
          </p:cNvSpPr>
          <p:nvPr>
            <p:ph type="sldNum" sz="quarter" idx="10"/>
          </p:nvPr>
        </p:nvSpPr>
        <p:spPr/>
        <p:txBody>
          <a:bodyPr/>
          <a:lstStyle/>
          <a:p>
            <a:fld id="{4CAA5FEB-DC99-4B58-B131-8A72AFE08853}"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4" name="Picture 1048"/>
          <p:cNvPicPr>
            <a:picLocks noChangeAspect="1" noChangeArrowheads="1"/>
          </p:cNvPicPr>
          <p:nvPr/>
        </p:nvPicPr>
        <p:blipFill>
          <a:blip r:embed="rId2"/>
          <a:srcRect/>
          <a:stretch>
            <a:fillRect/>
          </a:stretch>
        </p:blipFill>
        <p:spPr bwMode="auto">
          <a:xfrm>
            <a:off x="0" y="0"/>
            <a:ext cx="9144000" cy="1893888"/>
          </a:xfrm>
          <a:prstGeom prst="rect">
            <a:avLst/>
          </a:prstGeom>
          <a:noFill/>
          <a:ln w="9525">
            <a:noFill/>
            <a:miter lim="800000"/>
            <a:headEnd/>
            <a:tailEnd/>
          </a:ln>
        </p:spPr>
      </p:pic>
      <p:sp>
        <p:nvSpPr>
          <p:cNvPr id="4098" name="Rectangle 1026"/>
          <p:cNvSpPr>
            <a:spLocks noGrp="1" noChangeArrowheads="1"/>
          </p:cNvSpPr>
          <p:nvPr>
            <p:ph type="ctrTitle"/>
          </p:nvPr>
        </p:nvSpPr>
        <p:spPr>
          <a:xfrm>
            <a:off x="685800" y="2286000"/>
            <a:ext cx="7772400" cy="1143000"/>
          </a:xfrm>
        </p:spPr>
        <p:txBody>
          <a:bodyPr/>
          <a:lstStyle>
            <a:lvl1pPr algn="ctr">
              <a:defRPr/>
            </a:lvl1pPr>
          </a:lstStyle>
          <a:p>
            <a:r>
              <a:rPr lang="en-GB"/>
              <a:t>Click to edit Master title style</a:t>
            </a:r>
          </a:p>
        </p:txBody>
      </p:sp>
      <p:sp>
        <p:nvSpPr>
          <p:cNvPr id="4099" name="Rectangle 1027"/>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1028"/>
          <p:cNvSpPr>
            <a:spLocks noGrp="1" noChangeArrowheads="1"/>
          </p:cNvSpPr>
          <p:nvPr>
            <p:ph type="dt" sz="half" idx="10"/>
          </p:nvPr>
        </p:nvSpPr>
        <p:spPr/>
        <p:txBody>
          <a:bodyPr/>
          <a:lstStyle>
            <a:lvl1pPr>
              <a:defRPr/>
            </a:lvl1pPr>
          </a:lstStyle>
          <a:p>
            <a:pPr>
              <a:defRPr/>
            </a:pPr>
            <a:endParaRPr lang="en-US" altLang="en-US"/>
          </a:p>
        </p:txBody>
      </p:sp>
      <p:sp>
        <p:nvSpPr>
          <p:cNvPr id="6" name="Rectangle 1029"/>
          <p:cNvSpPr>
            <a:spLocks noGrp="1" noChangeArrowheads="1"/>
          </p:cNvSpPr>
          <p:nvPr>
            <p:ph type="ftr" sz="quarter" idx="11"/>
          </p:nvPr>
        </p:nvSpPr>
        <p:spPr/>
        <p:txBody>
          <a:bodyPr/>
          <a:lstStyle>
            <a:lvl1pPr>
              <a:defRPr/>
            </a:lvl1pPr>
          </a:lstStyle>
          <a:p>
            <a:pPr>
              <a:defRPr/>
            </a:pPr>
            <a:endParaRPr lang="en-US" altLang="en-US"/>
          </a:p>
        </p:txBody>
      </p:sp>
      <p:sp>
        <p:nvSpPr>
          <p:cNvPr id="7" name="Rectangle 1030"/>
          <p:cNvSpPr>
            <a:spLocks noGrp="1" noChangeArrowheads="1"/>
          </p:cNvSpPr>
          <p:nvPr>
            <p:ph type="sldNum" sz="quarter" idx="12"/>
          </p:nvPr>
        </p:nvSpPr>
        <p:spPr/>
        <p:txBody>
          <a:bodyPr/>
          <a:lstStyle>
            <a:lvl1pPr>
              <a:defRPr/>
            </a:lvl1pPr>
          </a:lstStyle>
          <a:p>
            <a:fld id="{6A9ECDEF-8B36-40DE-B08D-C7EF5B7BD8A0}"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215CD741-99EA-4175-B4B0-7A2E9CA44042}"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9B487FB2-076A-4389-866E-63F29285AC43}"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1905000" y="2819400"/>
            <a:ext cx="32004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5257800" y="2819400"/>
            <a:ext cx="32004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9F74C6D2-4277-40D0-9580-60B71F5156F9}"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099C4AC8-1D0C-461C-9FFC-A55A956D77E4}"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7AA5B5C2-2CE3-4CE1-8499-A07BEE3F4A54}"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5F6EB7F3-DED4-4CB8-BC2E-E918BA8442E5}"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BC062845-C978-4628-A715-EDC2D93566C5}"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A9F988B0-99C7-4848-8D02-071F25DA6AA5}"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E7E708C7-0FC0-4A50-BB51-8C928BD6D3F8}"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828800"/>
            <a:ext cx="1943100" cy="43434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85800" y="1828800"/>
            <a:ext cx="5676900" cy="43434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6432FB3D-C5BD-4FEA-BDC2-541BA738259E}"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1026" name="Picture 19"/>
          <p:cNvPicPr>
            <a:picLocks noChangeAspect="1" noChangeArrowheads="1"/>
          </p:cNvPicPr>
          <p:nvPr/>
        </p:nvPicPr>
        <p:blipFill>
          <a:blip r:embed="rId13"/>
          <a:srcRect/>
          <a:stretch>
            <a:fillRect/>
          </a:stretch>
        </p:blipFill>
        <p:spPr bwMode="auto">
          <a:xfrm>
            <a:off x="0" y="-65088"/>
            <a:ext cx="9144000" cy="18938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685800" y="18288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1905000" y="2819400"/>
            <a:ext cx="6553200" cy="335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89F7498-F4AA-4307-AB8C-52DBB7822D5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91"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rtl="0" eaLnBrk="0" fontAlgn="base" hangingPunct="0">
        <a:spcBef>
          <a:spcPct val="0"/>
        </a:spcBef>
        <a:spcAft>
          <a:spcPct val="0"/>
        </a:spcAft>
        <a:defRPr sz="4400">
          <a:solidFill>
            <a:srgbClr val="CAAB10"/>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rgbClr val="CAAB10"/>
          </a:solidFill>
          <a:latin typeface="Arial" charset="0"/>
          <a:ea typeface="ＭＳ Ｐゴシック" charset="-128"/>
          <a:cs typeface="ＭＳ Ｐゴシック" charset="-128"/>
        </a:defRPr>
      </a:lvl2pPr>
      <a:lvl3pPr algn="l" rtl="0" eaLnBrk="0" fontAlgn="base" hangingPunct="0">
        <a:spcBef>
          <a:spcPct val="0"/>
        </a:spcBef>
        <a:spcAft>
          <a:spcPct val="0"/>
        </a:spcAft>
        <a:defRPr sz="4400">
          <a:solidFill>
            <a:srgbClr val="CAAB10"/>
          </a:solidFill>
          <a:latin typeface="Arial" charset="0"/>
          <a:ea typeface="ＭＳ Ｐゴシック" charset="-128"/>
          <a:cs typeface="ＭＳ Ｐゴシック" charset="-128"/>
        </a:defRPr>
      </a:lvl3pPr>
      <a:lvl4pPr algn="l" rtl="0" eaLnBrk="0" fontAlgn="base" hangingPunct="0">
        <a:spcBef>
          <a:spcPct val="0"/>
        </a:spcBef>
        <a:spcAft>
          <a:spcPct val="0"/>
        </a:spcAft>
        <a:defRPr sz="4400">
          <a:solidFill>
            <a:srgbClr val="CAAB10"/>
          </a:solidFill>
          <a:latin typeface="Arial" charset="0"/>
          <a:ea typeface="ＭＳ Ｐゴシック" charset="-128"/>
          <a:cs typeface="ＭＳ Ｐゴシック" charset="-128"/>
        </a:defRPr>
      </a:lvl4pPr>
      <a:lvl5pPr algn="l" rtl="0" eaLnBrk="0" fontAlgn="base" hangingPunct="0">
        <a:spcBef>
          <a:spcPct val="0"/>
        </a:spcBef>
        <a:spcAft>
          <a:spcPct val="0"/>
        </a:spcAft>
        <a:defRPr sz="4400">
          <a:solidFill>
            <a:srgbClr val="CAAB10"/>
          </a:solidFill>
          <a:latin typeface="Arial" charset="0"/>
          <a:ea typeface="ＭＳ Ｐゴシック" charset="-128"/>
          <a:cs typeface="ＭＳ Ｐゴシック" charset="-128"/>
        </a:defRPr>
      </a:lvl5pPr>
      <a:lvl6pPr marL="457200" algn="l" rtl="0" eaLnBrk="0" fontAlgn="base" hangingPunct="0">
        <a:spcBef>
          <a:spcPct val="0"/>
        </a:spcBef>
        <a:spcAft>
          <a:spcPct val="0"/>
        </a:spcAft>
        <a:defRPr sz="4400">
          <a:solidFill>
            <a:srgbClr val="CAAB10"/>
          </a:solidFill>
          <a:latin typeface="Arial" charset="0"/>
        </a:defRPr>
      </a:lvl6pPr>
      <a:lvl7pPr marL="914400" algn="l" rtl="0" eaLnBrk="0" fontAlgn="base" hangingPunct="0">
        <a:spcBef>
          <a:spcPct val="0"/>
        </a:spcBef>
        <a:spcAft>
          <a:spcPct val="0"/>
        </a:spcAft>
        <a:defRPr sz="4400">
          <a:solidFill>
            <a:srgbClr val="CAAB10"/>
          </a:solidFill>
          <a:latin typeface="Arial" charset="0"/>
        </a:defRPr>
      </a:lvl7pPr>
      <a:lvl8pPr marL="1371600" algn="l" rtl="0" eaLnBrk="0" fontAlgn="base" hangingPunct="0">
        <a:spcBef>
          <a:spcPct val="0"/>
        </a:spcBef>
        <a:spcAft>
          <a:spcPct val="0"/>
        </a:spcAft>
        <a:defRPr sz="4400">
          <a:solidFill>
            <a:srgbClr val="CAAB10"/>
          </a:solidFill>
          <a:latin typeface="Arial" charset="0"/>
        </a:defRPr>
      </a:lvl8pPr>
      <a:lvl9pPr marL="1828800" algn="l" rtl="0" eaLnBrk="0" fontAlgn="base" hangingPunct="0">
        <a:spcBef>
          <a:spcPct val="0"/>
        </a:spcBef>
        <a:spcAft>
          <a:spcPct val="0"/>
        </a:spcAft>
        <a:defRPr sz="4400">
          <a:solidFill>
            <a:srgbClr val="CAAB10"/>
          </a:solidFill>
          <a:latin typeface="Arial" charset="0"/>
        </a:defRPr>
      </a:lvl9pPr>
    </p:titleStyle>
    <p:bodyStyle>
      <a:lvl1pPr marL="342900" indent="-342900" algn="l" rtl="0" eaLnBrk="0" fontAlgn="base" hangingPunct="0">
        <a:spcBef>
          <a:spcPct val="20000"/>
        </a:spcBef>
        <a:spcAft>
          <a:spcPct val="0"/>
        </a:spcAft>
        <a:buClr>
          <a:srgbClr val="CAAB10"/>
        </a:buClr>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CAAB10"/>
        </a:buClr>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lr>
          <a:srgbClr val="CAAB10"/>
        </a:buClr>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lr>
          <a:srgbClr val="CAAB10"/>
        </a:buClr>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rgbClr val="CAAB10"/>
        </a:buClr>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lr>
          <a:srgbClr val="CAAB10"/>
        </a:buClr>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lr>
          <a:srgbClr val="CAAB10"/>
        </a:buClr>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lr>
          <a:srgbClr val="CAAB10"/>
        </a:buClr>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lr>
          <a:srgbClr val="CAAB10"/>
        </a:buClr>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burgess@gsa.ac.uk" TargetMode="External"/><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hyperlink" Target="http://www.youtube.com/watch?v=tbG1Tg9_0l8"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Understanding and Improving Research Data Management in the Visual Arts: </a:t>
            </a:r>
            <a:br>
              <a:rPr lang="en-US" sz="3200" dirty="0" smtClean="0"/>
            </a:br>
            <a:r>
              <a:rPr lang="en-US" sz="3200" dirty="0" smtClean="0"/>
              <a:t>Case Study of the KAPTUR Project</a:t>
            </a:r>
            <a:endParaRPr lang="en-US" sz="3200" dirty="0"/>
          </a:p>
        </p:txBody>
      </p:sp>
      <p:sp>
        <p:nvSpPr>
          <p:cNvPr id="3" name="Subtitle 2"/>
          <p:cNvSpPr>
            <a:spLocks noGrp="1"/>
          </p:cNvSpPr>
          <p:nvPr>
            <p:ph type="subTitle" idx="1"/>
          </p:nvPr>
        </p:nvSpPr>
        <p:spPr/>
        <p:txBody>
          <a:bodyPr/>
          <a:lstStyle/>
          <a:p>
            <a:r>
              <a:rPr lang="en-US" sz="1800" dirty="0" smtClean="0"/>
              <a:t>Dr Robin Burgess</a:t>
            </a:r>
          </a:p>
          <a:p>
            <a:r>
              <a:rPr lang="en-US" sz="1800" dirty="0" smtClean="0">
                <a:hlinkClick r:id="rId3"/>
              </a:rPr>
              <a:t>r.burgess@gsa.ac.uk</a:t>
            </a:r>
            <a:endParaRPr lang="en-US" sz="1800" dirty="0" smtClean="0"/>
          </a:p>
          <a:p>
            <a:endParaRPr lang="en-US" sz="1800" dirty="0" smtClean="0"/>
          </a:p>
          <a:p>
            <a:r>
              <a:rPr lang="en-US" sz="1800" dirty="0" smtClean="0"/>
              <a:t>Open Repositories Conference 2013</a:t>
            </a:r>
            <a:endParaRPr lang="en-US" sz="1800" dirty="0"/>
          </a:p>
        </p:txBody>
      </p:sp>
      <p:pic>
        <p:nvPicPr>
          <p:cNvPr id="4" name="Picture 5" descr="large_jigsaw-l.gif"/>
          <p:cNvPicPr>
            <a:picLocks noChangeAspect="1"/>
          </p:cNvPicPr>
          <p:nvPr/>
        </p:nvPicPr>
        <p:blipFill>
          <a:blip r:embed="rId4"/>
          <a:srcRect/>
          <a:stretch>
            <a:fillRect/>
          </a:stretch>
        </p:blipFill>
        <p:spPr bwMode="auto">
          <a:xfrm>
            <a:off x="8001000" y="5662614"/>
            <a:ext cx="1143000" cy="1195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7772400" cy="838200"/>
          </a:xfrm>
        </p:spPr>
        <p:txBody>
          <a:bodyPr/>
          <a:lstStyle/>
          <a:p>
            <a:r>
              <a:rPr lang="en-US" dirty="0" smtClean="0"/>
              <a:t>Context</a:t>
            </a:r>
            <a:endParaRPr lang="en-US" dirty="0"/>
          </a:p>
        </p:txBody>
      </p:sp>
      <p:sp>
        <p:nvSpPr>
          <p:cNvPr id="3" name="Content Placeholder 2"/>
          <p:cNvSpPr>
            <a:spLocks noGrp="1"/>
          </p:cNvSpPr>
          <p:nvPr>
            <p:ph idx="1"/>
          </p:nvPr>
        </p:nvSpPr>
        <p:spPr>
          <a:xfrm>
            <a:off x="609600" y="2286000"/>
            <a:ext cx="8077200" cy="3352800"/>
          </a:xfrm>
        </p:spPr>
        <p:txBody>
          <a:bodyPr/>
          <a:lstStyle/>
          <a:p>
            <a:r>
              <a:rPr lang="en-US" sz="2800" dirty="0" smtClean="0"/>
              <a:t>To raise awareness of the complexity of research data management in the visual arts</a:t>
            </a:r>
          </a:p>
          <a:p>
            <a:r>
              <a:rPr lang="en-US" sz="2800" dirty="0" smtClean="0"/>
              <a:t>Determining the current state of management of research data</a:t>
            </a:r>
          </a:p>
          <a:p>
            <a:r>
              <a:rPr lang="en-US" sz="2800" dirty="0" smtClean="0"/>
              <a:t>Through describing the KAPTUR project, illustrate approaches to help data management in the visual arts</a:t>
            </a:r>
          </a:p>
          <a:p>
            <a:r>
              <a:rPr lang="en-US" sz="2800" dirty="0" smtClean="0"/>
              <a:t>Give examples and recommendations based on </a:t>
            </a:r>
            <a:r>
              <a:rPr lang="en-US" sz="2800" dirty="0" err="1" smtClean="0"/>
              <a:t>GSAs</a:t>
            </a:r>
            <a:r>
              <a:rPr lang="en-US" sz="2800" dirty="0" smtClean="0"/>
              <a:t> findings</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0"/>
            <a:ext cx="7772400" cy="838200"/>
          </a:xfrm>
        </p:spPr>
        <p:txBody>
          <a:bodyPr/>
          <a:lstStyle/>
          <a:p>
            <a:r>
              <a:rPr lang="en-US" dirty="0" smtClean="0"/>
              <a:t>Research Data</a:t>
            </a:r>
            <a:endParaRPr lang="en-US" dirty="0"/>
          </a:p>
        </p:txBody>
      </p:sp>
      <p:sp>
        <p:nvSpPr>
          <p:cNvPr id="3" name="Content Placeholder 2"/>
          <p:cNvSpPr>
            <a:spLocks noGrp="1"/>
          </p:cNvSpPr>
          <p:nvPr>
            <p:ph sz="half" idx="1"/>
          </p:nvPr>
        </p:nvSpPr>
        <p:spPr>
          <a:xfrm>
            <a:off x="228600" y="2819400"/>
            <a:ext cx="3962400" cy="3352800"/>
          </a:xfrm>
        </p:spPr>
        <p:txBody>
          <a:bodyPr/>
          <a:lstStyle/>
          <a:p>
            <a:r>
              <a:rPr lang="en-US" sz="2400" dirty="0" smtClean="0"/>
              <a:t>Valuable resource for learning, teaching, research, knowledge transfer and consultancy</a:t>
            </a:r>
          </a:p>
          <a:p>
            <a:r>
              <a:rPr lang="en-US" sz="2400" dirty="0" smtClean="0"/>
              <a:t>Little is known in the visual arts on RDM</a:t>
            </a:r>
          </a:p>
          <a:p>
            <a:r>
              <a:rPr lang="en-US" sz="2400" dirty="0" smtClean="0"/>
              <a:t>Requirement for policies and procedures</a:t>
            </a:r>
            <a:endParaRPr lang="en-US" sz="2400" dirty="0"/>
          </a:p>
        </p:txBody>
      </p:sp>
      <p:sp>
        <p:nvSpPr>
          <p:cNvPr id="4" name="Content Placeholder 3"/>
          <p:cNvSpPr>
            <a:spLocks noGrp="1"/>
          </p:cNvSpPr>
          <p:nvPr>
            <p:ph sz="half" idx="2"/>
          </p:nvPr>
        </p:nvSpPr>
        <p:spPr>
          <a:xfrm>
            <a:off x="4724400" y="2819400"/>
            <a:ext cx="3886200" cy="3352800"/>
          </a:xfrm>
        </p:spPr>
        <p:txBody>
          <a:bodyPr/>
          <a:lstStyle/>
          <a:p>
            <a:r>
              <a:rPr lang="en-US" sz="2400" dirty="0" smtClean="0"/>
              <a:t>Pressure coming from various bodies for higher education institutes to manage their data</a:t>
            </a:r>
          </a:p>
          <a:p>
            <a:r>
              <a:rPr lang="en-US" sz="2400" dirty="0" smtClean="0"/>
              <a:t>Requirement for data transparency </a:t>
            </a:r>
          </a:p>
          <a:p>
            <a:r>
              <a:rPr lang="en-US" sz="2400" dirty="0" smtClean="0"/>
              <a:t>Accessibility to data</a:t>
            </a:r>
          </a:p>
          <a:p>
            <a:r>
              <a:rPr lang="en-US" sz="2400" dirty="0" smtClean="0"/>
              <a:t>Long term use</a:t>
            </a:r>
            <a:endParaRPr lang="en-US" sz="2400" dirty="0"/>
          </a:p>
        </p:txBody>
      </p:sp>
      <p:sp>
        <p:nvSpPr>
          <p:cNvPr id="6" name="TextBox 5"/>
          <p:cNvSpPr txBox="1"/>
          <p:nvPr/>
        </p:nvSpPr>
        <p:spPr>
          <a:xfrm>
            <a:off x="304800" y="1905000"/>
            <a:ext cx="8458200" cy="1077218"/>
          </a:xfrm>
          <a:prstGeom prst="rect">
            <a:avLst/>
          </a:prstGeom>
          <a:noFill/>
        </p:spPr>
        <p:txBody>
          <a:bodyPr wrap="square" rtlCol="0">
            <a:spAutoFit/>
          </a:bodyPr>
          <a:lstStyle/>
          <a:p>
            <a:r>
              <a:rPr lang="en-GB" sz="1600" i="1" dirty="0" smtClean="0"/>
              <a:t>“What is arts research data? What does it mean to you? Research, art, design, architecture, I’m going to tell you. What is arts research data? We tried to find out. We asked various researchers, and this is what we found…”</a:t>
            </a:r>
            <a:endParaRPr lang="en-GB" sz="1600" dirty="0" smtClean="0"/>
          </a:p>
          <a:p>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0"/>
            <a:ext cx="7772400" cy="838200"/>
          </a:xfrm>
        </p:spPr>
        <p:txBody>
          <a:bodyPr/>
          <a:lstStyle/>
          <a:p>
            <a:r>
              <a:rPr lang="en-US" dirty="0" smtClean="0"/>
              <a:t>Complexity</a:t>
            </a:r>
            <a:endParaRPr lang="en-US" dirty="0"/>
          </a:p>
        </p:txBody>
      </p:sp>
      <p:sp>
        <p:nvSpPr>
          <p:cNvPr id="3" name="Content Placeholder 2"/>
          <p:cNvSpPr>
            <a:spLocks noGrp="1"/>
          </p:cNvSpPr>
          <p:nvPr>
            <p:ph idx="1"/>
          </p:nvPr>
        </p:nvSpPr>
        <p:spPr>
          <a:xfrm>
            <a:off x="381000" y="1981200"/>
            <a:ext cx="3733800" cy="3352800"/>
          </a:xfrm>
        </p:spPr>
        <p:txBody>
          <a:bodyPr/>
          <a:lstStyle/>
          <a:p>
            <a:r>
              <a:rPr lang="en-US" sz="2400" dirty="0" smtClean="0"/>
              <a:t>Research in the Arts is highly complex and varied</a:t>
            </a:r>
          </a:p>
          <a:p>
            <a:r>
              <a:rPr lang="en-US" sz="2400" dirty="0" smtClean="0"/>
              <a:t>Many formats</a:t>
            </a:r>
          </a:p>
          <a:p>
            <a:r>
              <a:rPr lang="en-US" sz="2400" dirty="0" smtClean="0"/>
              <a:t>Varying terminology and methods</a:t>
            </a:r>
          </a:p>
          <a:p>
            <a:r>
              <a:rPr lang="en-US" sz="2400" dirty="0" smtClean="0"/>
              <a:t>Physical nature</a:t>
            </a:r>
          </a:p>
          <a:p>
            <a:r>
              <a:rPr lang="en-US" sz="2400" dirty="0" smtClean="0"/>
              <a:t>Risks from data loss, deterioration</a:t>
            </a:r>
          </a:p>
          <a:p>
            <a:r>
              <a:rPr lang="en-US" sz="2400" dirty="0" smtClean="0"/>
              <a:t>Data protocols</a:t>
            </a:r>
            <a:endParaRPr lang="en-US" sz="2400" dirty="0"/>
          </a:p>
        </p:txBody>
      </p:sp>
      <p:pic>
        <p:nvPicPr>
          <p:cNvPr id="4" name="Picture 3" descr="Sketchbooks.JPG"/>
          <p:cNvPicPr>
            <a:picLocks noChangeAspect="1"/>
          </p:cNvPicPr>
          <p:nvPr/>
        </p:nvPicPr>
        <p:blipFill>
          <a:blip r:embed="rId3"/>
          <a:stretch>
            <a:fillRect/>
          </a:stretch>
        </p:blipFill>
        <p:spPr>
          <a:xfrm>
            <a:off x="4267200" y="2286000"/>
            <a:ext cx="4673600" cy="3505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71600"/>
            <a:ext cx="7772400" cy="838200"/>
          </a:xfrm>
        </p:spPr>
        <p:txBody>
          <a:bodyPr/>
          <a:lstStyle/>
          <a:p>
            <a:r>
              <a:rPr lang="en-US" dirty="0" smtClean="0"/>
              <a:t>Importance of </a:t>
            </a:r>
            <a:br>
              <a:rPr lang="en-US" dirty="0" smtClean="0"/>
            </a:br>
            <a:r>
              <a:rPr lang="en-US" dirty="0" smtClean="0"/>
              <a:t>Data Management</a:t>
            </a:r>
            <a:endParaRPr lang="en-US" dirty="0"/>
          </a:p>
        </p:txBody>
      </p:sp>
      <p:sp>
        <p:nvSpPr>
          <p:cNvPr id="3" name="Content Placeholder 2"/>
          <p:cNvSpPr>
            <a:spLocks noGrp="1"/>
          </p:cNvSpPr>
          <p:nvPr>
            <p:ph sz="half" idx="1"/>
          </p:nvPr>
        </p:nvSpPr>
        <p:spPr>
          <a:xfrm>
            <a:off x="381000" y="2590800"/>
            <a:ext cx="3886200" cy="3352800"/>
          </a:xfrm>
        </p:spPr>
        <p:txBody>
          <a:bodyPr/>
          <a:lstStyle/>
          <a:p>
            <a:r>
              <a:rPr lang="en-US" sz="2400" dirty="0" smtClean="0"/>
              <a:t>Satisfies funding requirements</a:t>
            </a:r>
          </a:p>
          <a:p>
            <a:r>
              <a:rPr lang="en-US" sz="2400" dirty="0" smtClean="0"/>
              <a:t>Open Access</a:t>
            </a:r>
          </a:p>
          <a:p>
            <a:r>
              <a:rPr lang="en-US" sz="2400" dirty="0" smtClean="0"/>
              <a:t>Helps explain methods and outputs</a:t>
            </a:r>
          </a:p>
          <a:p>
            <a:r>
              <a:rPr lang="en-US" sz="2400" dirty="0" smtClean="0"/>
              <a:t>Production of research data is time consuming and costly</a:t>
            </a:r>
          </a:p>
          <a:p>
            <a:r>
              <a:rPr lang="en-US" sz="2400" dirty="0" smtClean="0"/>
              <a:t>Significant application and future value</a:t>
            </a:r>
            <a:endParaRPr lang="en-US" sz="2400" dirty="0"/>
          </a:p>
        </p:txBody>
      </p:sp>
      <p:sp>
        <p:nvSpPr>
          <p:cNvPr id="4" name="Content Placeholder 3"/>
          <p:cNvSpPr>
            <a:spLocks noGrp="1"/>
          </p:cNvSpPr>
          <p:nvPr>
            <p:ph sz="half" idx="2"/>
          </p:nvPr>
        </p:nvSpPr>
        <p:spPr>
          <a:xfrm>
            <a:off x="4800600" y="2590800"/>
            <a:ext cx="3886200" cy="3352800"/>
          </a:xfrm>
        </p:spPr>
        <p:txBody>
          <a:bodyPr/>
          <a:lstStyle/>
          <a:p>
            <a:r>
              <a:rPr lang="en-US" sz="2400" dirty="0" smtClean="0"/>
              <a:t>Helps other researchers</a:t>
            </a:r>
          </a:p>
          <a:p>
            <a:r>
              <a:rPr lang="en-US" sz="2400" dirty="0" smtClean="0"/>
              <a:t>Improved re-use and sharing of data</a:t>
            </a:r>
          </a:p>
          <a:p>
            <a:r>
              <a:rPr lang="en-US" sz="2400" dirty="0" smtClean="0"/>
              <a:t>Improved tracking of information</a:t>
            </a:r>
          </a:p>
          <a:p>
            <a:r>
              <a:rPr lang="en-US" sz="2400" dirty="0" smtClean="0"/>
              <a:t>Helps the development of new tools and systems</a:t>
            </a:r>
          </a:p>
          <a:p>
            <a:r>
              <a:rPr lang="en-US" sz="2400" dirty="0" smtClean="0"/>
              <a:t>Increase collaborative opportunities</a:t>
            </a:r>
            <a:endParaRPr lang="en-US" sz="2400" dirty="0"/>
          </a:p>
        </p:txBody>
      </p:sp>
      <p:sp>
        <p:nvSpPr>
          <p:cNvPr id="5" name="TextBox 4"/>
          <p:cNvSpPr txBox="1"/>
          <p:nvPr/>
        </p:nvSpPr>
        <p:spPr>
          <a:xfrm>
            <a:off x="5257800" y="2057400"/>
            <a:ext cx="3581400" cy="369332"/>
          </a:xfrm>
          <a:prstGeom prst="rect">
            <a:avLst/>
          </a:prstGeom>
          <a:noFill/>
        </p:spPr>
        <p:txBody>
          <a:bodyPr wrap="square" rtlCol="0">
            <a:spAutoFit/>
          </a:bodyPr>
          <a:lstStyle/>
          <a:p>
            <a:r>
              <a:rPr lang="en-US" sz="1800" b="1" i="1" dirty="0" smtClean="0">
                <a:solidFill>
                  <a:srgbClr val="FF0000"/>
                </a:solidFill>
              </a:rPr>
              <a:t>“not only desirable, but essential”</a:t>
            </a:r>
            <a:endParaRPr lang="en-US" sz="1800" b="1" i="1"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Title 1"/>
          <p:cNvSpPr>
            <a:spLocks noGrp="1"/>
          </p:cNvSpPr>
          <p:nvPr>
            <p:ph type="title"/>
          </p:nvPr>
        </p:nvSpPr>
        <p:spPr>
          <a:xfrm>
            <a:off x="381000" y="990600"/>
            <a:ext cx="7772400" cy="838200"/>
          </a:xfrm>
        </p:spPr>
        <p:txBody>
          <a:bodyPr/>
          <a:lstStyle/>
          <a:p>
            <a:r>
              <a:rPr lang="en-US" smtClean="0"/>
              <a:t>KAPTUR</a:t>
            </a:r>
          </a:p>
        </p:txBody>
      </p:sp>
      <p:sp>
        <p:nvSpPr>
          <p:cNvPr id="20483" name="Content Placeholder 2"/>
          <p:cNvSpPr>
            <a:spLocks noGrp="1"/>
          </p:cNvSpPr>
          <p:nvPr>
            <p:ph idx="1"/>
          </p:nvPr>
        </p:nvSpPr>
        <p:spPr>
          <a:xfrm>
            <a:off x="533400" y="1905000"/>
            <a:ext cx="8610600" cy="2133600"/>
          </a:xfrm>
        </p:spPr>
        <p:txBody>
          <a:bodyPr/>
          <a:lstStyle/>
          <a:p>
            <a:r>
              <a:rPr lang="en-US" sz="2400" smtClean="0"/>
              <a:t>To investigate the nature of research data in the visual arts</a:t>
            </a:r>
          </a:p>
          <a:p>
            <a:r>
              <a:rPr lang="en-US" sz="2400" smtClean="0"/>
              <a:t>To consider the application of technology to support collection, discoverability, usage, and preservation of research data in the arts</a:t>
            </a:r>
          </a:p>
          <a:p>
            <a:r>
              <a:rPr lang="en-US" sz="2400" smtClean="0"/>
              <a:t>To review appropriate policies, procedures and systems</a:t>
            </a:r>
          </a:p>
          <a:p>
            <a:r>
              <a:rPr lang="en-US" sz="2400" smtClean="0"/>
              <a:t>To develop case studies and showcase good practice to a wider audience</a:t>
            </a:r>
          </a:p>
        </p:txBody>
      </p:sp>
      <p:pic>
        <p:nvPicPr>
          <p:cNvPr id="20484" name="Picture 3"/>
          <p:cNvPicPr>
            <a:picLocks noChangeAspect="1"/>
          </p:cNvPicPr>
          <p:nvPr/>
        </p:nvPicPr>
        <p:blipFill>
          <a:blip r:embed="rId3"/>
          <a:srcRect/>
          <a:stretch>
            <a:fillRect/>
          </a:stretch>
        </p:blipFill>
        <p:spPr bwMode="auto">
          <a:xfrm>
            <a:off x="457200" y="4953000"/>
            <a:ext cx="2297113" cy="1295400"/>
          </a:xfrm>
          <a:prstGeom prst="rect">
            <a:avLst/>
          </a:prstGeom>
          <a:noFill/>
          <a:ln w="9525">
            <a:noFill/>
            <a:miter lim="800000"/>
            <a:headEnd/>
            <a:tailEnd/>
          </a:ln>
        </p:spPr>
      </p:pic>
      <p:pic>
        <p:nvPicPr>
          <p:cNvPr id="20485" name="Picture 4"/>
          <p:cNvPicPr>
            <a:picLocks noChangeAspect="1"/>
          </p:cNvPicPr>
          <p:nvPr/>
        </p:nvPicPr>
        <p:blipFill>
          <a:blip r:embed="rId4"/>
          <a:srcRect/>
          <a:stretch>
            <a:fillRect/>
          </a:stretch>
        </p:blipFill>
        <p:spPr bwMode="auto">
          <a:xfrm>
            <a:off x="2895600" y="5181600"/>
            <a:ext cx="1663700" cy="1104900"/>
          </a:xfrm>
          <a:prstGeom prst="rect">
            <a:avLst/>
          </a:prstGeom>
          <a:noFill/>
          <a:ln w="9525">
            <a:noFill/>
            <a:miter lim="800000"/>
            <a:headEnd/>
            <a:tailEnd/>
          </a:ln>
        </p:spPr>
      </p:pic>
      <p:pic>
        <p:nvPicPr>
          <p:cNvPr id="20486" name="Picture 5"/>
          <p:cNvPicPr>
            <a:picLocks noChangeAspect="1"/>
          </p:cNvPicPr>
          <p:nvPr/>
        </p:nvPicPr>
        <p:blipFill>
          <a:blip r:embed="rId5"/>
          <a:srcRect/>
          <a:stretch>
            <a:fillRect/>
          </a:stretch>
        </p:blipFill>
        <p:spPr bwMode="auto">
          <a:xfrm>
            <a:off x="5105400" y="5181600"/>
            <a:ext cx="1689100" cy="1123950"/>
          </a:xfrm>
          <a:prstGeom prst="rect">
            <a:avLst/>
          </a:prstGeom>
          <a:noFill/>
          <a:ln w="9525">
            <a:noFill/>
            <a:miter lim="800000"/>
            <a:headEnd/>
            <a:tailEnd/>
          </a:ln>
        </p:spPr>
      </p:pic>
      <p:pic>
        <p:nvPicPr>
          <p:cNvPr id="20487" name="Picture 6"/>
          <p:cNvPicPr>
            <a:picLocks noChangeAspect="1"/>
          </p:cNvPicPr>
          <p:nvPr/>
        </p:nvPicPr>
        <p:blipFill>
          <a:blip r:embed="rId6"/>
          <a:srcRect/>
          <a:stretch>
            <a:fillRect/>
          </a:stretch>
        </p:blipFill>
        <p:spPr bwMode="auto">
          <a:xfrm>
            <a:off x="7391400" y="5105400"/>
            <a:ext cx="15875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484784"/>
            <a:ext cx="7772400" cy="838200"/>
          </a:xfrm>
        </p:spPr>
        <p:txBody>
          <a:bodyPr/>
          <a:lstStyle/>
          <a:p>
            <a:r>
              <a:rPr lang="en-GB" dirty="0" smtClean="0"/>
              <a:t>Expectations</a:t>
            </a:r>
            <a:endParaRPr lang="en-US" dirty="0"/>
          </a:p>
        </p:txBody>
      </p:sp>
      <p:sp>
        <p:nvSpPr>
          <p:cNvPr id="3" name="Content Placeholder 2"/>
          <p:cNvSpPr>
            <a:spLocks noGrp="1"/>
          </p:cNvSpPr>
          <p:nvPr>
            <p:ph idx="1"/>
          </p:nvPr>
        </p:nvSpPr>
        <p:spPr>
          <a:xfrm>
            <a:off x="611560" y="2564904"/>
            <a:ext cx="7488832" cy="3352800"/>
          </a:xfrm>
        </p:spPr>
        <p:txBody>
          <a:bodyPr/>
          <a:lstStyle/>
          <a:p>
            <a:r>
              <a:rPr lang="en-GB" dirty="0" smtClean="0"/>
              <a:t>To develop and implement the RDM policy throughout the school</a:t>
            </a:r>
          </a:p>
          <a:p>
            <a:r>
              <a:rPr lang="en-GB" dirty="0" smtClean="0"/>
              <a:t>Raise awareness of staff</a:t>
            </a:r>
          </a:p>
          <a:p>
            <a:r>
              <a:rPr lang="en-GB" dirty="0" smtClean="0"/>
              <a:t>Understand what research data is</a:t>
            </a:r>
          </a:p>
          <a:p>
            <a:r>
              <a:rPr lang="en-GB" dirty="0" smtClean="0"/>
              <a:t>Understand further what funders are expecting of HEIs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Title 1"/>
          <p:cNvSpPr>
            <a:spLocks noGrp="1"/>
          </p:cNvSpPr>
          <p:nvPr>
            <p:ph type="title"/>
          </p:nvPr>
        </p:nvSpPr>
        <p:spPr>
          <a:xfrm>
            <a:off x="152400" y="990600"/>
            <a:ext cx="7772400" cy="838200"/>
          </a:xfrm>
        </p:spPr>
        <p:txBody>
          <a:bodyPr/>
          <a:lstStyle/>
          <a:p>
            <a:r>
              <a:rPr lang="en-US" smtClean="0"/>
              <a:t>Process</a:t>
            </a:r>
          </a:p>
        </p:txBody>
      </p:sp>
      <p:sp>
        <p:nvSpPr>
          <p:cNvPr id="22531" name="Content Placeholder 6"/>
          <p:cNvSpPr>
            <a:spLocks noGrp="1"/>
          </p:cNvSpPr>
          <p:nvPr>
            <p:ph sz="half" idx="2"/>
          </p:nvPr>
        </p:nvSpPr>
        <p:spPr>
          <a:xfrm>
            <a:off x="5257800" y="1905000"/>
            <a:ext cx="3200400" cy="3352800"/>
          </a:xfrm>
        </p:spPr>
        <p:txBody>
          <a:bodyPr/>
          <a:lstStyle/>
          <a:p>
            <a:r>
              <a:rPr lang="en-US" sz="2400" smtClean="0"/>
              <a:t>Environmental Assessment</a:t>
            </a:r>
          </a:p>
          <a:p>
            <a:r>
              <a:rPr lang="en-US" sz="2400" smtClean="0"/>
              <a:t>User Requirements, systems evaluation and piloting</a:t>
            </a:r>
          </a:p>
          <a:p>
            <a:r>
              <a:rPr lang="en-US" sz="2400" smtClean="0"/>
              <a:t>Policy formation</a:t>
            </a:r>
          </a:p>
          <a:p>
            <a:r>
              <a:rPr lang="en-US" sz="2400" smtClean="0"/>
              <a:t>Capacity building</a:t>
            </a:r>
          </a:p>
          <a:p>
            <a:r>
              <a:rPr lang="en-US" sz="2400" smtClean="0"/>
              <a:t>Sustainability</a:t>
            </a:r>
          </a:p>
          <a:p>
            <a:r>
              <a:rPr lang="en-US" sz="2400" smtClean="0"/>
              <a:t>Dissemination</a:t>
            </a:r>
          </a:p>
        </p:txBody>
      </p:sp>
      <p:pic>
        <p:nvPicPr>
          <p:cNvPr id="22533" name="Picture 6" descr="Screen shot 2013-02-01 at 09.59.20.png"/>
          <p:cNvPicPr>
            <a:picLocks noChangeAspect="1"/>
          </p:cNvPicPr>
          <p:nvPr/>
        </p:nvPicPr>
        <p:blipFill>
          <a:blip r:embed="rId3"/>
          <a:srcRect/>
          <a:stretch>
            <a:fillRect/>
          </a:stretch>
        </p:blipFill>
        <p:spPr bwMode="auto">
          <a:xfrm>
            <a:off x="381000" y="1828800"/>
            <a:ext cx="4765675" cy="444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Title 1"/>
          <p:cNvSpPr>
            <a:spLocks noGrp="1"/>
          </p:cNvSpPr>
          <p:nvPr>
            <p:ph type="title"/>
          </p:nvPr>
        </p:nvSpPr>
        <p:spPr>
          <a:xfrm>
            <a:off x="152400" y="1752600"/>
            <a:ext cx="7772400" cy="838200"/>
          </a:xfrm>
        </p:spPr>
        <p:txBody>
          <a:bodyPr/>
          <a:lstStyle/>
          <a:p>
            <a:r>
              <a:rPr lang="en-US" smtClean="0"/>
              <a:t>Environmental Assessment</a:t>
            </a:r>
          </a:p>
        </p:txBody>
      </p:sp>
      <p:sp>
        <p:nvSpPr>
          <p:cNvPr id="23555" name="Content Placeholder 2"/>
          <p:cNvSpPr>
            <a:spLocks noGrp="1"/>
          </p:cNvSpPr>
          <p:nvPr>
            <p:ph sz="half" idx="1"/>
          </p:nvPr>
        </p:nvSpPr>
        <p:spPr>
          <a:xfrm>
            <a:off x="228600" y="2819400"/>
            <a:ext cx="3200400" cy="3352800"/>
          </a:xfrm>
        </p:spPr>
        <p:txBody>
          <a:bodyPr/>
          <a:lstStyle/>
          <a:p>
            <a:r>
              <a:rPr lang="en-US" sz="1800" smtClean="0"/>
              <a:t>Discover, Create and pilot a sectoral model of best practice in the management of research data in the arts</a:t>
            </a:r>
          </a:p>
          <a:p>
            <a:r>
              <a:rPr lang="en-US" sz="1800" smtClean="0"/>
              <a:t>What is research data in the arts?</a:t>
            </a:r>
          </a:p>
          <a:p>
            <a:r>
              <a:rPr lang="en-US" sz="1800" smtClean="0"/>
              <a:t>How can visual arts data be managed appropriately</a:t>
            </a:r>
          </a:p>
        </p:txBody>
      </p:sp>
      <p:sp>
        <p:nvSpPr>
          <p:cNvPr id="23556" name="Content Placeholder 3"/>
          <p:cNvSpPr>
            <a:spLocks noGrp="1"/>
          </p:cNvSpPr>
          <p:nvPr>
            <p:ph sz="half" idx="2"/>
          </p:nvPr>
        </p:nvSpPr>
        <p:spPr>
          <a:xfrm>
            <a:off x="4114800" y="2819400"/>
            <a:ext cx="4038600" cy="3352800"/>
          </a:xfrm>
        </p:spPr>
        <p:txBody>
          <a:bodyPr/>
          <a:lstStyle/>
          <a:p>
            <a:r>
              <a:rPr lang="en-US" sz="1800" smtClean="0"/>
              <a:t>4 researchers from each institute chosen, from a broad range of disciplines</a:t>
            </a:r>
          </a:p>
          <a:p>
            <a:r>
              <a:rPr lang="en-US" sz="1800" smtClean="0"/>
              <a:t>Areas discussed</a:t>
            </a:r>
          </a:p>
          <a:p>
            <a:pPr>
              <a:buFontTx/>
              <a:buChar char="-"/>
            </a:pPr>
            <a:r>
              <a:rPr lang="en-US" sz="1800" smtClean="0"/>
              <a:t>Terminology</a:t>
            </a:r>
          </a:p>
          <a:p>
            <a:pPr>
              <a:buFontTx/>
              <a:buChar char="-"/>
            </a:pPr>
            <a:r>
              <a:rPr lang="en-US" sz="1800" smtClean="0"/>
              <a:t>Role of the visual arts researcher</a:t>
            </a:r>
          </a:p>
          <a:p>
            <a:pPr>
              <a:buFontTx/>
              <a:buChar char="-"/>
            </a:pPr>
            <a:r>
              <a:rPr lang="en-US" sz="1800" smtClean="0"/>
              <a:t>Creation of visual arts research data</a:t>
            </a:r>
          </a:p>
          <a:p>
            <a:pPr>
              <a:buFontTx/>
              <a:buChar char="-"/>
            </a:pPr>
            <a:r>
              <a:rPr lang="en-US" sz="1800" smtClean="0"/>
              <a:t>Use/re-use of visual arts data</a:t>
            </a:r>
          </a:p>
          <a:p>
            <a:pPr>
              <a:buFontTx/>
              <a:buChar char="-"/>
            </a:pPr>
            <a:r>
              <a:rPr lang="en-US" sz="1800" smtClean="0"/>
              <a:t>Visual arts data in the longer term</a:t>
            </a:r>
          </a:p>
          <a:p>
            <a:endParaRPr lang="en-US" sz="18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Title 1"/>
          <p:cNvSpPr>
            <a:spLocks noGrp="1"/>
          </p:cNvSpPr>
          <p:nvPr>
            <p:ph type="title"/>
          </p:nvPr>
        </p:nvSpPr>
        <p:spPr>
          <a:xfrm>
            <a:off x="381000" y="1447800"/>
            <a:ext cx="7772400" cy="838200"/>
          </a:xfrm>
        </p:spPr>
        <p:txBody>
          <a:bodyPr/>
          <a:lstStyle/>
          <a:p>
            <a:r>
              <a:rPr lang="en-US" smtClean="0"/>
              <a:t>Interview Findings</a:t>
            </a:r>
          </a:p>
        </p:txBody>
      </p:sp>
      <p:sp>
        <p:nvSpPr>
          <p:cNvPr id="24579" name="Content Placeholder 2"/>
          <p:cNvSpPr>
            <a:spLocks noGrp="1"/>
          </p:cNvSpPr>
          <p:nvPr>
            <p:ph idx="1"/>
          </p:nvPr>
        </p:nvSpPr>
        <p:spPr>
          <a:xfrm>
            <a:off x="381000" y="2362200"/>
            <a:ext cx="8534400" cy="3352800"/>
          </a:xfrm>
        </p:spPr>
        <p:txBody>
          <a:bodyPr/>
          <a:lstStyle/>
          <a:p>
            <a:r>
              <a:rPr lang="en-US" sz="2400" dirty="0" smtClean="0"/>
              <a:t>The term ‘research data’ was not helpful</a:t>
            </a:r>
          </a:p>
          <a:p>
            <a:r>
              <a:rPr lang="en-US" sz="2400" dirty="0" smtClean="0"/>
              <a:t>Researchers undertake multiple roles</a:t>
            </a:r>
          </a:p>
          <a:p>
            <a:r>
              <a:rPr lang="en-US" sz="2400" dirty="0" smtClean="0"/>
              <a:t>Creation of data altered</a:t>
            </a:r>
          </a:p>
          <a:p>
            <a:r>
              <a:rPr lang="en-US" sz="2400" dirty="0" smtClean="0"/>
              <a:t>Awareness of use and re-use present</a:t>
            </a:r>
          </a:p>
          <a:p>
            <a:r>
              <a:rPr lang="en-US" sz="2400" dirty="0" smtClean="0"/>
              <a:t>Importance of archiving raised</a:t>
            </a:r>
          </a:p>
          <a:p>
            <a:r>
              <a:rPr lang="en-US" sz="2400" dirty="0" smtClean="0"/>
              <a:t>Little consensus in the visual arts on what research data is</a:t>
            </a:r>
          </a:p>
          <a:p>
            <a:r>
              <a:rPr lang="en-US" sz="2400" dirty="0" smtClean="0"/>
              <a:t>Described as tangible, intangible, digital, and physical</a:t>
            </a:r>
          </a:p>
          <a:p>
            <a:r>
              <a:rPr lang="en-US" sz="2400" dirty="0" smtClean="0"/>
              <a:t>Visual arts data is heterogeneous and infinite, </a:t>
            </a:r>
          </a:p>
          <a:p>
            <a:pPr>
              <a:buFontTx/>
              <a:buNone/>
            </a:pPr>
            <a:r>
              <a:rPr lang="en-US" sz="2400" dirty="0" smtClean="0"/>
              <a:t>	complex and complicated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Quote from a researcher:</a:t>
            </a:r>
          </a:p>
        </p:txBody>
      </p:sp>
      <p:sp>
        <p:nvSpPr>
          <p:cNvPr id="25604" name="TextBox 5"/>
          <p:cNvSpPr txBox="1">
            <a:spLocks noChangeArrowheads="1"/>
          </p:cNvSpPr>
          <p:nvPr/>
        </p:nvSpPr>
        <p:spPr bwMode="auto">
          <a:xfrm>
            <a:off x="609600" y="2667000"/>
            <a:ext cx="8077200" cy="3540125"/>
          </a:xfrm>
          <a:prstGeom prst="rect">
            <a:avLst/>
          </a:prstGeom>
          <a:noFill/>
          <a:ln w="9525">
            <a:noFill/>
            <a:miter lim="800000"/>
            <a:headEnd/>
            <a:tailEnd/>
          </a:ln>
        </p:spPr>
        <p:txBody>
          <a:bodyPr>
            <a:spAutoFit/>
          </a:bodyPr>
          <a:lstStyle/>
          <a:p>
            <a:r>
              <a:rPr lang="en-US" sz="3200"/>
              <a:t>“… I am not sure what constitutes research data… What is data? I mean, I talk to you about my data as a researcher, but for the institution, what does it consider data? Would it be conference proceedings, would a performance be data even if it was not recorded, sometimes I don’t record my performances…”</a:t>
            </a:r>
          </a:p>
        </p:txBody>
      </p:sp>
      <p:pic>
        <p:nvPicPr>
          <p:cNvPr id="25605" name="Picture 6"/>
          <p:cNvPicPr>
            <a:picLocks noChangeAspect="1"/>
          </p:cNvPicPr>
          <p:nvPr/>
        </p:nvPicPr>
        <p:blipFill>
          <a:blip r:embed="rId3"/>
          <a:srcRect/>
          <a:stretch>
            <a:fillRect/>
          </a:stretch>
        </p:blipFill>
        <p:spPr bwMode="auto">
          <a:xfrm>
            <a:off x="152400" y="762000"/>
            <a:ext cx="11430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Title 1"/>
          <p:cNvSpPr>
            <a:spLocks noGrp="1"/>
          </p:cNvSpPr>
          <p:nvPr>
            <p:ph type="title"/>
          </p:nvPr>
        </p:nvSpPr>
        <p:spPr>
          <a:xfrm>
            <a:off x="304800" y="914400"/>
            <a:ext cx="7772400" cy="838200"/>
          </a:xfrm>
        </p:spPr>
        <p:txBody>
          <a:bodyPr/>
          <a:lstStyle/>
          <a:p>
            <a:r>
              <a:rPr lang="en-US" smtClean="0"/>
              <a:t>Definition</a:t>
            </a:r>
          </a:p>
        </p:txBody>
      </p:sp>
      <p:sp>
        <p:nvSpPr>
          <p:cNvPr id="23555" name="Content Placeholder 2"/>
          <p:cNvSpPr>
            <a:spLocks noGrp="1"/>
          </p:cNvSpPr>
          <p:nvPr>
            <p:ph idx="1"/>
          </p:nvPr>
        </p:nvSpPr>
        <p:spPr>
          <a:xfrm>
            <a:off x="107504" y="2020416"/>
            <a:ext cx="8610600" cy="3352800"/>
          </a:xfrm>
        </p:spPr>
        <p:txBody>
          <a:bodyPr/>
          <a:lstStyle/>
          <a:p>
            <a:pPr>
              <a:buFontTx/>
              <a:buNone/>
            </a:pPr>
            <a:r>
              <a:rPr lang="en-US" sz="2000" dirty="0" smtClean="0"/>
              <a:t>	“Research data means data in the form of facts, observations, images, computer program results, recordings, measurement or experiences on which a research output is based. Data maybe numerical, descriptive, visual or tactile. It may be raw, cleaned or processed, and may be held in any format or media. Research data in the arts mirrors the complexity of the outputs, taking many forms including logbooks, journals, workbooks, sample libraries, sketchbooks, sets of images, video recordings, trials, prototypes, ceramic glaze recipes, found objects, and correspondence. Provenance information about the data might also be included: the how, when, where it was collected and with what. This metadata facilitates later interpretation and re-use of data"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20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828800"/>
            <a:ext cx="7772400" cy="838200"/>
          </a:xfrm>
        </p:spPr>
        <p:txBody>
          <a:bodyPr/>
          <a:lstStyle/>
          <a:p>
            <a:r>
              <a:rPr lang="en-US" dirty="0" smtClean="0"/>
              <a:t>A-Z of Arts Research Data</a:t>
            </a:r>
            <a:endParaRPr lang="en-US" dirty="0"/>
          </a:p>
        </p:txBody>
      </p:sp>
      <p:pic>
        <p:nvPicPr>
          <p:cNvPr id="4" name="Picture 3" descr="KAPTUR.png"/>
          <p:cNvPicPr>
            <a:picLocks noChangeAspect="1"/>
          </p:cNvPicPr>
          <p:nvPr/>
        </p:nvPicPr>
        <p:blipFill>
          <a:blip r:embed="rId3"/>
          <a:stretch>
            <a:fillRect/>
          </a:stretch>
        </p:blipFill>
        <p:spPr>
          <a:xfrm>
            <a:off x="0" y="3212976"/>
            <a:ext cx="9144000" cy="1508289"/>
          </a:xfrm>
          <a:prstGeom prst="rect">
            <a:avLst/>
          </a:prstGeom>
        </p:spPr>
      </p:pic>
      <p:sp>
        <p:nvSpPr>
          <p:cNvPr id="5" name="Rectangle 4"/>
          <p:cNvSpPr/>
          <p:nvPr/>
        </p:nvSpPr>
        <p:spPr>
          <a:xfrm>
            <a:off x="1371600" y="5181600"/>
            <a:ext cx="7010400" cy="461665"/>
          </a:xfrm>
          <a:prstGeom prst="rect">
            <a:avLst/>
          </a:prstGeom>
        </p:spPr>
        <p:txBody>
          <a:bodyPr wrap="square">
            <a:spAutoFit/>
          </a:bodyPr>
          <a:lstStyle/>
          <a:p>
            <a:r>
              <a:rPr lang="en-GB" b="1" dirty="0" smtClean="0">
                <a:hlinkClick r:id="rId4"/>
              </a:rPr>
              <a:t>http://www.youtube.com/watch?v=tbG1Tg9_0l8</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752600"/>
            <a:ext cx="7772400" cy="838200"/>
          </a:xfrm>
        </p:spPr>
        <p:txBody>
          <a:bodyPr/>
          <a:lstStyle/>
          <a:p>
            <a:r>
              <a:rPr lang="en-US" dirty="0" smtClean="0"/>
              <a:t>Technical Development</a:t>
            </a:r>
            <a:endParaRPr lang="en-US" dirty="0"/>
          </a:p>
        </p:txBody>
      </p:sp>
      <p:sp>
        <p:nvSpPr>
          <p:cNvPr id="3" name="Content Placeholder 2"/>
          <p:cNvSpPr>
            <a:spLocks noGrp="1"/>
          </p:cNvSpPr>
          <p:nvPr>
            <p:ph idx="1"/>
          </p:nvPr>
        </p:nvSpPr>
        <p:spPr>
          <a:xfrm>
            <a:off x="457200" y="2819400"/>
            <a:ext cx="8382000" cy="3352800"/>
          </a:xfrm>
        </p:spPr>
        <p:txBody>
          <a:bodyPr/>
          <a:lstStyle/>
          <a:p>
            <a:pPr>
              <a:buNone/>
            </a:pPr>
            <a:r>
              <a:rPr lang="en-US" sz="2400" dirty="0" smtClean="0"/>
              <a:t>Two elements of interest:</a:t>
            </a:r>
          </a:p>
          <a:p>
            <a:r>
              <a:rPr lang="en-US" sz="2400" dirty="0" smtClean="0"/>
              <a:t>Determine user and technological requirements to support the effective management of research data in the visual arts</a:t>
            </a:r>
          </a:p>
          <a:p>
            <a:r>
              <a:rPr lang="en-US" sz="2400" dirty="0" smtClean="0"/>
              <a:t>Identify and recommend a technical solution to support the effective management of research data in the visual arts</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28800"/>
            <a:ext cx="7772400" cy="838200"/>
          </a:xfrm>
        </p:spPr>
        <p:txBody>
          <a:bodyPr/>
          <a:lstStyle/>
          <a:p>
            <a:r>
              <a:rPr lang="en-US" dirty="0" smtClean="0"/>
              <a:t>Requirements Gathering</a:t>
            </a:r>
            <a:endParaRPr lang="en-US" dirty="0"/>
          </a:p>
        </p:txBody>
      </p:sp>
      <p:sp>
        <p:nvSpPr>
          <p:cNvPr id="3" name="Content Placeholder 2"/>
          <p:cNvSpPr>
            <a:spLocks noGrp="1"/>
          </p:cNvSpPr>
          <p:nvPr>
            <p:ph sz="half" idx="1"/>
          </p:nvPr>
        </p:nvSpPr>
        <p:spPr>
          <a:xfrm>
            <a:off x="457200" y="2819400"/>
            <a:ext cx="3733800" cy="3352800"/>
          </a:xfrm>
        </p:spPr>
        <p:txBody>
          <a:bodyPr/>
          <a:lstStyle/>
          <a:p>
            <a:r>
              <a:rPr lang="en-US" sz="2400" dirty="0" smtClean="0"/>
              <a:t>Types of data collected</a:t>
            </a:r>
          </a:p>
          <a:p>
            <a:r>
              <a:rPr lang="en-US" sz="2400" dirty="0" smtClean="0"/>
              <a:t>Management of the data</a:t>
            </a:r>
          </a:p>
          <a:p>
            <a:r>
              <a:rPr lang="en-US" sz="2400" dirty="0" smtClean="0"/>
              <a:t>Disk space</a:t>
            </a:r>
          </a:p>
          <a:p>
            <a:r>
              <a:rPr lang="en-US" sz="2400" dirty="0" smtClean="0"/>
              <a:t>Shared drives</a:t>
            </a:r>
          </a:p>
          <a:p>
            <a:r>
              <a:rPr lang="en-US" sz="2400" dirty="0" smtClean="0"/>
              <a:t>Servers and remote servers</a:t>
            </a:r>
          </a:p>
          <a:p>
            <a:r>
              <a:rPr lang="en-US" sz="2400" dirty="0" smtClean="0"/>
              <a:t>The Cloud</a:t>
            </a:r>
            <a:endParaRPr lang="en-US" sz="2400" dirty="0"/>
          </a:p>
        </p:txBody>
      </p:sp>
      <p:sp>
        <p:nvSpPr>
          <p:cNvPr id="4" name="Content Placeholder 3"/>
          <p:cNvSpPr>
            <a:spLocks noGrp="1"/>
          </p:cNvSpPr>
          <p:nvPr>
            <p:ph sz="half" idx="2"/>
          </p:nvPr>
        </p:nvSpPr>
        <p:spPr>
          <a:xfrm>
            <a:off x="4800600" y="2819400"/>
            <a:ext cx="3581400" cy="3352800"/>
          </a:xfrm>
        </p:spPr>
        <p:txBody>
          <a:bodyPr/>
          <a:lstStyle/>
          <a:p>
            <a:r>
              <a:rPr lang="en-US" sz="2400" dirty="0" smtClean="0"/>
              <a:t>Authentication methods</a:t>
            </a:r>
          </a:p>
          <a:p>
            <a:r>
              <a:rPr lang="en-US" sz="2400" dirty="0" smtClean="0"/>
              <a:t>Tracking of research data</a:t>
            </a:r>
          </a:p>
          <a:p>
            <a:r>
              <a:rPr lang="en-US" sz="2400" dirty="0" smtClean="0"/>
              <a:t>Back up procedures</a:t>
            </a:r>
          </a:p>
          <a:p>
            <a:r>
              <a:rPr lang="en-US" sz="2400" dirty="0" smtClean="0"/>
              <a:t>Required support</a:t>
            </a:r>
          </a:p>
          <a:p>
            <a:r>
              <a:rPr lang="en-US" sz="2400" dirty="0" smtClean="0"/>
              <a:t>Technical needs</a:t>
            </a:r>
          </a:p>
          <a:p>
            <a:r>
              <a:rPr lang="en-US" sz="2400" dirty="0" smtClean="0"/>
              <a:t>System preferences</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00200"/>
            <a:ext cx="7772400" cy="838200"/>
          </a:xfrm>
        </p:spPr>
        <p:txBody>
          <a:bodyPr/>
          <a:lstStyle/>
          <a:p>
            <a:r>
              <a:rPr lang="en-US" dirty="0" smtClean="0"/>
              <a:t>Options Investigated</a:t>
            </a:r>
            <a:endParaRPr lang="en-US" dirty="0"/>
          </a:p>
        </p:txBody>
      </p:sp>
      <p:sp>
        <p:nvSpPr>
          <p:cNvPr id="3" name="Content Placeholder 2"/>
          <p:cNvSpPr>
            <a:spLocks noGrp="1"/>
          </p:cNvSpPr>
          <p:nvPr>
            <p:ph sz="half" idx="1"/>
          </p:nvPr>
        </p:nvSpPr>
        <p:spPr>
          <a:xfrm>
            <a:off x="457200" y="2819400"/>
            <a:ext cx="3810000" cy="3352800"/>
          </a:xfrm>
        </p:spPr>
        <p:txBody>
          <a:bodyPr/>
          <a:lstStyle/>
          <a:p>
            <a:pPr>
              <a:buNone/>
            </a:pPr>
            <a:r>
              <a:rPr lang="en-US" sz="2400" dirty="0" smtClean="0"/>
              <a:t>Systems tried and tested:</a:t>
            </a:r>
          </a:p>
          <a:p>
            <a:r>
              <a:rPr lang="en-US" sz="2400" dirty="0" smtClean="0"/>
              <a:t>Dataflow</a:t>
            </a:r>
          </a:p>
          <a:p>
            <a:r>
              <a:rPr lang="en-US" sz="2400" dirty="0" err="1" smtClean="0"/>
              <a:t>DSpace</a:t>
            </a:r>
            <a:endParaRPr lang="en-US" sz="2400" dirty="0" smtClean="0"/>
          </a:p>
          <a:p>
            <a:r>
              <a:rPr lang="en-US" sz="2400" dirty="0" smtClean="0"/>
              <a:t>Fedora</a:t>
            </a:r>
          </a:p>
          <a:p>
            <a:r>
              <a:rPr lang="en-US" sz="2400" dirty="0" err="1" smtClean="0"/>
              <a:t>Figshare</a:t>
            </a:r>
            <a:endParaRPr lang="en-US" sz="2400" dirty="0" smtClean="0"/>
          </a:p>
          <a:p>
            <a:r>
              <a:rPr lang="en-US" sz="2400" dirty="0" smtClean="0"/>
              <a:t>CKAN</a:t>
            </a:r>
          </a:p>
          <a:p>
            <a:r>
              <a:rPr lang="en-US" sz="2400" dirty="0" err="1" smtClean="0"/>
              <a:t>EPrints</a:t>
            </a:r>
            <a:r>
              <a:rPr lang="en-US" sz="2400" dirty="0" smtClean="0"/>
              <a:t> </a:t>
            </a:r>
            <a:endParaRPr lang="en-US" sz="2400" dirty="0"/>
          </a:p>
        </p:txBody>
      </p:sp>
      <p:sp>
        <p:nvSpPr>
          <p:cNvPr id="4" name="Content Placeholder 3"/>
          <p:cNvSpPr>
            <a:spLocks noGrp="1"/>
          </p:cNvSpPr>
          <p:nvPr>
            <p:ph sz="half" idx="2"/>
          </p:nvPr>
        </p:nvSpPr>
        <p:spPr>
          <a:xfrm>
            <a:off x="4800600" y="2514600"/>
            <a:ext cx="3810000" cy="3352800"/>
          </a:xfrm>
        </p:spPr>
        <p:txBody>
          <a:bodyPr/>
          <a:lstStyle/>
          <a:p>
            <a:pPr>
              <a:buNone/>
            </a:pPr>
            <a:r>
              <a:rPr lang="en-US" sz="2400" dirty="0" smtClean="0"/>
              <a:t>Testing Involved:</a:t>
            </a:r>
          </a:p>
          <a:p>
            <a:r>
              <a:rPr lang="en-US" sz="2400" dirty="0" smtClean="0"/>
              <a:t>Interface design</a:t>
            </a:r>
          </a:p>
          <a:p>
            <a:r>
              <a:rPr lang="en-US" sz="2400" dirty="0" smtClean="0"/>
              <a:t>Usability</a:t>
            </a:r>
          </a:p>
          <a:p>
            <a:r>
              <a:rPr lang="en-US" sz="2400" dirty="0" smtClean="0"/>
              <a:t>Inputting of data</a:t>
            </a:r>
          </a:p>
          <a:p>
            <a:r>
              <a:rPr lang="en-US" sz="2400" dirty="0" smtClean="0"/>
              <a:t>Extrapolation of data</a:t>
            </a:r>
          </a:p>
          <a:p>
            <a:r>
              <a:rPr lang="en-US" sz="2400" dirty="0" smtClean="0"/>
              <a:t>Sharing and re-use</a:t>
            </a:r>
          </a:p>
          <a:p>
            <a:r>
              <a:rPr lang="en-US" sz="2400" dirty="0" smtClean="0"/>
              <a:t>Functionality and ability to link to other systems</a:t>
            </a:r>
          </a:p>
          <a:p>
            <a:r>
              <a:rPr lang="en-US" sz="2400" dirty="0" smtClean="0"/>
              <a:t>Costs and application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7772400" cy="838200"/>
          </a:xfrm>
        </p:spPr>
        <p:txBody>
          <a:bodyPr/>
          <a:lstStyle/>
          <a:p>
            <a:r>
              <a:rPr lang="en-US" dirty="0" smtClean="0"/>
              <a:t>Current Solution</a:t>
            </a:r>
            <a:endParaRPr lang="en-US" dirty="0"/>
          </a:p>
        </p:txBody>
      </p:sp>
      <p:sp>
        <p:nvSpPr>
          <p:cNvPr id="3" name="Content Placeholder 2"/>
          <p:cNvSpPr>
            <a:spLocks noGrp="1"/>
          </p:cNvSpPr>
          <p:nvPr>
            <p:ph sz="half" idx="1"/>
          </p:nvPr>
        </p:nvSpPr>
        <p:spPr>
          <a:xfrm>
            <a:off x="228600" y="2438400"/>
            <a:ext cx="5029200" cy="3352800"/>
          </a:xfrm>
        </p:spPr>
        <p:txBody>
          <a:bodyPr/>
          <a:lstStyle/>
          <a:p>
            <a:r>
              <a:rPr lang="en-US" sz="2400" dirty="0" smtClean="0"/>
              <a:t>Partner institutes all running </a:t>
            </a:r>
            <a:r>
              <a:rPr lang="en-US" sz="2400" dirty="0" err="1" smtClean="0"/>
              <a:t>EPrints</a:t>
            </a:r>
            <a:r>
              <a:rPr lang="en-US" sz="2400" dirty="0" smtClean="0"/>
              <a:t> repositories</a:t>
            </a:r>
          </a:p>
          <a:p>
            <a:r>
              <a:rPr lang="en-US" sz="2400" dirty="0" smtClean="0"/>
              <a:t>Tried and tested solution</a:t>
            </a:r>
          </a:p>
          <a:p>
            <a:r>
              <a:rPr lang="en-US" sz="2400" dirty="0" smtClean="0"/>
              <a:t>Limited need for support/training</a:t>
            </a:r>
          </a:p>
          <a:p>
            <a:r>
              <a:rPr lang="en-US" sz="2400" dirty="0" smtClean="0"/>
              <a:t>Can accommodate different workflows</a:t>
            </a:r>
          </a:p>
          <a:p>
            <a:r>
              <a:rPr lang="en-US" sz="2400" dirty="0" smtClean="0"/>
              <a:t>Good editing function</a:t>
            </a:r>
          </a:p>
          <a:p>
            <a:r>
              <a:rPr lang="en-US" sz="2400" dirty="0" smtClean="0"/>
              <a:t>Storage of content wide ranging</a:t>
            </a:r>
          </a:p>
          <a:p>
            <a:r>
              <a:rPr lang="en-US" sz="2400" dirty="0" err="1" smtClean="0"/>
              <a:t>EPrints</a:t>
            </a:r>
            <a:r>
              <a:rPr lang="en-US" sz="2400" dirty="0" smtClean="0"/>
              <a:t> Bazaar</a:t>
            </a:r>
            <a:endParaRPr lang="en-US" sz="2400" dirty="0"/>
          </a:p>
        </p:txBody>
      </p:sp>
      <p:pic>
        <p:nvPicPr>
          <p:cNvPr id="5" name="Content Placeholder 4" descr="logo.png"/>
          <p:cNvPicPr>
            <a:picLocks noGrp="1" noChangeAspect="1"/>
          </p:cNvPicPr>
          <p:nvPr>
            <p:ph sz="half" idx="2"/>
          </p:nvPr>
        </p:nvPicPr>
        <p:blipFill>
          <a:blip r:embed="rId3"/>
          <a:srcRect t="-102445" b="-102445"/>
          <a:stretch>
            <a:fillRect/>
          </a:stretch>
        </p:blipFill>
        <p:spPr>
          <a:xfrm>
            <a:off x="5486400" y="2514600"/>
            <a:ext cx="3200400" cy="33528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19200"/>
            <a:ext cx="7772400" cy="838200"/>
          </a:xfrm>
        </p:spPr>
        <p:txBody>
          <a:bodyPr/>
          <a:lstStyle/>
          <a:p>
            <a:r>
              <a:rPr lang="en-US" dirty="0" smtClean="0"/>
              <a:t>But…</a:t>
            </a:r>
            <a:endParaRPr lang="en-US" dirty="0"/>
          </a:p>
        </p:txBody>
      </p:sp>
      <p:sp>
        <p:nvSpPr>
          <p:cNvPr id="3" name="Content Placeholder 2"/>
          <p:cNvSpPr>
            <a:spLocks noGrp="1"/>
          </p:cNvSpPr>
          <p:nvPr>
            <p:ph sz="half" idx="1"/>
          </p:nvPr>
        </p:nvSpPr>
        <p:spPr>
          <a:xfrm>
            <a:off x="304800" y="2438400"/>
            <a:ext cx="3200400" cy="3200400"/>
          </a:xfrm>
        </p:spPr>
        <p:txBody>
          <a:bodyPr/>
          <a:lstStyle/>
          <a:p>
            <a:r>
              <a:rPr lang="en-US" sz="2400" dirty="0" err="1" smtClean="0"/>
              <a:t>EPrints</a:t>
            </a:r>
            <a:r>
              <a:rPr lang="en-US" sz="2400" dirty="0" smtClean="0"/>
              <a:t> is not the only option</a:t>
            </a:r>
          </a:p>
          <a:p>
            <a:r>
              <a:rPr lang="en-US" sz="2400" dirty="0" smtClean="0"/>
              <a:t>CKAN is being further investigated by VADS</a:t>
            </a:r>
          </a:p>
          <a:p>
            <a:r>
              <a:rPr lang="en-US" sz="2400" dirty="0" smtClean="0"/>
              <a:t>CKAN tested by partners</a:t>
            </a:r>
          </a:p>
          <a:p>
            <a:pPr>
              <a:buNone/>
            </a:pPr>
            <a:endParaRPr lang="en-US" sz="2400" dirty="0" smtClean="0"/>
          </a:p>
          <a:p>
            <a:endParaRPr lang="en-US" sz="2400" dirty="0" smtClean="0"/>
          </a:p>
          <a:p>
            <a:endParaRPr lang="en-US" sz="2400" dirty="0" smtClean="0"/>
          </a:p>
        </p:txBody>
      </p:sp>
      <p:pic>
        <p:nvPicPr>
          <p:cNvPr id="5" name="Picture 4" descr="Screen shot 2013-06-14 at 14.52.07.png"/>
          <p:cNvPicPr>
            <a:picLocks noChangeAspect="1"/>
          </p:cNvPicPr>
          <p:nvPr/>
        </p:nvPicPr>
        <p:blipFill>
          <a:blip r:embed="rId3"/>
          <a:stretch>
            <a:fillRect/>
          </a:stretch>
        </p:blipFill>
        <p:spPr>
          <a:xfrm>
            <a:off x="3733800" y="2209800"/>
            <a:ext cx="5200379" cy="3048000"/>
          </a:xfrm>
          <a:prstGeom prst="rect">
            <a:avLst/>
          </a:prstGeom>
        </p:spPr>
      </p:pic>
      <p:sp>
        <p:nvSpPr>
          <p:cNvPr id="6" name="TextBox 5"/>
          <p:cNvSpPr txBox="1"/>
          <p:nvPr/>
        </p:nvSpPr>
        <p:spPr>
          <a:xfrm>
            <a:off x="609600" y="5715000"/>
            <a:ext cx="8153400" cy="830997"/>
          </a:xfrm>
          <a:prstGeom prst="rect">
            <a:avLst/>
          </a:prstGeom>
          <a:noFill/>
        </p:spPr>
        <p:txBody>
          <a:bodyPr wrap="square" rtlCol="0">
            <a:spAutoFit/>
          </a:bodyPr>
          <a:lstStyle/>
          <a:p>
            <a:r>
              <a:rPr lang="en-US" dirty="0" smtClean="0"/>
              <a:t>Options and approaches will vary for institutions, One size does not necessarily fit all</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00200"/>
            <a:ext cx="7772400" cy="838200"/>
          </a:xfrm>
        </p:spPr>
        <p:txBody>
          <a:bodyPr/>
          <a:lstStyle/>
          <a:p>
            <a:r>
              <a:rPr lang="en-US" dirty="0" smtClean="0"/>
              <a:t>Current Status</a:t>
            </a:r>
            <a:endParaRPr lang="en-US" dirty="0"/>
          </a:p>
        </p:txBody>
      </p:sp>
      <p:sp>
        <p:nvSpPr>
          <p:cNvPr id="3" name="Content Placeholder 2"/>
          <p:cNvSpPr>
            <a:spLocks noGrp="1"/>
          </p:cNvSpPr>
          <p:nvPr>
            <p:ph sz="half" idx="1"/>
          </p:nvPr>
        </p:nvSpPr>
        <p:spPr>
          <a:xfrm>
            <a:off x="228600" y="2667000"/>
            <a:ext cx="4648200" cy="3352800"/>
          </a:xfrm>
        </p:spPr>
        <p:txBody>
          <a:bodyPr/>
          <a:lstStyle/>
          <a:p>
            <a:r>
              <a:rPr lang="en-US" sz="2400" dirty="0" err="1" smtClean="0"/>
              <a:t>EPrints</a:t>
            </a:r>
            <a:r>
              <a:rPr lang="en-US" sz="2400" dirty="0" smtClean="0"/>
              <a:t> has been tested amongst the partner institutes</a:t>
            </a:r>
          </a:p>
          <a:p>
            <a:r>
              <a:rPr lang="en-US" sz="2400" dirty="0" smtClean="0"/>
              <a:t>Investigation being undertaken with regard to embedding RDM within RADAR (</a:t>
            </a:r>
            <a:r>
              <a:rPr lang="en-US" sz="2400" dirty="0" err="1" smtClean="0"/>
              <a:t>GSAs</a:t>
            </a:r>
            <a:r>
              <a:rPr lang="en-US" sz="2400" dirty="0" smtClean="0"/>
              <a:t> research repository)</a:t>
            </a:r>
          </a:p>
          <a:p>
            <a:r>
              <a:rPr lang="en-US" sz="2400" dirty="0" smtClean="0"/>
              <a:t>Development of RDM policies</a:t>
            </a:r>
            <a:endParaRPr lang="en-US" sz="2400" dirty="0"/>
          </a:p>
        </p:txBody>
      </p:sp>
      <p:pic>
        <p:nvPicPr>
          <p:cNvPr id="5" name="Picture 3" descr="Screen shot 2013-02-01 at 09.59.54.png"/>
          <p:cNvPicPr>
            <a:picLocks noChangeAspect="1"/>
          </p:cNvPicPr>
          <p:nvPr/>
        </p:nvPicPr>
        <p:blipFill>
          <a:blip r:embed="rId3"/>
          <a:srcRect/>
          <a:stretch>
            <a:fillRect/>
          </a:stretch>
        </p:blipFill>
        <p:spPr bwMode="auto">
          <a:xfrm>
            <a:off x="5181600" y="2667000"/>
            <a:ext cx="3795171"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7772400" cy="838200"/>
          </a:xfrm>
        </p:spPr>
        <p:txBody>
          <a:bodyPr/>
          <a:lstStyle/>
          <a:p>
            <a:r>
              <a:rPr lang="en-US" dirty="0" smtClean="0"/>
              <a:t>Work in Progress</a:t>
            </a:r>
            <a:endParaRPr lang="en-US" dirty="0"/>
          </a:p>
        </p:txBody>
      </p:sp>
      <p:sp>
        <p:nvSpPr>
          <p:cNvPr id="3" name="Content Placeholder 2"/>
          <p:cNvSpPr>
            <a:spLocks noGrp="1"/>
          </p:cNvSpPr>
          <p:nvPr>
            <p:ph sz="half" idx="1"/>
          </p:nvPr>
        </p:nvSpPr>
        <p:spPr>
          <a:xfrm>
            <a:off x="457200" y="2819400"/>
            <a:ext cx="3581400" cy="3352800"/>
          </a:xfrm>
        </p:spPr>
        <p:txBody>
          <a:bodyPr/>
          <a:lstStyle/>
          <a:p>
            <a:r>
              <a:rPr lang="en-US" sz="2400" dirty="0" smtClean="0"/>
              <a:t>Implementation of policies</a:t>
            </a:r>
          </a:p>
          <a:p>
            <a:r>
              <a:rPr lang="en-US" sz="2400" dirty="0" smtClean="0"/>
              <a:t>Changes being made to RADAR</a:t>
            </a:r>
          </a:p>
          <a:p>
            <a:r>
              <a:rPr lang="en-US" sz="2400" dirty="0" smtClean="0"/>
              <a:t>Teaching, training of staff and students</a:t>
            </a:r>
          </a:p>
          <a:p>
            <a:r>
              <a:rPr lang="en-US" sz="2400" dirty="0" smtClean="0"/>
              <a:t>VADS4R</a:t>
            </a:r>
          </a:p>
          <a:p>
            <a:endParaRPr lang="en-US" sz="2400" dirty="0"/>
          </a:p>
        </p:txBody>
      </p:sp>
      <p:pic>
        <p:nvPicPr>
          <p:cNvPr id="6" name="Picture 3" descr="Screen shot 2013-02-01 at 09.59.30.png"/>
          <p:cNvPicPr>
            <a:picLocks noChangeAspect="1"/>
          </p:cNvPicPr>
          <p:nvPr/>
        </p:nvPicPr>
        <p:blipFill>
          <a:blip r:embed="rId3"/>
          <a:srcRect/>
          <a:stretch>
            <a:fillRect/>
          </a:stretch>
        </p:blipFill>
        <p:spPr bwMode="auto">
          <a:xfrm>
            <a:off x="4572000" y="2819400"/>
            <a:ext cx="4273655"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71600"/>
            <a:ext cx="7772400" cy="838200"/>
          </a:xfrm>
        </p:spPr>
        <p:txBody>
          <a:bodyPr/>
          <a:lstStyle/>
          <a:p>
            <a:r>
              <a:rPr lang="en-US" dirty="0" smtClean="0"/>
              <a:t>Concluding Remarks</a:t>
            </a:r>
            <a:endParaRPr lang="en-US" dirty="0"/>
          </a:p>
        </p:txBody>
      </p:sp>
      <p:sp>
        <p:nvSpPr>
          <p:cNvPr id="3" name="Content Placeholder 2"/>
          <p:cNvSpPr>
            <a:spLocks noGrp="1"/>
          </p:cNvSpPr>
          <p:nvPr>
            <p:ph sz="half" idx="1"/>
          </p:nvPr>
        </p:nvSpPr>
        <p:spPr>
          <a:xfrm>
            <a:off x="228600" y="2057400"/>
            <a:ext cx="4114800" cy="3352800"/>
          </a:xfrm>
        </p:spPr>
        <p:txBody>
          <a:bodyPr/>
          <a:lstStyle/>
          <a:p>
            <a:r>
              <a:rPr lang="en-US" sz="2400" dirty="0" smtClean="0"/>
              <a:t>Challenges have been faced in understanding what Visual Arts Data is and how it can be managed</a:t>
            </a:r>
          </a:p>
          <a:p>
            <a:r>
              <a:rPr lang="en-US" sz="2400" dirty="0" smtClean="0"/>
              <a:t>Systems, policies and procedure allow for improved management</a:t>
            </a:r>
          </a:p>
          <a:p>
            <a:r>
              <a:rPr lang="en-US" sz="2400" dirty="0" smtClean="0"/>
              <a:t>Communication with staff</a:t>
            </a:r>
          </a:p>
          <a:p>
            <a:r>
              <a:rPr lang="en-US" sz="2400" dirty="0" smtClean="0"/>
              <a:t>The issue of RDM is open, continuing and unfinished</a:t>
            </a:r>
            <a:endParaRPr lang="en-US" sz="2400" dirty="0"/>
          </a:p>
        </p:txBody>
      </p:sp>
      <p:pic>
        <p:nvPicPr>
          <p:cNvPr id="5" name="Picture 3" descr="Screen shot 2013-02-01 at 09.59.44.png"/>
          <p:cNvPicPr>
            <a:picLocks noChangeAspect="1"/>
          </p:cNvPicPr>
          <p:nvPr/>
        </p:nvPicPr>
        <p:blipFill>
          <a:blip r:embed="rId3"/>
          <a:srcRect/>
          <a:stretch>
            <a:fillRect/>
          </a:stretch>
        </p:blipFill>
        <p:spPr bwMode="auto">
          <a:xfrm>
            <a:off x="4572322" y="2362200"/>
            <a:ext cx="4300712"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0"/>
            <a:ext cx="7772400" cy="838200"/>
          </a:xfrm>
        </p:spPr>
        <p:txBody>
          <a:bodyPr/>
          <a:lstStyle/>
          <a:p>
            <a:r>
              <a:rPr lang="en-US" dirty="0" smtClean="0"/>
              <a:t>Acknowledgements</a:t>
            </a:r>
            <a:endParaRPr lang="en-US" dirty="0"/>
          </a:p>
        </p:txBody>
      </p:sp>
      <p:sp>
        <p:nvSpPr>
          <p:cNvPr id="3" name="Content Placeholder 2"/>
          <p:cNvSpPr>
            <a:spLocks noGrp="1"/>
          </p:cNvSpPr>
          <p:nvPr>
            <p:ph sz="half" idx="1"/>
          </p:nvPr>
        </p:nvSpPr>
        <p:spPr>
          <a:xfrm>
            <a:off x="304800" y="2286000"/>
            <a:ext cx="5105400" cy="3810000"/>
          </a:xfrm>
        </p:spPr>
        <p:txBody>
          <a:bodyPr/>
          <a:lstStyle/>
          <a:p>
            <a:r>
              <a:rPr lang="en-US" sz="2000" dirty="0" smtClean="0"/>
              <a:t>The team at VADS (Leigh Garrett and Marie-Therese </a:t>
            </a:r>
            <a:r>
              <a:rPr lang="en-US" sz="2000" dirty="0" err="1" smtClean="0"/>
              <a:t>Gramstadt</a:t>
            </a:r>
            <a:r>
              <a:rPr lang="en-US" sz="2000" dirty="0" smtClean="0"/>
              <a:t>)</a:t>
            </a:r>
          </a:p>
          <a:p>
            <a:r>
              <a:rPr lang="en-US" sz="2000" dirty="0" smtClean="0"/>
              <a:t>The Project Partners working on KAPTUR</a:t>
            </a:r>
          </a:p>
          <a:p>
            <a:r>
              <a:rPr lang="en-US" sz="2000" dirty="0" smtClean="0"/>
              <a:t>The DCC for their input on </a:t>
            </a:r>
            <a:r>
              <a:rPr lang="en-US" sz="2000" dirty="0" smtClean="0"/>
              <a:t>policies</a:t>
            </a:r>
          </a:p>
          <a:p>
            <a:r>
              <a:rPr lang="en-US" sz="2000" dirty="0" err="1" smtClean="0"/>
              <a:t>EPrints</a:t>
            </a:r>
            <a:r>
              <a:rPr lang="en-US" sz="2000" dirty="0" smtClean="0"/>
              <a:t> – developers and users</a:t>
            </a:r>
            <a:endParaRPr lang="en-US" sz="2000" dirty="0" smtClean="0"/>
          </a:p>
          <a:p>
            <a:r>
              <a:rPr lang="en-US" sz="2000" dirty="0" smtClean="0"/>
              <a:t>JISC – funding body</a:t>
            </a:r>
          </a:p>
          <a:p>
            <a:r>
              <a:rPr lang="en-US" sz="2000" dirty="0" smtClean="0"/>
              <a:t>GSA Research Office and Learning Resources</a:t>
            </a:r>
          </a:p>
          <a:p>
            <a:r>
              <a:rPr lang="en-US" sz="2000" dirty="0" smtClean="0"/>
              <a:t>The researchers at GSA</a:t>
            </a:r>
          </a:p>
          <a:p>
            <a:r>
              <a:rPr lang="en-US" sz="2000" dirty="0" smtClean="0"/>
              <a:t>Images courtesy of </a:t>
            </a:r>
            <a:r>
              <a:rPr lang="en-US" sz="2000" dirty="0" err="1" smtClean="0"/>
              <a:t>Burgess&amp;Bear</a:t>
            </a:r>
            <a:r>
              <a:rPr lang="en-US" sz="2000" dirty="0" smtClean="0"/>
              <a:t> (http://</a:t>
            </a:r>
            <a:r>
              <a:rPr lang="en-US" sz="2000" dirty="0" err="1" smtClean="0"/>
              <a:t>www.facebook.com/BurgessBear</a:t>
            </a:r>
            <a:r>
              <a:rPr lang="en-US" sz="2000" dirty="0" smtClean="0"/>
              <a:t>)</a:t>
            </a:r>
            <a:endParaRPr lang="en-US" sz="2000" dirty="0"/>
          </a:p>
        </p:txBody>
      </p:sp>
      <p:pic>
        <p:nvPicPr>
          <p:cNvPr id="6" name="Picture 5" descr="B&amp;B.png"/>
          <p:cNvPicPr>
            <a:picLocks noChangeAspect="1"/>
          </p:cNvPicPr>
          <p:nvPr/>
        </p:nvPicPr>
        <p:blipFill>
          <a:blip r:embed="rId3"/>
          <a:stretch>
            <a:fillRect/>
          </a:stretch>
        </p:blipFill>
        <p:spPr>
          <a:xfrm>
            <a:off x="5479108" y="2133600"/>
            <a:ext cx="3360092" cy="41148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Desktop:Screen shot 2013-01-28 at 11.00.02.png"/>
          <p:cNvPicPr/>
          <p:nvPr/>
        </p:nvPicPr>
        <p:blipFill>
          <a:blip r:embed="rId3">
            <a:alphaModFix amt="32000"/>
          </a:blip>
          <a:srcRect/>
          <a:stretch>
            <a:fillRect/>
          </a:stretch>
        </p:blipFill>
        <p:spPr bwMode="auto">
          <a:xfrm>
            <a:off x="914400" y="1295400"/>
            <a:ext cx="7391400" cy="5334000"/>
          </a:xfrm>
          <a:prstGeom prst="rect">
            <a:avLst/>
          </a:prstGeom>
          <a:noFill/>
          <a:ln w="9525">
            <a:noFill/>
            <a:miter lim="800000"/>
            <a:headEnd/>
            <a:tailEnd/>
          </a:ln>
        </p:spPr>
      </p:pic>
      <p:sp>
        <p:nvSpPr>
          <p:cNvPr id="6" name="TextBox 5"/>
          <p:cNvSpPr txBox="1"/>
          <p:nvPr/>
        </p:nvSpPr>
        <p:spPr>
          <a:xfrm>
            <a:off x="1447800" y="4572000"/>
            <a:ext cx="6547285" cy="830997"/>
          </a:xfrm>
          <a:prstGeom prst="rect">
            <a:avLst/>
          </a:prstGeom>
          <a:noFill/>
        </p:spPr>
        <p:txBody>
          <a:bodyPr wrap="none" rtlCol="0">
            <a:spAutoFit/>
          </a:bodyPr>
          <a:lstStyle/>
          <a:p>
            <a:r>
              <a:rPr lang="en-US" sz="4800" b="1" dirty="0" smtClean="0">
                <a:latin typeface="+mn-lt"/>
                <a:cs typeface="Book Antiqua"/>
              </a:rPr>
              <a:t>http://</a:t>
            </a:r>
            <a:r>
              <a:rPr lang="en-US" sz="4800" b="1" dirty="0" err="1" smtClean="0">
                <a:latin typeface="+mn-lt"/>
                <a:cs typeface="Book Antiqua"/>
              </a:rPr>
              <a:t>radar.gsa.ac.uk</a:t>
            </a:r>
            <a:r>
              <a:rPr lang="en-US" sz="4800" b="1" dirty="0" smtClean="0">
                <a:latin typeface="+mn-lt"/>
                <a:cs typeface="Book Antiqua"/>
              </a:rPr>
              <a:t>/</a:t>
            </a:r>
            <a:endParaRPr lang="en-US" sz="4800" b="1" dirty="0">
              <a:latin typeface="+mn-lt"/>
              <a:cs typeface="Book Antiqua"/>
            </a:endParaRPr>
          </a:p>
        </p:txBody>
      </p:sp>
      <p:sp>
        <p:nvSpPr>
          <p:cNvPr id="7" name="TextBox 6"/>
          <p:cNvSpPr txBox="1"/>
          <p:nvPr/>
        </p:nvSpPr>
        <p:spPr>
          <a:xfrm>
            <a:off x="2971800" y="1752600"/>
            <a:ext cx="3455093" cy="923330"/>
          </a:xfrm>
          <a:prstGeom prst="rect">
            <a:avLst/>
          </a:prstGeom>
          <a:noFill/>
        </p:spPr>
        <p:txBody>
          <a:bodyPr wrap="none" rtlCol="0">
            <a:spAutoFit/>
          </a:bodyPr>
          <a:lstStyle/>
          <a:p>
            <a:r>
              <a:rPr lang="en-US" sz="5400" b="1" dirty="0" err="1" smtClean="0">
                <a:latin typeface="+mn-lt"/>
              </a:rPr>
              <a:t>Thankyou</a:t>
            </a:r>
            <a:endParaRPr lang="en-US" sz="5400" b="1" dirty="0">
              <a:latin typeface="+mn-lt"/>
            </a:endParaRPr>
          </a:p>
        </p:txBody>
      </p:sp>
      <p:sp>
        <p:nvSpPr>
          <p:cNvPr id="8" name="Rectangle 7"/>
          <p:cNvSpPr/>
          <p:nvPr/>
        </p:nvSpPr>
        <p:spPr>
          <a:xfrm>
            <a:off x="228600" y="3200400"/>
            <a:ext cx="8849598" cy="830997"/>
          </a:xfrm>
          <a:prstGeom prst="rect">
            <a:avLst/>
          </a:prstGeom>
        </p:spPr>
        <p:txBody>
          <a:bodyPr wrap="none">
            <a:spAutoFit/>
          </a:bodyPr>
          <a:lstStyle/>
          <a:p>
            <a:r>
              <a:rPr lang="en-US" sz="4800" b="1" dirty="0" smtClean="0">
                <a:latin typeface="+mn-lt"/>
              </a:rPr>
              <a:t>http://</a:t>
            </a:r>
            <a:r>
              <a:rPr lang="en-US" sz="4800" b="1" dirty="0" err="1" smtClean="0">
                <a:latin typeface="+mn-lt"/>
              </a:rPr>
              <a:t>www.vads.ac.uk/kaptur</a:t>
            </a:r>
            <a:r>
              <a:rPr lang="en-US" sz="4800" b="1" dirty="0" smtClean="0">
                <a:latin typeface="+mn-lt"/>
              </a:rPr>
              <a:t>/</a:t>
            </a:r>
            <a:endParaRPr lang="en-US" sz="4800" b="1" dirty="0">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1154</TotalTime>
  <Words>1410</Words>
  <Application>Microsoft Macintosh PowerPoint</Application>
  <PresentationFormat>On-screen Show (4:3)</PresentationFormat>
  <Paragraphs>201</Paragraphs>
  <Slides>23</Slides>
  <Notes>23</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Office Theme</vt:lpstr>
      <vt:lpstr>Understanding and Improving Research Data Management in the Visual Arts:  Case Study of the KAPTUR Project</vt:lpstr>
      <vt:lpstr>Context</vt:lpstr>
      <vt:lpstr>Research Data</vt:lpstr>
      <vt:lpstr>Complexity</vt:lpstr>
      <vt:lpstr>Importance of  Data Management</vt:lpstr>
      <vt:lpstr>KAPTUR</vt:lpstr>
      <vt:lpstr>Expectations</vt:lpstr>
      <vt:lpstr>Process</vt:lpstr>
      <vt:lpstr>Environmental Assessment</vt:lpstr>
      <vt:lpstr>Interview Findings</vt:lpstr>
      <vt:lpstr>Quote from a researcher:</vt:lpstr>
      <vt:lpstr>Definition</vt:lpstr>
      <vt:lpstr>A-Z of Arts Research Data</vt:lpstr>
      <vt:lpstr>Technical Development</vt:lpstr>
      <vt:lpstr>Requirements Gathering</vt:lpstr>
      <vt:lpstr>Options Investigated</vt:lpstr>
      <vt:lpstr>Current Solution</vt:lpstr>
      <vt:lpstr>But…</vt:lpstr>
      <vt:lpstr>Current Status</vt:lpstr>
      <vt:lpstr>Work in Progress</vt:lpstr>
      <vt:lpstr>Concluding Remarks</vt:lpstr>
      <vt:lpstr>Acknowledgements</vt:lpstr>
      <vt:lpstr>Slide 23</vt:lpstr>
    </vt:vector>
  </TitlesOfParts>
  <Company>drone™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drone #1</dc:creator>
  <cp:lastModifiedBy>Robin ,Burgesss</cp:lastModifiedBy>
  <cp:revision>98</cp:revision>
  <cp:lastPrinted>2013-03-04T09:12:03Z</cp:lastPrinted>
  <dcterms:created xsi:type="dcterms:W3CDTF">2013-06-24T13:13:01Z</dcterms:created>
  <dcterms:modified xsi:type="dcterms:W3CDTF">2013-06-24T13:15:01Z</dcterms:modified>
</cp:coreProperties>
</file>