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ppt/notesSlides/notesSlide12.xml" ContentType="application/vnd.openxmlformats-officedocument.presentationml.notes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20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notesSlides/notesSlide6.xml" ContentType="application/vnd.openxmlformats-officedocument.presentationml.notesSlide+xml"/>
  <Default Extension="gif" ContentType="image/gi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8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19.xml" ContentType="application/vnd.openxmlformats-officedocument.presentationml.notes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7" r:id="rId2"/>
    <p:sldId id="258" r:id="rId3"/>
    <p:sldId id="259" r:id="rId4"/>
    <p:sldId id="273" r:id="rId5"/>
    <p:sldId id="260" r:id="rId6"/>
    <p:sldId id="261" r:id="rId7"/>
    <p:sldId id="262" r:id="rId8"/>
    <p:sldId id="263" r:id="rId9"/>
    <p:sldId id="264" r:id="rId10"/>
    <p:sldId id="269" r:id="rId11"/>
    <p:sldId id="266" r:id="rId12"/>
    <p:sldId id="267" r:id="rId13"/>
    <p:sldId id="268" r:id="rId14"/>
    <p:sldId id="270" r:id="rId15"/>
    <p:sldId id="271" r:id="rId16"/>
    <p:sldId id="272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notes" clrMode="gray"/>
  <p:clrMru>
    <a:srgbClr val="CAAB10"/>
    <a:srgbClr val="C9B605"/>
    <a:srgbClr val="FF9933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5860848-F906-43A9-91FA-9104E9EC317E}" type="datetime1">
              <a:rPr lang="en-US"/>
              <a:pPr/>
              <a:t>6/24/13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6AD7FC4-5A49-4B04-B84C-481B428193F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A902400-E884-4EF6-819A-CD9A958D2B27}" type="datetime1">
              <a:rPr lang="en-US"/>
              <a:pPr/>
              <a:t>6/24/13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CAA5FEB-DC99-4B58-B131-8A72AFE0885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title of the presentation based on the title</a:t>
            </a:r>
            <a:r>
              <a:rPr lang="en-US" baseline="0" dirty="0" smtClean="0"/>
              <a:t> of the paper I submitted. My contact email address is also given.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Overview of what will be covered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Brief background on GSA and it being a</a:t>
            </a:r>
            <a:r>
              <a:rPr lang="en-US" baseline="0" dirty="0" smtClean="0"/>
              <a:t> research led institute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 the complexity of arts research data (this will have also been covered</a:t>
            </a:r>
            <a:r>
              <a:rPr lang="en-US" baseline="0" dirty="0" smtClean="0"/>
              <a:t> in the talk I’m giving about KAPTUR)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Give the history</a:t>
            </a:r>
            <a:r>
              <a:rPr lang="en-US" baseline="0" dirty="0" smtClean="0"/>
              <a:t> of the development of RADAR, detailing the previous system and the need for an improved system. Highlight the considerations made and decisions made in relation to which software was chosen 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Talk through the developmental process, engagement with </a:t>
            </a:r>
            <a:r>
              <a:rPr lang="en-US" dirty="0" err="1" smtClean="0"/>
              <a:t>EPrints</a:t>
            </a:r>
            <a:r>
              <a:rPr lang="en-US" dirty="0" smtClean="0"/>
              <a:t> and </a:t>
            </a:r>
            <a:r>
              <a:rPr lang="en-US" dirty="0" err="1" smtClean="0"/>
              <a:t>Screenmedia</a:t>
            </a:r>
            <a:r>
              <a:rPr lang="en-US" dirty="0" smtClean="0"/>
              <a:t>. Illustrate design process and the standard approach to repository</a:t>
            </a:r>
            <a:r>
              <a:rPr lang="en-US" baseline="0" dirty="0" smtClean="0"/>
              <a:t> development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Comment on the external face of RADAR – what a member of the public will see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Comment on the internal view seen by GSA researchers, standard </a:t>
            </a:r>
            <a:r>
              <a:rPr lang="en-US" dirty="0" err="1" smtClean="0"/>
              <a:t>EPrints</a:t>
            </a:r>
            <a:r>
              <a:rPr lang="en-US" dirty="0" smtClean="0"/>
              <a:t> set 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Illustrate the internal and external uses for RADAR, expand on these in discussion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Highlight the main functions of RADAR in relation to data management and sharing of information. This is stipulated</a:t>
            </a:r>
            <a:r>
              <a:rPr lang="en-US" baseline="0" dirty="0" smtClean="0"/>
              <a:t> in the paper I wrote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 into depth about staff profiles and their link to RADAR and showcasing work at GSA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Fundamental aspect of the talk and the paper I wrote is in relation to the application of the REF module for extrapolating and sharing information on research outputs. This is a specific function and has a specific purpose.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Further details about the module</a:t>
            </a:r>
            <a:r>
              <a:rPr lang="en-US" baseline="0" dirty="0" smtClean="0"/>
              <a:t> that </a:t>
            </a:r>
            <a:r>
              <a:rPr lang="en-US" baseline="0" dirty="0" err="1" smtClean="0"/>
              <a:t>EPrints</a:t>
            </a:r>
            <a:r>
              <a:rPr lang="en-US" baseline="0" dirty="0" smtClean="0"/>
              <a:t> embedded in the repository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Comments on the reporting and output submission methods, both in RADAR and the HEFCE system. Describe the compatibility of the systems</a:t>
            </a:r>
            <a:r>
              <a:rPr lang="en-US" baseline="0" dirty="0" smtClean="0"/>
              <a:t> and the importance of their use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Comment on the engagement received from staff during the process, look at this from the point of view of repository</a:t>
            </a:r>
            <a:r>
              <a:rPr lang="en-US" baseline="0" dirty="0" smtClean="0"/>
              <a:t> inception – people not being fully engaged and unsure – to present day and people being fully engaged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 the future potential that RADAR has, </a:t>
            </a:r>
            <a:r>
              <a:rPr lang="en-US" dirty="0" err="1" smtClean="0"/>
              <a:t>utilising</a:t>
            </a:r>
            <a:r>
              <a:rPr lang="en-US" dirty="0" smtClean="0"/>
              <a:t> the skill</a:t>
            </a:r>
            <a:r>
              <a:rPr lang="en-US" baseline="0" dirty="0" smtClean="0"/>
              <a:t> set of </a:t>
            </a:r>
            <a:r>
              <a:rPr lang="en-US" baseline="0" dirty="0" err="1" smtClean="0"/>
              <a:t>EPrints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probably people/groups who will support these developments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Give a few concluding remarks about the work, advice, feedback, support and recommendations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Those who have helped 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Link to the repository…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5FEB-DC99-4B58-B131-8A72AFE0885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4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89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ECDEF-8B36-40DE-B08D-C7EF5B7BD8A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5CD741-99EA-4175-B4B0-7A2E9CA4404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487FB2-076A-4389-866E-63F29285AC4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2819400"/>
            <a:ext cx="32004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2819400"/>
            <a:ext cx="32004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74C6D2-4277-40D0-9580-60B71F5156F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9C4AC8-1D0C-461C-9FFC-A55A956D77E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A5B5C2-2CE3-4CE1-8499-A07BEE3F4A5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6EB7F3-DED4-4CB8-BC2E-E918BA8442E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062845-C978-4628-A715-EDC2D93566C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F988B0-99C7-4848-8D02-071F25DA6AA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E708C7-0FC0-4A50-BB51-8C928BD6D3F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1" y="1828800"/>
            <a:ext cx="1943100" cy="43434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1828800"/>
            <a:ext cx="5676900" cy="4343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32FB3D-C5BD-4FEA-BDC2-541BA738259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9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-65088"/>
            <a:ext cx="9144000" cy="189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8288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2819400"/>
            <a:ext cx="6553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89F7498-F4AA-4307-AB8C-52DBB7822D5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CAAB10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CAAB10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CAAB10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CAAB10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CAAB10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CAAB10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CAAB10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CAAB10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CAAB1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AAB10"/>
        </a:buClr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AAB10"/>
        </a:buClr>
        <a:buChar char="•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AAB10"/>
        </a:buClr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AAB10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AAB10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CAAB10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CAAB10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CAAB10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CAAB10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.Burgess@gsa.ac.uk" TargetMode="Externa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gif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 smtClean="0"/>
              <a:t>The Sharing and Re-Use of Research Data and Outputs via the Application of RADAR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 smtClean="0"/>
              <a:t>Dr Robin Burgess</a:t>
            </a:r>
          </a:p>
          <a:p>
            <a:r>
              <a:rPr lang="en-US" sz="1800" dirty="0" smtClean="0">
                <a:hlinkClick r:id="rId3"/>
              </a:rPr>
              <a:t>R.Burgess@gsa.ac.uk</a:t>
            </a:r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Open Repositories Conference 2013</a:t>
            </a:r>
            <a:endParaRPr lang="en-US" sz="1800" dirty="0"/>
          </a:p>
        </p:txBody>
      </p:sp>
      <p:pic>
        <p:nvPicPr>
          <p:cNvPr id="4" name="Picture 5" descr="large_jigsaw-l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01000" y="5662614"/>
            <a:ext cx="1143000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43000"/>
            <a:ext cx="7772400" cy="838200"/>
          </a:xfrm>
        </p:spPr>
        <p:txBody>
          <a:bodyPr/>
          <a:lstStyle/>
          <a:p>
            <a:r>
              <a:rPr lang="en-US" dirty="0" smtClean="0"/>
              <a:t>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3352800"/>
          </a:xfrm>
        </p:spPr>
        <p:txBody>
          <a:bodyPr/>
          <a:lstStyle/>
          <a:p>
            <a:r>
              <a:rPr lang="en-US" sz="2800" dirty="0" smtClean="0"/>
              <a:t>To describe the development of RADAR, Glasgow School of Art’s research repository</a:t>
            </a:r>
          </a:p>
          <a:p>
            <a:r>
              <a:rPr lang="en-US" sz="2800" dirty="0" smtClean="0"/>
              <a:t>Demonstrate how RADAR has been implemented for the management of research outputs</a:t>
            </a:r>
          </a:p>
          <a:p>
            <a:r>
              <a:rPr lang="en-US" sz="2800" dirty="0" smtClean="0"/>
              <a:t>Demonstrate aspects of re-use and sharing of data through RADAR</a:t>
            </a:r>
          </a:p>
          <a:p>
            <a:r>
              <a:rPr lang="en-US" sz="2800" dirty="0" smtClean="0"/>
              <a:t>Describe future developments to RADAR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6"/>
          <p:cNvSpPr>
            <a:spLocks noGrp="1"/>
          </p:cNvSpPr>
          <p:nvPr>
            <p:ph type="title"/>
          </p:nvPr>
        </p:nvSpPr>
        <p:spPr>
          <a:xfrm>
            <a:off x="152400" y="1371600"/>
            <a:ext cx="7772400" cy="838200"/>
          </a:xfrm>
        </p:spPr>
        <p:txBody>
          <a:bodyPr/>
          <a:lstStyle/>
          <a:p>
            <a:r>
              <a:rPr lang="en-GB" dirty="0" smtClean="0"/>
              <a:t>Background - GSA</a:t>
            </a:r>
            <a:endParaRPr lang="en-US" dirty="0" smtClean="0"/>
          </a:p>
        </p:txBody>
      </p:sp>
      <p:pic>
        <p:nvPicPr>
          <p:cNvPr id="18435" name="Content Placeholder 9" descr="art_school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-19841" b="-19841"/>
          <a:stretch>
            <a:fillRect/>
          </a:stretch>
        </p:blipFill>
        <p:spPr>
          <a:xfrm>
            <a:off x="228601" y="1752600"/>
            <a:ext cx="4364039" cy="4572000"/>
          </a:xfrm>
        </p:spPr>
      </p:pic>
      <p:sp>
        <p:nvSpPr>
          <p:cNvPr id="18436" name="Content Placeholder 8"/>
          <p:cNvSpPr>
            <a:spLocks noGrp="1"/>
          </p:cNvSpPr>
          <p:nvPr>
            <p:ph sz="half" idx="2"/>
          </p:nvPr>
        </p:nvSpPr>
        <p:spPr>
          <a:xfrm>
            <a:off x="4876800" y="2362200"/>
            <a:ext cx="3886200" cy="3352800"/>
          </a:xfrm>
        </p:spPr>
        <p:txBody>
          <a:bodyPr/>
          <a:lstStyle/>
          <a:p>
            <a:r>
              <a:rPr lang="en-GB" sz="2000" dirty="0" smtClean="0"/>
              <a:t>A creative hothouse</a:t>
            </a:r>
          </a:p>
          <a:p>
            <a:r>
              <a:rPr lang="en-GB" sz="2000" dirty="0" smtClean="0"/>
              <a:t>At the heart of one of Europe’s most influential creative artistic communities</a:t>
            </a:r>
          </a:p>
          <a:p>
            <a:r>
              <a:rPr lang="en-GB" sz="2000" dirty="0" smtClean="0"/>
              <a:t>Producers of mature and confident graduates in fine art, design and architecture</a:t>
            </a:r>
          </a:p>
          <a:p>
            <a:r>
              <a:rPr lang="en-GB" sz="2000" dirty="0" smtClean="0"/>
              <a:t>Researchers that influence world culture and generate new knowledge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6400"/>
            <a:ext cx="7772400" cy="838200"/>
          </a:xfrm>
        </p:spPr>
        <p:txBody>
          <a:bodyPr/>
          <a:lstStyle/>
          <a:p>
            <a:r>
              <a:rPr lang="en-US" dirty="0" smtClean="0"/>
              <a:t>Background – Arts Data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2819400"/>
            <a:ext cx="3581400" cy="3352800"/>
          </a:xfrm>
        </p:spPr>
        <p:txBody>
          <a:bodyPr/>
          <a:lstStyle/>
          <a:p>
            <a:r>
              <a:rPr lang="en-US" dirty="0" smtClean="0"/>
              <a:t>Complex</a:t>
            </a:r>
          </a:p>
          <a:p>
            <a:r>
              <a:rPr lang="en-US" dirty="0" smtClean="0"/>
              <a:t>Complicated</a:t>
            </a:r>
          </a:p>
          <a:p>
            <a:r>
              <a:rPr lang="en-US" dirty="0" smtClean="0"/>
              <a:t>Hard to define</a:t>
            </a:r>
          </a:p>
          <a:p>
            <a:r>
              <a:rPr lang="en-US" dirty="0" smtClean="0"/>
              <a:t>Appropriate management systems required</a:t>
            </a:r>
          </a:p>
          <a:p>
            <a:r>
              <a:rPr lang="en-US" dirty="0" smtClean="0"/>
              <a:t>Valuable resource</a:t>
            </a:r>
            <a:endParaRPr lang="en-US" dirty="0"/>
          </a:p>
        </p:txBody>
      </p:sp>
      <p:pic>
        <p:nvPicPr>
          <p:cNvPr id="5" name="Picture 4" descr="Sketchbook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743200"/>
            <a:ext cx="4673600" cy="350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47800"/>
            <a:ext cx="7772400" cy="838200"/>
          </a:xfrm>
        </p:spPr>
        <p:txBody>
          <a:bodyPr/>
          <a:lstStyle/>
          <a:p>
            <a:r>
              <a:rPr lang="en-US" dirty="0" smtClean="0"/>
              <a:t>Background - RADAR</a:t>
            </a:r>
            <a:endParaRPr lang="en-US" dirty="0"/>
          </a:p>
        </p:txBody>
      </p:sp>
      <p:pic>
        <p:nvPicPr>
          <p:cNvPr id="5" name="Content Placeholder 4" descr="Screen shot 2010-11-25 at 09.20.22.pn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-2381" b="-2381"/>
          <a:stretch>
            <a:fillRect/>
          </a:stretch>
        </p:blipFill>
        <p:spPr>
          <a:xfrm>
            <a:off x="381000" y="2209800"/>
            <a:ext cx="4114800" cy="431074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133600"/>
            <a:ext cx="3733800" cy="4038600"/>
          </a:xfrm>
        </p:spPr>
        <p:txBody>
          <a:bodyPr/>
          <a:lstStyle/>
          <a:p>
            <a:r>
              <a:rPr lang="en-US" dirty="0" smtClean="0"/>
              <a:t>Outputs recorded in a </a:t>
            </a:r>
            <a:r>
              <a:rPr lang="en-US" dirty="0" err="1" smtClean="0"/>
              <a:t>Filemaker</a:t>
            </a:r>
            <a:r>
              <a:rPr lang="en-US" dirty="0" smtClean="0"/>
              <a:t> database</a:t>
            </a:r>
          </a:p>
          <a:p>
            <a:r>
              <a:rPr lang="en-US" dirty="0" smtClean="0"/>
              <a:t>Poorly embedded</a:t>
            </a:r>
          </a:p>
          <a:p>
            <a:r>
              <a:rPr lang="en-US" dirty="0" smtClean="0"/>
              <a:t>Limited access</a:t>
            </a:r>
          </a:p>
          <a:p>
            <a:r>
              <a:rPr lang="en-US" dirty="0" smtClean="0"/>
              <a:t>Lack of re-use and sharing of information</a:t>
            </a:r>
          </a:p>
          <a:p>
            <a:r>
              <a:rPr lang="en-US" dirty="0" smtClean="0"/>
              <a:t>Complicated system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600200"/>
            <a:ext cx="7772400" cy="838200"/>
          </a:xfrm>
        </p:spPr>
        <p:txBody>
          <a:bodyPr/>
          <a:lstStyle/>
          <a:p>
            <a:r>
              <a:rPr lang="en-US" dirty="0" smtClean="0"/>
              <a:t>RADAR Development</a:t>
            </a:r>
            <a:endParaRPr lang="en-US" dirty="0"/>
          </a:p>
        </p:txBody>
      </p:sp>
      <p:pic>
        <p:nvPicPr>
          <p:cNvPr id="5" name="Picture 4" descr="design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819400"/>
            <a:ext cx="838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334540" y="2286000"/>
            <a:ext cx="4752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Research Art Design Architecture Repository</a:t>
            </a:r>
            <a:endParaRPr lang="en-US" sz="1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5867401"/>
            <a:ext cx="34932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JISC Funding acquired</a:t>
            </a:r>
          </a:p>
          <a:p>
            <a:pPr>
              <a:buFont typeface="Arial"/>
              <a:buChar char="•"/>
            </a:pPr>
            <a:r>
              <a:rPr lang="en-US" dirty="0" smtClean="0"/>
              <a:t> Engagement with </a:t>
            </a:r>
            <a:r>
              <a:rPr lang="en-US" dirty="0" err="1" smtClean="0"/>
              <a:t>EPrints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964936" y="5867401"/>
            <a:ext cx="36215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Liaison with </a:t>
            </a:r>
            <a:r>
              <a:rPr lang="en-US" dirty="0" err="1" smtClean="0"/>
              <a:t>ScreenMedia</a:t>
            </a: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RADAR developed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3000"/>
            <a:ext cx="7772400" cy="838200"/>
          </a:xfrm>
        </p:spPr>
        <p:txBody>
          <a:bodyPr/>
          <a:lstStyle/>
          <a:p>
            <a:r>
              <a:rPr lang="en-US" dirty="0" smtClean="0"/>
              <a:t>RADAR – </a:t>
            </a:r>
            <a:r>
              <a:rPr lang="en-US" sz="2800" dirty="0" smtClean="0"/>
              <a:t>External View</a:t>
            </a:r>
            <a:endParaRPr lang="en-US" sz="2800" dirty="0"/>
          </a:p>
        </p:txBody>
      </p:sp>
      <p:pic>
        <p:nvPicPr>
          <p:cNvPr id="5" name="Picture 4" descr=":::Desktop:Screen shot 2013-01-28 at 11.00.02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905000"/>
            <a:ext cx="5486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3000"/>
            <a:ext cx="7772400" cy="838200"/>
          </a:xfrm>
        </p:spPr>
        <p:txBody>
          <a:bodyPr/>
          <a:lstStyle/>
          <a:p>
            <a:r>
              <a:rPr lang="en-US" dirty="0" smtClean="0"/>
              <a:t>RADAR – </a:t>
            </a:r>
            <a:r>
              <a:rPr lang="en-US" sz="2800" dirty="0" smtClean="0"/>
              <a:t>Internal View</a:t>
            </a:r>
            <a:endParaRPr lang="en-US" sz="2800" dirty="0"/>
          </a:p>
        </p:txBody>
      </p:sp>
      <p:pic>
        <p:nvPicPr>
          <p:cNvPr id="5" name="Picture 4" descr="Screen shot 2013-06-12 at 12.59.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905001"/>
            <a:ext cx="5715000" cy="47976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676400"/>
            <a:ext cx="7772400" cy="838200"/>
          </a:xfrm>
        </p:spPr>
        <p:txBody>
          <a:bodyPr/>
          <a:lstStyle/>
          <a:p>
            <a:r>
              <a:rPr lang="en-US" dirty="0" smtClean="0"/>
              <a:t>Application of RADAR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2514600"/>
            <a:ext cx="3810000" cy="3352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Internal:</a:t>
            </a:r>
          </a:p>
          <a:p>
            <a:r>
              <a:rPr lang="en-US" dirty="0" smtClean="0"/>
              <a:t>Uploading research outputs</a:t>
            </a:r>
          </a:p>
          <a:p>
            <a:r>
              <a:rPr lang="en-US" dirty="0" smtClean="0"/>
              <a:t>Enhancement of staff profiles</a:t>
            </a:r>
          </a:p>
          <a:p>
            <a:r>
              <a:rPr lang="en-US" dirty="0" smtClean="0"/>
              <a:t>Showcasing work at GSA</a:t>
            </a:r>
          </a:p>
          <a:p>
            <a:r>
              <a:rPr lang="en-US" dirty="0" smtClean="0"/>
              <a:t>Management of research data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514600"/>
            <a:ext cx="3810000" cy="3352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External:</a:t>
            </a:r>
          </a:p>
          <a:p>
            <a:r>
              <a:rPr lang="en-US" dirty="0" smtClean="0"/>
              <a:t>Sharing the research undertaken at GSA</a:t>
            </a:r>
          </a:p>
          <a:p>
            <a:r>
              <a:rPr lang="en-US" dirty="0" smtClean="0"/>
              <a:t>Enhancing links with other institutes</a:t>
            </a:r>
          </a:p>
          <a:p>
            <a:r>
              <a:rPr lang="en-US" dirty="0" smtClean="0"/>
              <a:t>Linking with funding bodies</a:t>
            </a:r>
          </a:p>
          <a:p>
            <a:r>
              <a:rPr lang="en-US" dirty="0" smtClean="0"/>
              <a:t>Open access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447800"/>
            <a:ext cx="7772400" cy="838200"/>
          </a:xfrm>
        </p:spPr>
        <p:txBody>
          <a:bodyPr/>
          <a:lstStyle/>
          <a:p>
            <a:r>
              <a:rPr lang="en-US" dirty="0" smtClean="0"/>
              <a:t>RADAR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2667000"/>
            <a:ext cx="3810000" cy="3352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Data Management:</a:t>
            </a:r>
          </a:p>
          <a:p>
            <a:r>
              <a:rPr lang="en-US" dirty="0" smtClean="0"/>
              <a:t>Uploading of research outputs</a:t>
            </a:r>
          </a:p>
          <a:p>
            <a:r>
              <a:rPr lang="en-US" dirty="0" smtClean="0"/>
              <a:t>Enhancing staff profiles</a:t>
            </a:r>
          </a:p>
          <a:p>
            <a:r>
              <a:rPr lang="en-US" dirty="0" smtClean="0"/>
              <a:t>Storage facility</a:t>
            </a:r>
          </a:p>
          <a:p>
            <a:r>
              <a:rPr lang="en-US" dirty="0" smtClean="0"/>
              <a:t>Publications record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667000"/>
            <a:ext cx="4038600" cy="3352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Data Extrapolation:</a:t>
            </a:r>
          </a:p>
          <a:p>
            <a:r>
              <a:rPr lang="en-US" dirty="0" smtClean="0"/>
              <a:t>Research Excellence Framework</a:t>
            </a:r>
          </a:p>
          <a:p>
            <a:r>
              <a:rPr lang="en-US" dirty="0" smtClean="0"/>
              <a:t>Funding body issues</a:t>
            </a:r>
          </a:p>
          <a:p>
            <a:r>
              <a:rPr lang="en-US" dirty="0" smtClean="0"/>
              <a:t>Open access to information</a:t>
            </a:r>
          </a:p>
          <a:p>
            <a:r>
              <a:rPr lang="en-US" dirty="0" smtClean="0"/>
              <a:t>Research showcase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95400"/>
            <a:ext cx="7772400" cy="838200"/>
          </a:xfrm>
        </p:spPr>
        <p:txBody>
          <a:bodyPr/>
          <a:lstStyle/>
          <a:p>
            <a:r>
              <a:rPr lang="en-US" dirty="0" smtClean="0"/>
              <a:t>Sharing and Re-Use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133600"/>
            <a:ext cx="4038600" cy="3352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Staff Profiles:</a:t>
            </a:r>
          </a:p>
          <a:p>
            <a:r>
              <a:rPr lang="en-US" dirty="0" smtClean="0"/>
              <a:t>Developed to enable staff to share their research practice</a:t>
            </a:r>
          </a:p>
          <a:p>
            <a:r>
              <a:rPr lang="en-US" dirty="0" smtClean="0"/>
              <a:t>Embedded links with RADAR</a:t>
            </a:r>
          </a:p>
          <a:p>
            <a:r>
              <a:rPr lang="en-US" dirty="0" smtClean="0"/>
              <a:t>Key research highlighted</a:t>
            </a:r>
          </a:p>
          <a:p>
            <a:r>
              <a:rPr lang="en-US" dirty="0" smtClean="0"/>
              <a:t>Dynamically managed</a:t>
            </a:r>
            <a:endParaRPr lang="en-US" dirty="0"/>
          </a:p>
        </p:txBody>
      </p:sp>
      <p:pic>
        <p:nvPicPr>
          <p:cNvPr id="5" name="Content Placeholder 4" descr="Screen shot 2013-06-12 at 13.12.31.pn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-1254" r="-1254"/>
          <a:stretch>
            <a:fillRect/>
          </a:stretch>
        </p:blipFill>
        <p:spPr>
          <a:xfrm>
            <a:off x="152401" y="2133600"/>
            <a:ext cx="4364183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95400"/>
            <a:ext cx="7772400" cy="838200"/>
          </a:xfrm>
        </p:spPr>
        <p:txBody>
          <a:bodyPr/>
          <a:lstStyle/>
          <a:p>
            <a:r>
              <a:rPr lang="en-US" dirty="0" smtClean="0"/>
              <a:t>Sharing and Re-Use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2362200"/>
            <a:ext cx="3810000" cy="3352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REF:</a:t>
            </a:r>
          </a:p>
          <a:p>
            <a:r>
              <a:rPr lang="en-US" dirty="0" smtClean="0"/>
              <a:t>REF2013 module produced by </a:t>
            </a:r>
            <a:r>
              <a:rPr lang="en-US" dirty="0" err="1" smtClean="0"/>
              <a:t>EPrints</a:t>
            </a:r>
            <a:endParaRPr lang="en-US" dirty="0" smtClean="0"/>
          </a:p>
          <a:p>
            <a:r>
              <a:rPr lang="en-US" dirty="0" smtClean="0"/>
              <a:t>Enables staff to choose </a:t>
            </a:r>
            <a:r>
              <a:rPr lang="en-US" dirty="0" err="1" smtClean="0"/>
              <a:t>REFable</a:t>
            </a:r>
            <a:r>
              <a:rPr lang="en-US" dirty="0" smtClean="0"/>
              <a:t> outputs</a:t>
            </a:r>
          </a:p>
          <a:p>
            <a:r>
              <a:rPr lang="en-US" dirty="0" smtClean="0"/>
              <a:t>Reports can be generated </a:t>
            </a:r>
          </a:p>
          <a:p>
            <a:r>
              <a:rPr lang="en-US" dirty="0" smtClean="0"/>
              <a:t>Links with HEFCE</a:t>
            </a:r>
            <a:endParaRPr lang="en-US" dirty="0"/>
          </a:p>
        </p:txBody>
      </p:sp>
      <p:pic>
        <p:nvPicPr>
          <p:cNvPr id="7" name="Picture 6" descr="Screen shot 2013-06-12 at 13.24.5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362200"/>
            <a:ext cx="472440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219200"/>
            <a:ext cx="7772400" cy="838200"/>
          </a:xfrm>
        </p:spPr>
        <p:txBody>
          <a:bodyPr/>
          <a:lstStyle/>
          <a:p>
            <a:r>
              <a:rPr lang="en-US" dirty="0" smtClean="0"/>
              <a:t>REF - Continued</a:t>
            </a:r>
            <a:endParaRPr lang="en-US" dirty="0"/>
          </a:p>
        </p:txBody>
      </p:sp>
      <p:pic>
        <p:nvPicPr>
          <p:cNvPr id="5" name="Content Placeholder 4" descr="Screen shot 2013-06-12 at 13.29.59.pn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-12792" b="-12792"/>
          <a:stretch>
            <a:fillRect/>
          </a:stretch>
        </p:blipFill>
        <p:spPr>
          <a:xfrm>
            <a:off x="152400" y="1600200"/>
            <a:ext cx="4648200" cy="5318507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657600" cy="3352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REF2013 Module:</a:t>
            </a:r>
          </a:p>
          <a:p>
            <a:r>
              <a:rPr lang="en-US" dirty="0" smtClean="0"/>
              <a:t>Assign </a:t>
            </a:r>
            <a:r>
              <a:rPr lang="en-US" dirty="0" err="1" smtClean="0"/>
              <a:t>UoA</a:t>
            </a:r>
            <a:endParaRPr lang="en-US" dirty="0" smtClean="0"/>
          </a:p>
          <a:p>
            <a:r>
              <a:rPr lang="en-US" dirty="0" smtClean="0"/>
              <a:t>Assign Champions</a:t>
            </a:r>
          </a:p>
          <a:p>
            <a:r>
              <a:rPr lang="en-US" dirty="0" smtClean="0"/>
              <a:t>Select Outputs</a:t>
            </a:r>
          </a:p>
          <a:p>
            <a:r>
              <a:rPr lang="en-US" dirty="0" smtClean="0"/>
              <a:t>Rate and qualify</a:t>
            </a:r>
          </a:p>
          <a:p>
            <a:r>
              <a:rPr lang="en-US" dirty="0" smtClean="0"/>
              <a:t>View and generate reports</a:t>
            </a:r>
          </a:p>
          <a:p>
            <a:r>
              <a:rPr lang="en-US" dirty="0" smtClean="0"/>
              <a:t>Export data for further use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95400"/>
            <a:ext cx="7772400" cy="838200"/>
          </a:xfrm>
        </p:spPr>
        <p:txBody>
          <a:bodyPr/>
          <a:lstStyle/>
          <a:p>
            <a:r>
              <a:rPr lang="en-US" dirty="0" smtClean="0"/>
              <a:t>REF Data - Outputs</a:t>
            </a:r>
            <a:endParaRPr lang="en-US" dirty="0"/>
          </a:p>
        </p:txBody>
      </p:sp>
      <p:pic>
        <p:nvPicPr>
          <p:cNvPr id="5" name="Picture 4" descr="Screen shot 2013-06-12 at 15.19.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286001"/>
            <a:ext cx="4267200" cy="3304823"/>
          </a:xfrm>
          <a:prstGeom prst="rect">
            <a:avLst/>
          </a:prstGeom>
        </p:spPr>
      </p:pic>
      <p:pic>
        <p:nvPicPr>
          <p:cNvPr id="7" name="Picture 6" descr="Screen shot 2013-06-12 at 15.18.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1" y="2286000"/>
            <a:ext cx="4279300" cy="3276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3400" y="5715001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Reports run from the REF module in RADAR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34000" y="5715001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Correspond with the HEFCE system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95400"/>
            <a:ext cx="7772400" cy="838200"/>
          </a:xfrm>
        </p:spPr>
        <p:txBody>
          <a:bodyPr/>
          <a:lstStyle/>
          <a:p>
            <a:r>
              <a:rPr lang="en-US" dirty="0" smtClean="0"/>
              <a:t>Staff Engagement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38400"/>
            <a:ext cx="8001000" cy="3352800"/>
          </a:xfrm>
        </p:spPr>
        <p:txBody>
          <a:bodyPr/>
          <a:lstStyle/>
          <a:p>
            <a:r>
              <a:rPr lang="en-US" dirty="0" smtClean="0"/>
              <a:t>Increased awareness of the importance of uploading quality outputs</a:t>
            </a:r>
          </a:p>
          <a:p>
            <a:r>
              <a:rPr lang="en-US" dirty="0" smtClean="0"/>
              <a:t>Full metadata deposits</a:t>
            </a:r>
          </a:p>
          <a:p>
            <a:r>
              <a:rPr lang="en-US" dirty="0" smtClean="0"/>
              <a:t>Increased knowledge of data management</a:t>
            </a:r>
          </a:p>
          <a:p>
            <a:r>
              <a:rPr lang="en-US" dirty="0" smtClean="0"/>
              <a:t>Better web presence for staff</a:t>
            </a:r>
          </a:p>
          <a:p>
            <a:r>
              <a:rPr lang="en-US" dirty="0" smtClean="0"/>
              <a:t>Awareness of the complexity of arts research data</a:t>
            </a:r>
          </a:p>
          <a:p>
            <a:r>
              <a:rPr lang="en-US" dirty="0" smtClean="0"/>
              <a:t>Inclusion of physical evidence with outputs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7772400" cy="838200"/>
          </a:xfrm>
        </p:spPr>
        <p:txBody>
          <a:bodyPr/>
          <a:lstStyle/>
          <a:p>
            <a:r>
              <a:rPr lang="en-US" dirty="0" smtClean="0"/>
              <a:t>Future Enhancements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2362200"/>
            <a:ext cx="3962400" cy="3352800"/>
          </a:xfrm>
        </p:spPr>
        <p:txBody>
          <a:bodyPr/>
          <a:lstStyle/>
          <a:p>
            <a:r>
              <a:rPr lang="en-US" dirty="0" smtClean="0"/>
              <a:t>Research Data Management (KAPTUR Project)</a:t>
            </a:r>
          </a:p>
          <a:p>
            <a:r>
              <a:rPr lang="en-US" dirty="0" smtClean="0"/>
              <a:t>Research Pipeline system</a:t>
            </a:r>
          </a:p>
          <a:p>
            <a:r>
              <a:rPr lang="en-US" dirty="0" smtClean="0"/>
              <a:t>Postgraduate record keeping</a:t>
            </a:r>
          </a:p>
          <a:p>
            <a:r>
              <a:rPr lang="en-US" dirty="0" smtClean="0"/>
              <a:t>Additional deposit types - theses</a:t>
            </a:r>
          </a:p>
          <a:p>
            <a:endParaRPr lang="en-US" dirty="0"/>
          </a:p>
        </p:txBody>
      </p:sp>
      <p:pic>
        <p:nvPicPr>
          <p:cNvPr id="5" name="Picture 3" descr="Screen shot 2013-02-01 at 09.59.54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7976" b="-7976"/>
          <a:stretch>
            <a:fillRect/>
          </a:stretch>
        </p:blipFill>
        <p:spPr bwMode="auto">
          <a:xfrm>
            <a:off x="4572000" y="2100944"/>
            <a:ext cx="4267200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6400"/>
            <a:ext cx="7772400" cy="838200"/>
          </a:xfrm>
        </p:spPr>
        <p:txBody>
          <a:bodyPr/>
          <a:lstStyle/>
          <a:p>
            <a:r>
              <a:rPr lang="en-US" dirty="0" smtClean="0"/>
              <a:t>Support for Development</a:t>
            </a:r>
            <a:endParaRPr lang="en-US" dirty="0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1" y="3048000"/>
            <a:ext cx="229711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creenmedi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426" y="2801938"/>
            <a:ext cx="2324100" cy="292100"/>
          </a:xfrm>
          <a:prstGeom prst="rect">
            <a:avLst/>
          </a:prstGeom>
        </p:spPr>
      </p:pic>
      <p:pic>
        <p:nvPicPr>
          <p:cNvPr id="7" name="Picture 6" descr="jisc-blog-logo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9301" y="5029201"/>
            <a:ext cx="1511300" cy="1016000"/>
          </a:xfrm>
          <a:prstGeom prst="rect">
            <a:avLst/>
          </a:prstGeom>
        </p:spPr>
      </p:pic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1" y="2667000"/>
            <a:ext cx="5245100" cy="1803400"/>
          </a:xfrm>
          <a:prstGeom prst="rect">
            <a:avLst/>
          </a:prstGeom>
        </p:spPr>
      </p:pic>
      <p:pic>
        <p:nvPicPr>
          <p:cNvPr id="10" name="Picture 9" descr="Screen shot 2013-06-12 at 15.41.5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5257801"/>
            <a:ext cx="2692400" cy="596900"/>
          </a:xfrm>
          <a:prstGeom prst="rect">
            <a:avLst/>
          </a:prstGeom>
        </p:spPr>
      </p:pic>
      <p:pic>
        <p:nvPicPr>
          <p:cNvPr id="12" name="Picture 11" descr="gsa 117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1400" y="5257801"/>
            <a:ext cx="3124200" cy="6364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71600"/>
            <a:ext cx="7772400" cy="838200"/>
          </a:xfrm>
        </p:spPr>
        <p:txBody>
          <a:bodyPr/>
          <a:lstStyle/>
          <a:p>
            <a:r>
              <a:rPr lang="en-US" dirty="0" smtClean="0"/>
              <a:t>Concluding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286000"/>
            <a:ext cx="4495800" cy="3352800"/>
          </a:xfrm>
        </p:spPr>
        <p:txBody>
          <a:bodyPr/>
          <a:lstStyle/>
          <a:p>
            <a:r>
              <a:rPr lang="en-US" dirty="0" smtClean="0"/>
              <a:t>Iterative process for the development of RADAR</a:t>
            </a:r>
          </a:p>
          <a:p>
            <a:r>
              <a:rPr lang="en-US" dirty="0" smtClean="0"/>
              <a:t>Continued engagement with research staff</a:t>
            </a:r>
          </a:p>
          <a:p>
            <a:r>
              <a:rPr lang="en-US" dirty="0" smtClean="0"/>
              <a:t>Buy</a:t>
            </a:r>
            <a:r>
              <a:rPr lang="en-US" dirty="0" smtClean="0"/>
              <a:t>-in for enhancements</a:t>
            </a:r>
          </a:p>
          <a:p>
            <a:r>
              <a:rPr lang="en-US" dirty="0" smtClean="0"/>
              <a:t>Forward planning with regard to changes in policy/procedures</a:t>
            </a:r>
            <a:endParaRPr lang="en-US" dirty="0"/>
          </a:p>
        </p:txBody>
      </p:sp>
      <p:pic>
        <p:nvPicPr>
          <p:cNvPr id="5" name="Content Placeholder 13" descr="stepping-stones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-43536" b="-43536"/>
          <a:stretch>
            <a:fillRect/>
          </a:stretch>
        </p:blipFill>
        <p:spPr>
          <a:xfrm>
            <a:off x="4876800" y="1619152"/>
            <a:ext cx="4114800" cy="523884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0"/>
            <a:ext cx="7772400" cy="838200"/>
          </a:xfrm>
        </p:spPr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438400"/>
            <a:ext cx="5105400" cy="3810000"/>
          </a:xfrm>
        </p:spPr>
        <p:txBody>
          <a:bodyPr/>
          <a:lstStyle/>
          <a:p>
            <a:r>
              <a:rPr lang="en-US" sz="2000" dirty="0" smtClean="0"/>
              <a:t>The team at </a:t>
            </a:r>
            <a:r>
              <a:rPr lang="en-US" sz="2000" dirty="0" err="1" smtClean="0"/>
              <a:t>EPrints</a:t>
            </a:r>
            <a:r>
              <a:rPr lang="en-US" sz="2000" dirty="0" smtClean="0"/>
              <a:t> (Justin Bradley and Tim Miles-Board)</a:t>
            </a:r>
          </a:p>
          <a:p>
            <a:r>
              <a:rPr lang="en-US" sz="2000" dirty="0" err="1" smtClean="0"/>
              <a:t>ScreenMedia</a:t>
            </a:r>
            <a:endParaRPr lang="en-US" sz="2000" dirty="0" smtClean="0"/>
          </a:p>
          <a:p>
            <a:r>
              <a:rPr lang="en-US" sz="2000" dirty="0" smtClean="0"/>
              <a:t>William Nixon (Glasgow University)</a:t>
            </a:r>
          </a:p>
          <a:p>
            <a:r>
              <a:rPr lang="en-US" sz="2000" dirty="0" smtClean="0"/>
              <a:t>VADS</a:t>
            </a:r>
          </a:p>
          <a:p>
            <a:r>
              <a:rPr lang="en-US" sz="2000" dirty="0" smtClean="0"/>
              <a:t>GSA Research Office and Learning Resources</a:t>
            </a:r>
          </a:p>
          <a:p>
            <a:r>
              <a:rPr lang="en-US" sz="2000" dirty="0" smtClean="0"/>
              <a:t>The researchers at GSA</a:t>
            </a:r>
          </a:p>
          <a:p>
            <a:r>
              <a:rPr lang="en-US" sz="2000" dirty="0" smtClean="0"/>
              <a:t>Images courtesy of </a:t>
            </a:r>
            <a:r>
              <a:rPr lang="en-US" sz="2000" dirty="0" err="1" smtClean="0"/>
              <a:t>Burgess&amp;Bear</a:t>
            </a:r>
            <a:r>
              <a:rPr lang="en-US" sz="2000" dirty="0" smtClean="0"/>
              <a:t> (http://</a:t>
            </a:r>
            <a:r>
              <a:rPr lang="en-US" sz="2000" dirty="0" err="1" smtClean="0"/>
              <a:t>www.facebook.com/BurgessBear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pic>
        <p:nvPicPr>
          <p:cNvPr id="5" name="Content Placeholder 5" descr="back_in_town.jpg"/>
          <p:cNvPicPr>
            <a:picLocks noChangeAspect="1"/>
          </p:cNvPicPr>
          <p:nvPr/>
        </p:nvPicPr>
        <p:blipFill>
          <a:blip r:embed="rId3"/>
          <a:srcRect l="-16307" r="-16307"/>
          <a:stretch>
            <a:fillRect/>
          </a:stretch>
        </p:blipFill>
        <p:spPr bwMode="auto">
          <a:xfrm>
            <a:off x="5245410" y="2276872"/>
            <a:ext cx="3863095" cy="4047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:::Desktop:Screen shot 2013-01-28 at 11.00.02.png"/>
          <p:cNvPicPr/>
          <p:nvPr/>
        </p:nvPicPr>
        <p:blipFill>
          <a:blip r:embed="rId3">
            <a:alphaModFix amt="32000"/>
          </a:blip>
          <a:srcRect/>
          <a:stretch>
            <a:fillRect/>
          </a:stretch>
        </p:blipFill>
        <p:spPr bwMode="auto">
          <a:xfrm>
            <a:off x="914400" y="1295400"/>
            <a:ext cx="7391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1" y="4114800"/>
            <a:ext cx="893326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smtClean="0">
                <a:latin typeface="+mn-lt"/>
                <a:cs typeface="Book Antiqua"/>
              </a:rPr>
              <a:t>http://</a:t>
            </a:r>
            <a:r>
              <a:rPr lang="en-US" sz="6600" b="1" dirty="0" err="1" smtClean="0">
                <a:latin typeface="+mn-lt"/>
                <a:cs typeface="Book Antiqua"/>
              </a:rPr>
              <a:t>radar.gsa.ac.uk</a:t>
            </a:r>
            <a:r>
              <a:rPr lang="en-US" sz="6600" b="1" dirty="0" smtClean="0">
                <a:latin typeface="+mn-lt"/>
                <a:cs typeface="Book Antiqua"/>
              </a:rPr>
              <a:t>/</a:t>
            </a:r>
            <a:endParaRPr lang="en-US" sz="6600" b="1" dirty="0">
              <a:latin typeface="+mn-lt"/>
              <a:cs typeface="Book Antiqu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76600" y="2667001"/>
            <a:ext cx="28494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 smtClean="0">
                <a:latin typeface="+mn-lt"/>
              </a:rPr>
              <a:t>Thankyou</a:t>
            </a:r>
            <a:endParaRPr lang="en-US" sz="4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1451</TotalTime>
  <Words>879</Words>
  <Application>Microsoft Macintosh PowerPoint</Application>
  <PresentationFormat>On-screen Show (4:3)</PresentationFormat>
  <Paragraphs>148</Paragraphs>
  <Slides>20</Slides>
  <Notes>20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The Sharing and Re-Use of Research Data and Outputs via the Application of RADAR</vt:lpstr>
      <vt:lpstr>Context</vt:lpstr>
      <vt:lpstr>Background - GSA</vt:lpstr>
      <vt:lpstr>Background – Arts Data</vt:lpstr>
      <vt:lpstr>Background - RADAR</vt:lpstr>
      <vt:lpstr>RADAR Development</vt:lpstr>
      <vt:lpstr>RADAR – External View</vt:lpstr>
      <vt:lpstr>RADAR – Internal View</vt:lpstr>
      <vt:lpstr>Application of RADAR</vt:lpstr>
      <vt:lpstr>RADAR Functions</vt:lpstr>
      <vt:lpstr>Sharing and Re-Use</vt:lpstr>
      <vt:lpstr>Sharing and Re-Use</vt:lpstr>
      <vt:lpstr>REF - Continued</vt:lpstr>
      <vt:lpstr>REF Data - Outputs</vt:lpstr>
      <vt:lpstr>Staff Engagement</vt:lpstr>
      <vt:lpstr>Future Enhancements</vt:lpstr>
      <vt:lpstr>Support for Development</vt:lpstr>
      <vt:lpstr>Concluding Remarks</vt:lpstr>
      <vt:lpstr>Acknowledgements</vt:lpstr>
      <vt:lpstr>Slide 20</vt:lpstr>
    </vt:vector>
  </TitlesOfParts>
  <Company>drone™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drone #1</dc:creator>
  <cp:lastModifiedBy>Robin ,Burgesss</cp:lastModifiedBy>
  <cp:revision>101</cp:revision>
  <cp:lastPrinted>2013-06-12T15:43:44Z</cp:lastPrinted>
  <dcterms:created xsi:type="dcterms:W3CDTF">2013-06-24T13:11:58Z</dcterms:created>
  <dcterms:modified xsi:type="dcterms:W3CDTF">2013-06-24T13:12:49Z</dcterms:modified>
</cp:coreProperties>
</file>