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8" r:id="rId2"/>
    <p:sldId id="287" r:id="rId3"/>
    <p:sldId id="283" r:id="rId4"/>
    <p:sldId id="284" r:id="rId5"/>
    <p:sldId id="285" r:id="rId6"/>
    <p:sldId id="286" r:id="rId7"/>
    <p:sldId id="265" r:id="rId8"/>
    <p:sldId id="297" r:id="rId9"/>
    <p:sldId id="292" r:id="rId10"/>
    <p:sldId id="299" r:id="rId11"/>
    <p:sldId id="288" r:id="rId12"/>
    <p:sldId id="301" r:id="rId13"/>
    <p:sldId id="293" r:id="rId14"/>
    <p:sldId id="298" r:id="rId15"/>
    <p:sldId id="300" r:id="rId16"/>
    <p:sldId id="291" r:id="rId17"/>
    <p:sldId id="274" r:id="rId18"/>
    <p:sldId id="273" r:id="rId19"/>
    <p:sldId id="275" r:id="rId20"/>
    <p:sldId id="276" r:id="rId21"/>
    <p:sldId id="302" r:id="rId22"/>
    <p:sldId id="303" r:id="rId23"/>
    <p:sldId id="304" r:id="rId24"/>
    <p:sldId id="305" r:id="rId25"/>
    <p:sldId id="306" r:id="rId26"/>
    <p:sldId id="313" r:id="rId27"/>
    <p:sldId id="314" r:id="rId28"/>
    <p:sldId id="308" r:id="rId29"/>
    <p:sldId id="307" r:id="rId30"/>
    <p:sldId id="309" r:id="rId31"/>
    <p:sldId id="294" r:id="rId32"/>
    <p:sldId id="295" r:id="rId33"/>
    <p:sldId id="296" r:id="rId34"/>
    <p:sldId id="321" r:id="rId35"/>
    <p:sldId id="315" r:id="rId36"/>
    <p:sldId id="316" r:id="rId37"/>
    <p:sldId id="317" r:id="rId38"/>
    <p:sldId id="318" r:id="rId39"/>
    <p:sldId id="290" r:id="rId40"/>
    <p:sldId id="319" r:id="rId41"/>
    <p:sldId id="269"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1357" autoAdjust="0"/>
  </p:normalViewPr>
  <p:slideViewPr>
    <p:cSldViewPr>
      <p:cViewPr varScale="1">
        <p:scale>
          <a:sx n="36" d="100"/>
          <a:sy n="36" d="100"/>
        </p:scale>
        <p:origin x="-234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C05AB7-1A22-484F-9F7E-B7FFD0A1B538}" type="datetimeFigureOut">
              <a:rPr lang="en-GB" smtClean="0"/>
              <a:t>16/09/2014</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1880E0-F5F1-4298-A4B2-1825A3CD4419}" type="slidenum">
              <a:rPr lang="en-GB" smtClean="0"/>
              <a:t>‹#›</a:t>
            </a:fld>
            <a:endParaRPr lang="en-GB" dirty="0"/>
          </a:p>
        </p:txBody>
      </p:sp>
    </p:spTree>
    <p:extLst>
      <p:ext uri="{BB962C8B-B14F-4D97-AF65-F5344CB8AC3E}">
        <p14:creationId xmlns:p14="http://schemas.microsoft.com/office/powerpoint/2010/main" val="1570532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BA86B929-7D08-4AC3-AA50-6EA190531E55}" type="slidenum">
              <a:rPr lang="en-GB" smtClean="0"/>
              <a:pPr>
                <a:defRPr/>
              </a:pPr>
              <a:t>1</a:t>
            </a:fld>
            <a:endParaRPr lang="en-GB" dirty="0"/>
          </a:p>
        </p:txBody>
      </p:sp>
    </p:spTree>
    <p:extLst>
      <p:ext uri="{BB962C8B-B14F-4D97-AF65-F5344CB8AC3E}">
        <p14:creationId xmlns:p14="http://schemas.microsoft.com/office/powerpoint/2010/main" val="1358844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ct val="0"/>
              </a:spcBef>
              <a:spcAft>
                <a:spcPts val="0"/>
              </a:spcAft>
              <a:buClrTx/>
              <a:buSzTx/>
              <a:buFontTx/>
              <a:buChar char="•"/>
              <a:tabLst/>
              <a:defRPr/>
            </a:pPr>
            <a:r>
              <a:rPr lang="en-GB" altLang="en-US" dirty="0" smtClean="0"/>
              <a:t>Many of you will be aware that on the 23rd of May 2014, a devastating fire at the Glasgow School of Art totally</a:t>
            </a:r>
            <a:r>
              <a:rPr lang="en-GB" altLang="en-US" baseline="0" dirty="0" smtClean="0"/>
              <a:t> </a:t>
            </a:r>
            <a:r>
              <a:rPr lang="en-GB" altLang="en-US" dirty="0" smtClean="0"/>
              <a:t>destroyed the world-famous Mackintosh Library and its important historical collections. </a:t>
            </a:r>
          </a:p>
          <a:p>
            <a:pPr marL="171450" marR="0" indent="-171450" algn="l" defTabSz="914400" rtl="0" eaLnBrk="1" fontAlgn="auto" latinLnBrk="0" hangingPunct="1">
              <a:lnSpc>
                <a:spcPct val="100000"/>
              </a:lnSpc>
              <a:spcBef>
                <a:spcPct val="0"/>
              </a:spcBef>
              <a:spcAft>
                <a:spcPts val="0"/>
              </a:spcAft>
              <a:buClrTx/>
              <a:buSzTx/>
              <a:buFontTx/>
              <a:buChar char="•"/>
              <a:tabLst/>
              <a:defRPr/>
            </a:pPr>
            <a:r>
              <a:rPr lang="en-GB" altLang="en-US" dirty="0" smtClean="0"/>
              <a:t>One of the most important and widely recognised library spaces in the world, it was designed by Charles Rennie Mackintosh between 1907 and 1909 as part of the second phase of the Art School building.</a:t>
            </a:r>
          </a:p>
          <a:p>
            <a:pPr marL="171450" indent="-171450" eaLnBrk="1" hangingPunct="1">
              <a:spcBef>
                <a:spcPct val="0"/>
              </a:spcBef>
              <a:buFontTx/>
              <a:buChar char="•"/>
            </a:pPr>
            <a:r>
              <a:rPr lang="en-GB" altLang="en-US" dirty="0" smtClean="0"/>
              <a:t>It was generally accepted as one of the finest Art Nouveau interiors internationally,</a:t>
            </a:r>
            <a:r>
              <a:rPr lang="en-GB" altLang="en-US" baseline="0" dirty="0" smtClean="0"/>
              <a:t> and a</a:t>
            </a:r>
            <a:r>
              <a:rPr lang="en-GB" altLang="en-US" dirty="0" smtClean="0"/>
              <a:t>ny visitor to the space could not help but be moved by its architectural and aesthetic beauty…</a:t>
            </a:r>
          </a:p>
          <a:p>
            <a:pPr marL="171450" indent="-171450" eaLnBrk="1" hangingPunct="1">
              <a:spcBef>
                <a:spcPct val="0"/>
              </a:spcBef>
              <a:buFontTx/>
              <a:buChar char="•"/>
            </a:pPr>
            <a:r>
              <a:rPr lang="en-GB" altLang="en-US" dirty="0" smtClean="0"/>
              <a:t>…From its hand-painted balusters to its pierced wooden pendants, and from its coloured-glass hanging lamps, to its original tables, Windsor chairs and periodicals desk. </a:t>
            </a:r>
          </a:p>
        </p:txBody>
      </p:sp>
      <p:sp>
        <p:nvSpPr>
          <p:cNvPr id="4" name="Slide Number Placeholder 3"/>
          <p:cNvSpPr>
            <a:spLocks noGrp="1"/>
          </p:cNvSpPr>
          <p:nvPr>
            <p:ph type="sldNum" sz="quarter" idx="10"/>
          </p:nvPr>
        </p:nvSpPr>
        <p:spPr/>
        <p:txBody>
          <a:bodyPr/>
          <a:lstStyle/>
          <a:p>
            <a:fld id="{671880E0-F5F1-4298-A4B2-1825A3CD4419}" type="slidenum">
              <a:rPr lang="en-GB" smtClean="0"/>
              <a:t>2</a:t>
            </a:fld>
            <a:endParaRPr lang="en-GB" dirty="0"/>
          </a:p>
        </p:txBody>
      </p:sp>
    </p:spTree>
    <p:extLst>
      <p:ext uri="{BB962C8B-B14F-4D97-AF65-F5344CB8AC3E}">
        <p14:creationId xmlns:p14="http://schemas.microsoft.com/office/powerpoint/2010/main" val="178178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n-GB" altLang="en-US" dirty="0" smtClean="0"/>
              <a:t>Balcony</a:t>
            </a:r>
            <a:r>
              <a:rPr lang="en-GB" altLang="en-US" baseline="0" dirty="0" smtClean="0"/>
              <a:t> pendant</a:t>
            </a:r>
            <a:endParaRPr lang="en-GB" altLang="en-US" dirty="0" smtClean="0"/>
          </a:p>
        </p:txBody>
      </p:sp>
      <p:sp>
        <p:nvSpPr>
          <p:cNvPr id="4" name="Slide Number Placeholder 3"/>
          <p:cNvSpPr>
            <a:spLocks noGrp="1"/>
          </p:cNvSpPr>
          <p:nvPr>
            <p:ph type="sldNum" sz="quarter" idx="10"/>
          </p:nvPr>
        </p:nvSpPr>
        <p:spPr/>
        <p:txBody>
          <a:bodyPr/>
          <a:lstStyle/>
          <a:p>
            <a:fld id="{671880E0-F5F1-4298-A4B2-1825A3CD4419}" type="slidenum">
              <a:rPr lang="en-GB" smtClean="0"/>
              <a:t>3</a:t>
            </a:fld>
            <a:endParaRPr lang="en-GB" dirty="0"/>
          </a:p>
        </p:txBody>
      </p:sp>
    </p:spTree>
    <p:extLst>
      <p:ext uri="{BB962C8B-B14F-4D97-AF65-F5344CB8AC3E}">
        <p14:creationId xmlns:p14="http://schemas.microsoft.com/office/powerpoint/2010/main" val="687354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Original Windsor chairs with</a:t>
            </a:r>
            <a:r>
              <a:rPr lang="en-GB" baseline="0" dirty="0" smtClean="0"/>
              <a:t> table, the latter with pendants to reflect those above at balcony level.</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4</a:t>
            </a:fld>
            <a:endParaRPr lang="en-GB" dirty="0"/>
          </a:p>
        </p:txBody>
      </p:sp>
    </p:spTree>
    <p:extLst>
      <p:ext uri="{BB962C8B-B14F-4D97-AF65-F5344CB8AC3E}">
        <p14:creationId xmlns:p14="http://schemas.microsoft.com/office/powerpoint/2010/main" val="2562171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Periodicals desk and</a:t>
            </a:r>
            <a:r>
              <a:rPr lang="en-GB" baseline="0" dirty="0" smtClean="0"/>
              <a:t> chairs</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5</a:t>
            </a:fld>
            <a:endParaRPr lang="en-GB" dirty="0"/>
          </a:p>
        </p:txBody>
      </p:sp>
    </p:spTree>
    <p:extLst>
      <p:ext uri="{BB962C8B-B14F-4D97-AF65-F5344CB8AC3E}">
        <p14:creationId xmlns:p14="http://schemas.microsoft.com/office/powerpoint/2010/main" val="596772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dirty="0" smtClean="0"/>
              <a:t>Writing on the symbolic allusions of Mackintosh’s design, James Macaulay, in his authoritative 1993 Phaidon account of the building , states “…the library of the Glasgow School of Art is not only an aesthetic experience but the translation of philosophical thought into three dimensions.”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smtClean="0">
                <a:solidFill>
                  <a:schemeClr val="tx1"/>
                </a:solidFill>
                <a:effectLst/>
                <a:latin typeface="+mn-lt"/>
                <a:ea typeface="+mn-ea"/>
                <a:cs typeface="+mn-cs"/>
              </a:rPr>
              <a:t>The building as a whole has been described by Sir Christopher Frayling, Rector of the</a:t>
            </a:r>
            <a:r>
              <a:rPr lang="en-GB" sz="1200" b="0" i="0" kern="1200" baseline="0" dirty="0" smtClean="0">
                <a:solidFill>
                  <a:schemeClr val="tx1"/>
                </a:solidFill>
                <a:effectLst/>
                <a:latin typeface="+mn-lt"/>
                <a:ea typeface="+mn-ea"/>
                <a:cs typeface="+mn-cs"/>
              </a:rPr>
              <a:t> </a:t>
            </a:r>
            <a:r>
              <a:rPr lang="en-GB" sz="1200" b="0" i="0" u="none" strike="noStrike" kern="1200" dirty="0" smtClean="0">
                <a:solidFill>
                  <a:schemeClr val="tx1"/>
                </a:solidFill>
                <a:effectLst/>
                <a:latin typeface="+mn-lt"/>
                <a:ea typeface="+mn-ea"/>
                <a:cs typeface="+mn-cs"/>
              </a:rPr>
              <a:t>Royal College of Art</a:t>
            </a:r>
            <a:r>
              <a:rPr lang="en-GB" sz="1200" b="0" i="0" kern="1200" dirty="0" smtClean="0">
                <a:solidFill>
                  <a:schemeClr val="tx1"/>
                </a:solidFill>
                <a:effectLst/>
                <a:latin typeface="+mn-lt"/>
                <a:ea typeface="+mn-ea"/>
                <a:cs typeface="+mn-cs"/>
              </a:rPr>
              <a:t>, as “the only art school in the world where the building is worthy of the subject...this is a work of art in which to make works of art”.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ltLang="en-US" dirty="0" smtClean="0"/>
          </a:p>
          <a:p>
            <a:pPr marL="171450" indent="-171450">
              <a:buFont typeface="Arial" panose="020B0604020202020204" pitchFamily="34" charset="0"/>
              <a:buChar char="•"/>
            </a:pPr>
            <a:r>
              <a:rPr lang="en-GB" dirty="0" smtClean="0"/>
              <a:t>As an architectural space,</a:t>
            </a:r>
            <a:r>
              <a:rPr lang="en-GB" baseline="0" dirty="0" smtClean="0"/>
              <a:t> the Library was built across 3 levels, comprising a ground floor, a mezzanine balcony (which can be seen here) running along all four sides, and a bookstore above (latterly used as a furniture store).</a:t>
            </a:r>
          </a:p>
          <a:p>
            <a:pPr marL="171450" indent="-171450">
              <a:buFont typeface="Arial" panose="020B0604020202020204" pitchFamily="34" charset="0"/>
              <a:buChar char="•"/>
            </a:pPr>
            <a:r>
              <a:rPr lang="en-GB" baseline="0" dirty="0" smtClean="0"/>
              <a:t>Nearly all the wood employed in the design is oak.</a:t>
            </a:r>
          </a:p>
          <a:p>
            <a:pPr marL="171450" indent="-171450">
              <a:buFont typeface="Arial" panose="020B0604020202020204" pitchFamily="34" charset="0"/>
              <a:buChar char="•"/>
            </a:pPr>
            <a:r>
              <a:rPr lang="en-GB" baseline="0" dirty="0" smtClean="0"/>
              <a:t>Mackintosh employed some innovative and unusual engineering solutions when constructing these spaces.</a:t>
            </a:r>
          </a:p>
          <a:p>
            <a:pPr marL="171450" indent="-171450">
              <a:buFont typeface="Arial" panose="020B0604020202020204" pitchFamily="34" charset="0"/>
              <a:buChar char="•"/>
            </a:pPr>
            <a:r>
              <a:rPr lang="en-GB" baseline="0" dirty="0" smtClean="0"/>
              <a:t>The bottom levels were hung from two large cast-iron cross-beams in the store, with hangers dropped through subsequent levels and encased in oak to form dummy columns.</a:t>
            </a:r>
          </a:p>
          <a:p>
            <a:pPr marL="171450" indent="-171450">
              <a:buFont typeface="Arial" panose="020B0604020202020204" pitchFamily="34" charset="0"/>
              <a:buChar char="•"/>
            </a:pPr>
            <a:r>
              <a:rPr lang="en-GB" baseline="0" dirty="0" smtClean="0"/>
              <a:t>The columns themselves were therefore non-supportive, with all load-bearing undertaken by the cross-beams and hangers.</a:t>
            </a:r>
          </a:p>
          <a:p>
            <a:pPr marL="171450" indent="-171450">
              <a:buFont typeface="Arial" panose="020B0604020202020204" pitchFamily="34" charset="0"/>
              <a:buChar char="•"/>
            </a:pPr>
            <a:r>
              <a:rPr lang="en-GB" baseline="0" dirty="0" smtClean="0"/>
              <a:t>At ground floor level the dummy columns formed a nave-and-aisle plan, though the space itself was square rather than rectangular.</a:t>
            </a:r>
          </a:p>
          <a:p>
            <a:pPr marL="171450" indent="-171450">
              <a:buFont typeface="Arial" panose="020B0604020202020204" pitchFamily="34" charset="0"/>
              <a:buChar char="•"/>
            </a:pPr>
            <a:endParaRPr lang="en-GB" baseline="0" dirty="0" smtClean="0"/>
          </a:p>
        </p:txBody>
      </p:sp>
      <p:sp>
        <p:nvSpPr>
          <p:cNvPr id="4" name="Slide Number Placeholder 3"/>
          <p:cNvSpPr>
            <a:spLocks noGrp="1"/>
          </p:cNvSpPr>
          <p:nvPr>
            <p:ph type="sldNum" sz="quarter" idx="10"/>
          </p:nvPr>
        </p:nvSpPr>
        <p:spPr/>
        <p:txBody>
          <a:bodyPr/>
          <a:lstStyle/>
          <a:p>
            <a:fld id="{671880E0-F5F1-4298-A4B2-1825A3CD4419}" type="slidenum">
              <a:rPr lang="en-GB" smtClean="0"/>
              <a:t>6</a:t>
            </a:fld>
            <a:endParaRPr lang="en-GB" dirty="0"/>
          </a:p>
        </p:txBody>
      </p:sp>
    </p:spTree>
    <p:extLst>
      <p:ext uri="{BB962C8B-B14F-4D97-AF65-F5344CB8AC3E}">
        <p14:creationId xmlns:p14="http://schemas.microsoft.com/office/powerpoint/2010/main" val="4143691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GB" altLang="en-US" dirty="0" smtClean="0"/>
              <a:t>You</a:t>
            </a:r>
            <a:r>
              <a:rPr lang="en-GB" altLang="en-US" baseline="0" dirty="0" smtClean="0"/>
              <a:t> can perhaps gain a better sense of this interrelation of levels in this photo, which shows digital light interventions staged by our Digital Culture students earlier this year.</a:t>
            </a:r>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charset="0"/>
              </a:defRPr>
            </a:lvl1pPr>
            <a:lvl2pPr marL="742950" indent="-285750">
              <a:defRPr sz="2400">
                <a:solidFill>
                  <a:schemeClr val="tx1"/>
                </a:solidFill>
                <a:latin typeface="Times" charset="0"/>
              </a:defRPr>
            </a:lvl2pPr>
            <a:lvl3pPr marL="1143000" indent="-228600">
              <a:defRPr sz="2400">
                <a:solidFill>
                  <a:schemeClr val="tx1"/>
                </a:solidFill>
                <a:latin typeface="Times" charset="0"/>
              </a:defRPr>
            </a:lvl3pPr>
            <a:lvl4pPr marL="1600200" indent="-228600">
              <a:defRPr sz="2400">
                <a:solidFill>
                  <a:schemeClr val="tx1"/>
                </a:solidFill>
                <a:latin typeface="Times" charset="0"/>
              </a:defRPr>
            </a:lvl4pPr>
            <a:lvl5pPr marL="2057400" indent="-228600">
              <a:defRPr sz="2400">
                <a:solidFill>
                  <a:schemeClr val="tx1"/>
                </a:solidFill>
                <a:latin typeface="Times" charset="0"/>
              </a:defRPr>
            </a:lvl5pPr>
            <a:lvl6pPr marL="2514600" indent="-228600" eaLnBrk="0" fontAlgn="base" hangingPunct="0">
              <a:spcBef>
                <a:spcPct val="0"/>
              </a:spcBef>
              <a:spcAft>
                <a:spcPct val="0"/>
              </a:spcAft>
              <a:defRPr sz="2400">
                <a:solidFill>
                  <a:schemeClr val="tx1"/>
                </a:solidFill>
                <a:latin typeface="Times" charset="0"/>
              </a:defRPr>
            </a:lvl6pPr>
            <a:lvl7pPr marL="2971800" indent="-228600" eaLnBrk="0" fontAlgn="base" hangingPunct="0">
              <a:spcBef>
                <a:spcPct val="0"/>
              </a:spcBef>
              <a:spcAft>
                <a:spcPct val="0"/>
              </a:spcAft>
              <a:defRPr sz="2400">
                <a:solidFill>
                  <a:schemeClr val="tx1"/>
                </a:solidFill>
                <a:latin typeface="Times" charset="0"/>
              </a:defRPr>
            </a:lvl7pPr>
            <a:lvl8pPr marL="3429000" indent="-228600" eaLnBrk="0" fontAlgn="base" hangingPunct="0">
              <a:spcBef>
                <a:spcPct val="0"/>
              </a:spcBef>
              <a:spcAft>
                <a:spcPct val="0"/>
              </a:spcAft>
              <a:defRPr sz="2400">
                <a:solidFill>
                  <a:schemeClr val="tx1"/>
                </a:solidFill>
                <a:latin typeface="Times" charset="0"/>
              </a:defRPr>
            </a:lvl8pPr>
            <a:lvl9pPr marL="3886200" indent="-228600" eaLnBrk="0" fontAlgn="base" hangingPunct="0">
              <a:spcBef>
                <a:spcPct val="0"/>
              </a:spcBef>
              <a:spcAft>
                <a:spcPct val="0"/>
              </a:spcAft>
              <a:defRPr sz="2400">
                <a:solidFill>
                  <a:schemeClr val="tx1"/>
                </a:solidFill>
                <a:latin typeface="Times" charset="0"/>
              </a:defRPr>
            </a:lvl9pPr>
          </a:lstStyle>
          <a:p>
            <a:fld id="{77D74648-79BB-42B8-9B9F-F972821DF7BB}" type="slidenum">
              <a:rPr lang="en-GB" altLang="en-US" sz="1200" smtClean="0"/>
              <a:pPr/>
              <a:t>7</a:t>
            </a:fld>
            <a:endParaRPr lang="en-GB" altLang="en-US" sz="1200"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aseline="0" dirty="0" smtClean="0"/>
              <a:t>Meanwhile, on the west façade, hexagonal voids allowed massive glazed windows to rise up through all three levels, increasing the light available to the space.</a:t>
            </a:r>
          </a:p>
          <a:p>
            <a:pPr marL="171450" indent="-171450">
              <a:buFont typeface="Arial" panose="020B0604020202020204" pitchFamily="34" charset="0"/>
              <a:buChar char="•"/>
            </a:pPr>
            <a:r>
              <a:rPr lang="en-GB" baseline="0" dirty="0" smtClean="0"/>
              <a:t>Macaulay has compared these vast windows to those at York Minster.</a:t>
            </a:r>
          </a:p>
          <a:p>
            <a:pPr marL="171450" indent="-171450">
              <a:buFont typeface="Arial" panose="020B0604020202020204" pitchFamily="34" charset="0"/>
              <a:buChar char="•"/>
            </a:pPr>
            <a:r>
              <a:rPr lang="en-GB" baseline="0" dirty="0" smtClean="0"/>
              <a:t>The implications of this construction and layout for the spreading of the fire of 23 May are yet to be fully analysed, but will no doubt form part of the Fire Brigade report to be released later in the year.</a:t>
            </a:r>
          </a:p>
        </p:txBody>
      </p:sp>
      <p:sp>
        <p:nvSpPr>
          <p:cNvPr id="4" name="Slide Number Placeholder 3"/>
          <p:cNvSpPr>
            <a:spLocks noGrp="1"/>
          </p:cNvSpPr>
          <p:nvPr>
            <p:ph type="sldNum" sz="quarter" idx="10"/>
          </p:nvPr>
        </p:nvSpPr>
        <p:spPr/>
        <p:txBody>
          <a:bodyPr/>
          <a:lstStyle/>
          <a:p>
            <a:fld id="{671880E0-F5F1-4298-A4B2-1825A3CD4419}" type="slidenum">
              <a:rPr lang="en-GB" smtClean="0"/>
              <a:t>8</a:t>
            </a:fld>
            <a:endParaRPr lang="en-GB" dirty="0"/>
          </a:p>
        </p:txBody>
      </p:sp>
    </p:spTree>
    <p:extLst>
      <p:ext uri="{BB962C8B-B14F-4D97-AF65-F5344CB8AC3E}">
        <p14:creationId xmlns:p14="http://schemas.microsoft.com/office/powerpoint/2010/main" val="502225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Unhappily, On 23 May</a:t>
            </a:r>
            <a:r>
              <a:rPr lang="en-GB" baseline="0" dirty="0" smtClean="0"/>
              <a:t> 2014 all these spaces were destroyed by fire.</a:t>
            </a:r>
            <a:endParaRPr lang="en-GB" dirty="0" smtClean="0"/>
          </a:p>
          <a:p>
            <a:pPr marL="171450" indent="-171450">
              <a:buFont typeface="Arial" panose="020B0604020202020204" pitchFamily="34" charset="0"/>
              <a:buChar char="•"/>
            </a:pPr>
            <a:r>
              <a:rPr lang="en-GB" dirty="0" smtClean="0"/>
              <a:t>These photographs</a:t>
            </a:r>
            <a:r>
              <a:rPr lang="en-GB" baseline="0" dirty="0" smtClean="0"/>
              <a:t> of the destroyed library spaces were taken two days after that fire.</a:t>
            </a:r>
          </a:p>
          <a:p>
            <a:pPr marL="171450" indent="-171450">
              <a:buFont typeface="Arial" panose="020B0604020202020204" pitchFamily="34" charset="0"/>
              <a:buChar char="•"/>
            </a:pPr>
            <a:r>
              <a:rPr lang="en-GB" baseline="0" dirty="0" smtClean="0"/>
              <a:t>They were taken with a camera phone, so the resolution is very low, but it will give you a good indication of the extent of the devastation.</a:t>
            </a:r>
          </a:p>
          <a:p>
            <a:pPr marL="171450" indent="-171450">
              <a:buFont typeface="Arial" panose="020B0604020202020204" pitchFamily="34" charset="0"/>
              <a:buChar char="•"/>
            </a:pPr>
            <a:r>
              <a:rPr lang="en-GB" baseline="0" dirty="0" smtClean="0"/>
              <a:t>The remains of the dummy columns can be seen on the left</a:t>
            </a:r>
          </a:p>
          <a:p>
            <a:pPr marL="171450" indent="-171450">
              <a:buFont typeface="Arial" panose="020B0604020202020204" pitchFamily="34" charset="0"/>
              <a:buChar char="•"/>
            </a:pPr>
            <a:r>
              <a:rPr lang="en-GB" baseline="0" dirty="0" smtClean="0"/>
              <a:t>To the right, the ferocity of the fire is evidenced by how the wood facing has been completely stripped back to bare brick</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9</a:t>
            </a:fld>
            <a:endParaRPr lang="en-GB" dirty="0"/>
          </a:p>
        </p:txBody>
      </p:sp>
    </p:spTree>
    <p:extLst>
      <p:ext uri="{BB962C8B-B14F-4D97-AF65-F5344CB8AC3E}">
        <p14:creationId xmlns:p14="http://schemas.microsoft.com/office/powerpoint/2010/main" val="10058308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Another view of the</a:t>
            </a:r>
            <a:r>
              <a:rPr lang="en-GB" baseline="0" dirty="0" smtClean="0"/>
              <a:t> devastation, looking towards the west windows.</a:t>
            </a:r>
          </a:p>
          <a:p>
            <a:pPr marL="171450" indent="-171450">
              <a:buFont typeface="Arial" panose="020B0604020202020204" pitchFamily="34" charset="0"/>
              <a:buChar char="•"/>
            </a:pPr>
            <a:r>
              <a:rPr lang="en-GB" baseline="0" dirty="0" smtClean="0"/>
              <a:t>You can see that the former mezzanine level has completely collapsed down onto the ground floor.</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10</a:t>
            </a:fld>
            <a:endParaRPr lang="en-GB" dirty="0"/>
          </a:p>
        </p:txBody>
      </p:sp>
    </p:spTree>
    <p:extLst>
      <p:ext uri="{BB962C8B-B14F-4D97-AF65-F5344CB8AC3E}">
        <p14:creationId xmlns:p14="http://schemas.microsoft.com/office/powerpoint/2010/main" val="2637370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0" kern="1200" dirty="0" smtClean="0">
                <a:solidFill>
                  <a:schemeClr val="tx1"/>
                </a:solidFill>
                <a:effectLst/>
                <a:latin typeface="+mn-lt"/>
                <a:ea typeface="+mn-ea"/>
                <a:cs typeface="+mn-cs"/>
              </a:rPr>
              <a:t>But of course any historic</a:t>
            </a:r>
            <a:r>
              <a:rPr lang="en-GB" sz="1200" i="0" kern="1200" baseline="0" dirty="0" smtClean="0">
                <a:solidFill>
                  <a:schemeClr val="tx1"/>
                </a:solidFill>
                <a:effectLst/>
                <a:latin typeface="+mn-lt"/>
                <a:ea typeface="+mn-ea"/>
                <a:cs typeface="+mn-cs"/>
              </a:rPr>
              <a:t> l</a:t>
            </a:r>
            <a:r>
              <a:rPr lang="en-GB" sz="1200" i="0" kern="1200" dirty="0" smtClean="0">
                <a:solidFill>
                  <a:schemeClr val="tx1"/>
                </a:solidFill>
                <a:effectLst/>
                <a:latin typeface="+mn-lt"/>
                <a:ea typeface="+mn-ea"/>
                <a:cs typeface="+mn-cs"/>
              </a:rPr>
              <a:t>ibrary is more than just an architectural space.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0" kern="1200" dirty="0" smtClean="0">
                <a:solidFill>
                  <a:schemeClr val="tx1"/>
                </a:solidFill>
                <a:effectLst/>
                <a:latin typeface="+mn-lt"/>
                <a:ea typeface="+mn-ea"/>
                <a:cs typeface="+mn-cs"/>
              </a:rPr>
              <a:t>We also lost many treasured irreplaceable collections in the fire, including books dating to the 16</a:t>
            </a:r>
            <a:r>
              <a:rPr lang="en-GB" sz="1200" i="0" kern="1200" baseline="30000" dirty="0" smtClean="0">
                <a:solidFill>
                  <a:schemeClr val="tx1"/>
                </a:solidFill>
                <a:effectLst/>
                <a:latin typeface="+mn-lt"/>
                <a:ea typeface="+mn-ea"/>
                <a:cs typeface="+mn-cs"/>
              </a:rPr>
              <a:t>th</a:t>
            </a:r>
            <a:r>
              <a:rPr lang="en-GB" sz="1200" i="0" kern="1200" dirty="0" smtClean="0">
                <a:solidFill>
                  <a:schemeClr val="tx1"/>
                </a:solidFill>
                <a:effectLst/>
                <a:latin typeface="+mn-lt"/>
                <a:ea typeface="+mn-ea"/>
                <a:cs typeface="+mn-cs"/>
              </a:rPr>
              <a:t> century, rare avant-garde journals (such as </a:t>
            </a:r>
            <a:r>
              <a:rPr lang="en-GB" sz="1200" i="0" kern="1200" dirty="0" err="1" smtClean="0">
                <a:solidFill>
                  <a:schemeClr val="tx1"/>
                </a:solidFill>
                <a:effectLst/>
                <a:latin typeface="+mn-lt"/>
                <a:ea typeface="+mn-ea"/>
                <a:cs typeface="+mn-cs"/>
              </a:rPr>
              <a:t>Ver</a:t>
            </a:r>
            <a:r>
              <a:rPr lang="en-GB" sz="1200" i="0" kern="1200" dirty="0" smtClean="0">
                <a:solidFill>
                  <a:schemeClr val="tx1"/>
                </a:solidFill>
                <a:effectLst/>
                <a:latin typeface="+mn-lt"/>
                <a:ea typeface="+mn-ea"/>
                <a:cs typeface="+mn-cs"/>
              </a:rPr>
              <a:t> Sacrum – the journal of the Vienna Secession - that you see here)</a:t>
            </a:r>
            <a:r>
              <a:rPr lang="en-GB" sz="1200" i="0" kern="1200" baseline="0" dirty="0" smtClean="0">
                <a:solidFill>
                  <a:schemeClr val="tx1"/>
                </a:solidFill>
                <a:effectLst/>
                <a:latin typeface="+mn-lt"/>
                <a:ea typeface="+mn-ea"/>
                <a:cs typeface="+mn-cs"/>
              </a:rPr>
              <a:t> and</a:t>
            </a:r>
            <a:r>
              <a:rPr lang="en-GB" sz="1200" i="0" kern="1200" dirty="0" smtClean="0">
                <a:solidFill>
                  <a:schemeClr val="tx1"/>
                </a:solidFill>
                <a:effectLst/>
                <a:latin typeface="+mn-lt"/>
                <a:ea typeface="+mn-ea"/>
                <a:cs typeface="+mn-cs"/>
              </a:rPr>
              <a:t> 19</a:t>
            </a:r>
            <a:r>
              <a:rPr lang="en-GB" sz="1200" i="0" kern="1200" baseline="30000" dirty="0" smtClean="0">
                <a:solidFill>
                  <a:schemeClr val="tx1"/>
                </a:solidFill>
                <a:effectLst/>
                <a:latin typeface="+mn-lt"/>
                <a:ea typeface="+mn-ea"/>
                <a:cs typeface="+mn-cs"/>
              </a:rPr>
              <a:t>th</a:t>
            </a:r>
            <a:r>
              <a:rPr lang="en-GB" sz="1200" i="0" kern="1200" baseline="0" dirty="0" smtClean="0">
                <a:solidFill>
                  <a:schemeClr val="tx1"/>
                </a:solidFill>
                <a:effectLst/>
                <a:latin typeface="+mn-lt"/>
                <a:ea typeface="+mn-ea"/>
                <a:cs typeface="+mn-cs"/>
              </a:rPr>
              <a:t> century illustrated books by our former staff and alumni</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11</a:t>
            </a:fld>
            <a:endParaRPr lang="en-GB" dirty="0"/>
          </a:p>
        </p:txBody>
      </p:sp>
    </p:spTree>
    <p:extLst>
      <p:ext uri="{BB962C8B-B14F-4D97-AF65-F5344CB8AC3E}">
        <p14:creationId xmlns:p14="http://schemas.microsoft.com/office/powerpoint/2010/main" val="9961390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0" kern="1200" baseline="0" dirty="0" smtClean="0">
                <a:solidFill>
                  <a:schemeClr val="tx1"/>
                </a:solidFill>
                <a:effectLst/>
                <a:latin typeface="+mn-lt"/>
                <a:ea typeface="+mn-ea"/>
                <a:cs typeface="+mn-cs"/>
              </a:rPr>
              <a:t>We also lost </a:t>
            </a:r>
            <a:r>
              <a:rPr lang="en-GB" sz="1200" i="0" kern="1200" dirty="0" smtClean="0">
                <a:solidFill>
                  <a:schemeClr val="tx1"/>
                </a:solidFill>
                <a:effectLst/>
                <a:latin typeface="+mn-lt"/>
                <a:ea typeface="+mn-ea"/>
                <a:cs typeface="+mn-cs"/>
              </a:rPr>
              <a:t>a significant proportion of the School's Foundation Collections, which</a:t>
            </a:r>
            <a:r>
              <a:rPr lang="en-GB" sz="1200" i="0" kern="1200" baseline="0" dirty="0" smtClean="0">
                <a:solidFill>
                  <a:schemeClr val="tx1"/>
                </a:solidFill>
                <a:effectLst/>
                <a:latin typeface="+mn-lt"/>
                <a:ea typeface="+mn-ea"/>
                <a:cs typeface="+mn-cs"/>
              </a:rPr>
              <a:t> came to us from the then South Kensington Museum under the South Kensington system of arts education…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0" kern="1200" baseline="0" dirty="0" smtClean="0">
                <a:solidFill>
                  <a:schemeClr val="tx1"/>
                </a:solidFill>
                <a:effectLst/>
                <a:latin typeface="+mn-lt"/>
                <a:ea typeface="+mn-ea"/>
                <a:cs typeface="+mn-cs"/>
              </a:rPr>
              <a:t>This obviously constitutes a great loss to the School’s institutional history</a:t>
            </a:r>
            <a:endParaRPr lang="en-GB" sz="1200" i="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12</a:t>
            </a:fld>
            <a:endParaRPr lang="en-GB" dirty="0"/>
          </a:p>
        </p:txBody>
      </p:sp>
    </p:spTree>
    <p:extLst>
      <p:ext uri="{BB962C8B-B14F-4D97-AF65-F5344CB8AC3E}">
        <p14:creationId xmlns:p14="http://schemas.microsoft.com/office/powerpoint/2010/main" val="4212406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kern="1200" dirty="0" smtClean="0">
                <a:solidFill>
                  <a:schemeClr val="tx1"/>
                </a:solidFill>
                <a:effectLst/>
                <a:latin typeface="+mn-lt"/>
                <a:ea typeface="+mn-ea"/>
                <a:cs typeface="+mn-cs"/>
              </a:rPr>
              <a:t>Several items from our Mackintosh and non-Mackintosh art collections were</a:t>
            </a:r>
            <a:r>
              <a:rPr lang="en-GB" sz="1200" kern="1200" baseline="0" dirty="0" smtClean="0">
                <a:solidFill>
                  <a:schemeClr val="tx1"/>
                </a:solidFill>
                <a:effectLst/>
                <a:latin typeface="+mn-lt"/>
                <a:ea typeface="+mn-ea"/>
                <a:cs typeface="+mn-cs"/>
              </a:rPr>
              <a:t> stored in the former bookstore above the Library, and so were also lost.</a:t>
            </a:r>
          </a:p>
          <a:p>
            <a:pPr marL="171450" indent="-171450">
              <a:buFont typeface="Arial" panose="020B0604020202020204" pitchFamily="34" charset="0"/>
              <a:buChar char="•"/>
            </a:pPr>
            <a:r>
              <a:rPr lang="en-GB" sz="1200" kern="1200" baseline="0" dirty="0" smtClean="0">
                <a:solidFill>
                  <a:schemeClr val="tx1"/>
                </a:solidFill>
                <a:effectLst/>
                <a:latin typeface="+mn-lt"/>
                <a:ea typeface="+mn-ea"/>
                <a:cs typeface="+mn-cs"/>
              </a:rPr>
              <a:t>This </a:t>
            </a:r>
            <a:r>
              <a:rPr lang="en-GB" sz="1200" kern="1200" dirty="0" smtClean="0">
                <a:solidFill>
                  <a:schemeClr val="tx1"/>
                </a:solidFill>
                <a:effectLst/>
                <a:latin typeface="+mn-lt"/>
                <a:ea typeface="+mn-ea"/>
                <a:cs typeface="+mn-cs"/>
              </a:rPr>
              <a:t>includes</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several paintings,</a:t>
            </a:r>
            <a:r>
              <a:rPr lang="en-GB" sz="1200" kern="1200" baseline="0" dirty="0" smtClean="0">
                <a:solidFill>
                  <a:schemeClr val="tx1"/>
                </a:solidFill>
                <a:effectLst/>
                <a:latin typeface="+mn-lt"/>
                <a:ea typeface="+mn-ea"/>
                <a:cs typeface="+mn-cs"/>
              </a:rPr>
              <a:t> some decorative arts, </a:t>
            </a:r>
            <a:r>
              <a:rPr lang="en-GB" sz="1200" kern="1200" dirty="0" smtClean="0">
                <a:solidFill>
                  <a:schemeClr val="tx1"/>
                </a:solidFill>
                <a:effectLst/>
                <a:latin typeface="+mn-lt"/>
                <a:ea typeface="+mn-ea"/>
                <a:cs typeface="+mn-cs"/>
              </a:rPr>
              <a:t>and items</a:t>
            </a:r>
            <a:r>
              <a:rPr lang="en-GB" sz="1200" kern="1200" baseline="0" dirty="0" smtClean="0">
                <a:solidFill>
                  <a:schemeClr val="tx1"/>
                </a:solidFill>
                <a:effectLst/>
                <a:latin typeface="+mn-lt"/>
                <a:ea typeface="+mn-ea"/>
                <a:cs typeface="+mn-cs"/>
              </a:rPr>
              <a:t> of</a:t>
            </a:r>
            <a:r>
              <a:rPr lang="en-GB" sz="1200" kern="1200" dirty="0" smtClean="0">
                <a:solidFill>
                  <a:schemeClr val="tx1"/>
                </a:solidFill>
                <a:effectLst/>
                <a:latin typeface="+mn-lt"/>
                <a:ea typeface="+mn-ea"/>
                <a:cs typeface="+mn-cs"/>
              </a:rPr>
              <a:t> duplicate Mackintosh furniture not then on display in our</a:t>
            </a:r>
            <a:r>
              <a:rPr lang="en-GB" sz="1200" kern="1200" baseline="0" dirty="0" smtClean="0">
                <a:solidFill>
                  <a:schemeClr val="tx1"/>
                </a:solidFill>
                <a:effectLst/>
                <a:latin typeface="+mn-lt"/>
                <a:ea typeface="+mn-ea"/>
                <a:cs typeface="+mn-cs"/>
              </a:rPr>
              <a:t> public furniture gallery.</a:t>
            </a:r>
            <a:endParaRPr lang="en-GB" dirty="0" smtClean="0"/>
          </a:p>
          <a:p>
            <a:pPr marL="171450" indent="-171450">
              <a:buFont typeface="Arial" panose="020B0604020202020204" pitchFamily="34" charset="0"/>
              <a:buChar char="•"/>
            </a:pPr>
            <a:r>
              <a:rPr lang="en-GB" dirty="0" smtClean="0"/>
              <a:t>The photo</a:t>
            </a:r>
            <a:r>
              <a:rPr lang="en-GB" baseline="0" dirty="0" smtClean="0"/>
              <a:t> </a:t>
            </a:r>
            <a:r>
              <a:rPr lang="en-GB" dirty="0" smtClean="0"/>
              <a:t>shows the former library</a:t>
            </a:r>
            <a:r>
              <a:rPr lang="en-GB" baseline="0" dirty="0" smtClean="0"/>
              <a:t> bookstore (latterly the furniture store) looking down through the rafters into the library below.</a:t>
            </a:r>
          </a:p>
          <a:p>
            <a:pPr marL="171450" indent="-171450">
              <a:buFont typeface="Arial" panose="020B0604020202020204" pitchFamily="34" charset="0"/>
              <a:buChar char="•"/>
            </a:pPr>
            <a:r>
              <a:rPr lang="en-GB" baseline="0" dirty="0" smtClean="0"/>
              <a:t>You can make out the metal skeletons of the former painting racks.</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13</a:t>
            </a:fld>
            <a:endParaRPr lang="en-GB" dirty="0"/>
          </a:p>
        </p:txBody>
      </p:sp>
    </p:spTree>
    <p:extLst>
      <p:ext uri="{BB962C8B-B14F-4D97-AF65-F5344CB8AC3E}">
        <p14:creationId xmlns:p14="http://schemas.microsoft.com/office/powerpoint/2010/main" val="13029499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You can</a:t>
            </a:r>
            <a:r>
              <a:rPr lang="en-GB" baseline="0" dirty="0" smtClean="0"/>
              <a:t> perhaps get a better view in this image</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14</a:t>
            </a:fld>
            <a:endParaRPr lang="en-GB" dirty="0"/>
          </a:p>
        </p:txBody>
      </p:sp>
    </p:spTree>
    <p:extLst>
      <p:ext uri="{BB962C8B-B14F-4D97-AF65-F5344CB8AC3E}">
        <p14:creationId xmlns:p14="http://schemas.microsoft.com/office/powerpoint/2010/main" val="2203093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And another view</a:t>
            </a:r>
            <a:r>
              <a:rPr lang="en-GB" baseline="0" dirty="0" smtClean="0"/>
              <a:t> of the store with some of the destroyed canvases to the right</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15</a:t>
            </a:fld>
            <a:endParaRPr lang="en-GB" dirty="0"/>
          </a:p>
        </p:txBody>
      </p:sp>
    </p:spTree>
    <p:extLst>
      <p:ext uri="{BB962C8B-B14F-4D97-AF65-F5344CB8AC3E}">
        <p14:creationId xmlns:p14="http://schemas.microsoft.com/office/powerpoint/2010/main" val="38905399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kern="1200" baseline="0" dirty="0" smtClean="0">
                <a:solidFill>
                  <a:schemeClr val="tx1"/>
                </a:solidFill>
                <a:effectLst/>
                <a:latin typeface="+mn-lt"/>
                <a:ea typeface="+mn-ea"/>
                <a:cs typeface="+mn-cs"/>
              </a:rPr>
              <a:t>Two of our destroyed paintings:</a:t>
            </a:r>
          </a:p>
          <a:p>
            <a:r>
              <a:rPr lang="en-GB" sz="1200" kern="1200" baseline="0" dirty="0" smtClean="0">
                <a:solidFill>
                  <a:schemeClr val="tx1"/>
                </a:solidFill>
                <a:effectLst/>
                <a:latin typeface="+mn-lt"/>
                <a:ea typeface="+mn-ea"/>
                <a:cs typeface="+mn-cs"/>
              </a:rPr>
              <a:t>Nude with a wrap by Maurice Greiffenhagen (1924), a former Head of Painting</a:t>
            </a:r>
          </a:p>
          <a:p>
            <a:r>
              <a:rPr lang="en-GB" sz="1200" kern="1200" baseline="0" dirty="0" smtClean="0">
                <a:solidFill>
                  <a:schemeClr val="tx1"/>
                </a:solidFill>
                <a:effectLst/>
                <a:latin typeface="+mn-lt"/>
                <a:ea typeface="+mn-ea"/>
                <a:cs typeface="+mn-cs"/>
              </a:rPr>
              <a:t>Pan by Carole Gibbons (1970), a GSA graduate</a:t>
            </a:r>
          </a:p>
          <a:p>
            <a:endParaRPr lang="en-GB" sz="1200" kern="1200" baseline="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16</a:t>
            </a:fld>
            <a:endParaRPr lang="en-GB" dirty="0"/>
          </a:p>
        </p:txBody>
      </p:sp>
    </p:spTree>
    <p:extLst>
      <p:ext uri="{BB962C8B-B14F-4D97-AF65-F5344CB8AC3E}">
        <p14:creationId xmlns:p14="http://schemas.microsoft.com/office/powerpoint/2010/main" val="20557291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The</a:t>
            </a:r>
            <a:r>
              <a:rPr lang="en-GB" sz="1200" kern="1200" baseline="0" dirty="0" smtClean="0">
                <a:solidFill>
                  <a:schemeClr val="tx1"/>
                </a:solidFill>
                <a:effectLst/>
                <a:latin typeface="+mn-lt"/>
                <a:ea typeface="+mn-ea"/>
                <a:cs typeface="+mn-cs"/>
              </a:rPr>
              <a:t> School’s</a:t>
            </a:r>
            <a:r>
              <a:rPr lang="en-GB" sz="1200" kern="1200" dirty="0" smtClean="0">
                <a:solidFill>
                  <a:schemeClr val="tx1"/>
                </a:solidFill>
                <a:effectLst/>
                <a:latin typeface="+mn-lt"/>
                <a:ea typeface="+mn-ea"/>
                <a:cs typeface="+mn-cs"/>
              </a:rPr>
              <a:t> Archives miraculously escaped the fire, despite the fact they</a:t>
            </a:r>
            <a:r>
              <a:rPr lang="en-GB" sz="1200" kern="1200" baseline="0" dirty="0" smtClean="0">
                <a:solidFill>
                  <a:schemeClr val="tx1"/>
                </a:solidFill>
                <a:effectLst/>
                <a:latin typeface="+mn-lt"/>
                <a:ea typeface="+mn-ea"/>
                <a:cs typeface="+mn-cs"/>
              </a:rPr>
              <a:t> were housed in the basement level where the fire originated.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Since 2008 </a:t>
            </a:r>
            <a:r>
              <a:rPr lang="en-GB" baseline="0" dirty="0" smtClean="0"/>
              <a:t>they have been housed </a:t>
            </a:r>
            <a:r>
              <a:rPr lang="en-GB" dirty="0" smtClean="0"/>
              <a:t>in environmentally-controlled stores close to a public</a:t>
            </a:r>
            <a:r>
              <a:rPr lang="en-GB" baseline="0" dirty="0" smtClean="0"/>
              <a:t> reading room.</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smtClean="0"/>
              <a:t>These were created as part of an HLF-funded Mackintosh Conservation and Access Project which aimed to co</a:t>
            </a:r>
            <a:r>
              <a:rPr lang="en-GB" dirty="0" smtClean="0"/>
              <a:t>nserve the fabric of the building and its archive and museum collections, and to enable enhanced access to our heritage assets.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The total project cost in the region of £8.6 million.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Subsequent</a:t>
            </a:r>
            <a:r>
              <a:rPr lang="en-GB" sz="1200" kern="1200" baseline="0" dirty="0" smtClean="0">
                <a:solidFill>
                  <a:schemeClr val="tx1"/>
                </a:solidFill>
                <a:effectLst/>
                <a:latin typeface="+mn-lt"/>
                <a:ea typeface="+mn-ea"/>
                <a:cs typeface="+mn-cs"/>
              </a:rPr>
              <a:t> to the fire, these facilities are</a:t>
            </a:r>
            <a:r>
              <a:rPr lang="en-GB" sz="1200" kern="1200" dirty="0" smtClean="0">
                <a:solidFill>
                  <a:schemeClr val="tx1"/>
                </a:solidFill>
                <a:effectLst/>
                <a:latin typeface="+mn-lt"/>
                <a:ea typeface="+mn-ea"/>
                <a:cs typeface="+mn-cs"/>
              </a:rPr>
              <a:t> now closed for the foreseeabl</a:t>
            </a:r>
            <a:r>
              <a:rPr lang="en-GB" sz="1200" kern="1200" baseline="0" dirty="0" smtClean="0">
                <a:solidFill>
                  <a:schemeClr val="tx1"/>
                </a:solidFill>
                <a:effectLst/>
                <a:latin typeface="+mn-lt"/>
                <a:ea typeface="+mn-ea"/>
                <a:cs typeface="+mn-cs"/>
              </a:rPr>
              <a:t>e future, and Archives and Collections staff are currently planning for the relocation of their collections and services to elsewhere in the city.</a:t>
            </a:r>
            <a:endParaRPr lang="en-GB"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aseline="0" dirty="0" smtClean="0"/>
          </a:p>
        </p:txBody>
      </p:sp>
      <p:sp>
        <p:nvSpPr>
          <p:cNvPr id="4" name="Slide Number Placeholder 3"/>
          <p:cNvSpPr>
            <a:spLocks noGrp="1"/>
          </p:cNvSpPr>
          <p:nvPr>
            <p:ph type="sldNum" sz="quarter" idx="10"/>
          </p:nvPr>
        </p:nvSpPr>
        <p:spPr/>
        <p:txBody>
          <a:bodyPr/>
          <a:lstStyle/>
          <a:p>
            <a:fld id="{671880E0-F5F1-4298-A4B2-1825A3CD4419}" type="slidenum">
              <a:rPr lang="en-GB" smtClean="0"/>
              <a:t>17</a:t>
            </a:fld>
            <a:endParaRPr lang="en-GB" dirty="0"/>
          </a:p>
        </p:txBody>
      </p:sp>
    </p:spTree>
    <p:extLst>
      <p:ext uri="{BB962C8B-B14F-4D97-AF65-F5344CB8AC3E}">
        <p14:creationId xmlns:p14="http://schemas.microsoft.com/office/powerpoint/2010/main" val="12923480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These collections</a:t>
            </a:r>
            <a:r>
              <a:rPr lang="en-GB" baseline="0" dirty="0" smtClean="0"/>
              <a:t> include </a:t>
            </a:r>
            <a:r>
              <a:rPr lang="en-GB" dirty="0" smtClean="0"/>
              <a:t>a wide range of material relating to GSA’s history, activities,</a:t>
            </a:r>
            <a:r>
              <a:rPr lang="en-GB" baseline="0" dirty="0" smtClean="0"/>
              <a:t> </a:t>
            </a:r>
            <a:r>
              <a:rPr lang="en-GB" dirty="0" smtClean="0"/>
              <a:t>buildings, staff and students. </a:t>
            </a:r>
          </a:p>
          <a:p>
            <a:pPr marL="171450" indent="-171450">
              <a:buFont typeface="Arial" panose="020B0604020202020204" pitchFamily="34" charset="0"/>
              <a:buChar char="•"/>
            </a:pPr>
            <a:r>
              <a:rPr lang="en-GB" dirty="0" smtClean="0"/>
              <a:t>Material ranges from </a:t>
            </a:r>
            <a:r>
              <a:rPr lang="en-GB" baseline="0" dirty="0" smtClean="0"/>
              <a:t>paper archives, </a:t>
            </a:r>
            <a:r>
              <a:rPr lang="en-GB" dirty="0" smtClean="0"/>
              <a:t>photographs, sketch books, textiles, architectural designs, and posters.</a:t>
            </a:r>
          </a:p>
          <a:p>
            <a:pPr marL="171450" indent="-171450">
              <a:buFont typeface="Arial" panose="020B0604020202020204" pitchFamily="34" charset="0"/>
              <a:buChar char="•"/>
            </a:pPr>
            <a:r>
              <a:rPr lang="en-GB" dirty="0" smtClean="0"/>
              <a:t>The sheer variety of artefact obviously complicates</a:t>
            </a:r>
            <a:r>
              <a:rPr lang="en-GB" baseline="0" dirty="0" smtClean="0"/>
              <a:t> subsequent salvage and conservation efforts.</a:t>
            </a:r>
            <a:endParaRPr lang="en-GB" dirty="0" smtClean="0"/>
          </a:p>
        </p:txBody>
      </p:sp>
      <p:sp>
        <p:nvSpPr>
          <p:cNvPr id="4" name="Slide Number Placeholder 3"/>
          <p:cNvSpPr>
            <a:spLocks noGrp="1"/>
          </p:cNvSpPr>
          <p:nvPr>
            <p:ph type="sldNum" sz="quarter" idx="10"/>
          </p:nvPr>
        </p:nvSpPr>
        <p:spPr/>
        <p:txBody>
          <a:bodyPr/>
          <a:lstStyle/>
          <a:p>
            <a:fld id="{671880E0-F5F1-4298-A4B2-1825A3CD4419}" type="slidenum">
              <a:rPr lang="en-GB" smtClean="0"/>
              <a:t>18</a:t>
            </a:fld>
            <a:endParaRPr lang="en-GB" dirty="0"/>
          </a:p>
        </p:txBody>
      </p:sp>
    </p:spTree>
    <p:extLst>
      <p:ext uri="{BB962C8B-B14F-4D97-AF65-F5344CB8AC3E}">
        <p14:creationId xmlns:p14="http://schemas.microsoft.com/office/powerpoint/2010/main" val="41340179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Traditionally, Archives</a:t>
            </a:r>
            <a:r>
              <a:rPr lang="en-GB" baseline="0" dirty="0" smtClean="0"/>
              <a:t> have</a:t>
            </a:r>
            <a:r>
              <a:rPr lang="en-GB" dirty="0" smtClean="0"/>
              <a:t> placed a large emphasis on using these artefacts</a:t>
            </a:r>
            <a:r>
              <a:rPr lang="en-GB" baseline="0" dirty="0" smtClean="0"/>
              <a:t> to stimulate and inspire current practice in our students</a:t>
            </a:r>
            <a:endParaRPr lang="en-GB" dirty="0" smtClean="0"/>
          </a:p>
          <a:p>
            <a:pPr marL="171450" indent="-171450">
              <a:buFont typeface="Arial" panose="020B0604020202020204" pitchFamily="34" charset="0"/>
              <a:buChar char="•"/>
            </a:pPr>
            <a:r>
              <a:rPr lang="en-GB" dirty="0" smtClean="0"/>
              <a:t>This is an example of course work created by a</a:t>
            </a:r>
            <a:r>
              <a:rPr lang="en-GB" baseline="0" dirty="0" smtClean="0"/>
              <a:t> second year student in response to a piece of 1652 stumpwork held in our Archives</a:t>
            </a:r>
          </a:p>
        </p:txBody>
      </p:sp>
      <p:sp>
        <p:nvSpPr>
          <p:cNvPr id="4" name="Slide Number Placeholder 3"/>
          <p:cNvSpPr>
            <a:spLocks noGrp="1"/>
          </p:cNvSpPr>
          <p:nvPr>
            <p:ph type="sldNum" sz="quarter" idx="10"/>
          </p:nvPr>
        </p:nvSpPr>
        <p:spPr/>
        <p:txBody>
          <a:bodyPr/>
          <a:lstStyle/>
          <a:p>
            <a:fld id="{671880E0-F5F1-4298-A4B2-1825A3CD4419}" type="slidenum">
              <a:rPr lang="en-GB" smtClean="0"/>
              <a:t>19</a:t>
            </a:fld>
            <a:endParaRPr lang="en-GB" dirty="0"/>
          </a:p>
        </p:txBody>
      </p:sp>
    </p:spTree>
    <p:extLst>
      <p:ext uri="{BB962C8B-B14F-4D97-AF65-F5344CB8AC3E}">
        <p14:creationId xmlns:p14="http://schemas.microsoft.com/office/powerpoint/2010/main" val="7133121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And another example of student work,</a:t>
            </a:r>
            <a:r>
              <a:rPr lang="en-GB" baseline="0" dirty="0" smtClean="0"/>
              <a:t> this time in response to a 19</a:t>
            </a:r>
            <a:r>
              <a:rPr lang="en-GB" baseline="30000" dirty="0" smtClean="0"/>
              <a:t>th</a:t>
            </a:r>
            <a:r>
              <a:rPr lang="en-GB" baseline="0" dirty="0" smtClean="0"/>
              <a:t> Shetland lace shawl</a:t>
            </a:r>
          </a:p>
          <a:p>
            <a:pPr marL="171450" indent="-171450">
              <a:buFont typeface="Arial" panose="020B0604020202020204" pitchFamily="34" charset="0"/>
              <a:buChar char="•"/>
            </a:pPr>
            <a:r>
              <a:rPr lang="en-GB" baseline="0" dirty="0" smtClean="0"/>
              <a:t>Our planning for the long-term conservation and storage of these displaced collections therefore has to take into account continued student access</a:t>
            </a:r>
          </a:p>
          <a:p>
            <a:pPr marL="171450" indent="-171450">
              <a:buFont typeface="Arial" panose="020B0604020202020204" pitchFamily="34" charset="0"/>
              <a:buChar char="•"/>
            </a:pPr>
            <a:r>
              <a:rPr lang="en-GB" baseline="0" dirty="0" smtClean="0"/>
              <a:t>So that the collections can continue to play an active role in the learning and teaching activities of the School</a:t>
            </a:r>
            <a:endParaRPr lang="en-GB" dirty="0" smtClean="0"/>
          </a:p>
        </p:txBody>
      </p:sp>
      <p:sp>
        <p:nvSpPr>
          <p:cNvPr id="4" name="Slide Number Placeholder 3"/>
          <p:cNvSpPr>
            <a:spLocks noGrp="1"/>
          </p:cNvSpPr>
          <p:nvPr>
            <p:ph type="sldNum" sz="quarter" idx="10"/>
          </p:nvPr>
        </p:nvSpPr>
        <p:spPr/>
        <p:txBody>
          <a:bodyPr/>
          <a:lstStyle/>
          <a:p>
            <a:fld id="{671880E0-F5F1-4298-A4B2-1825A3CD4419}" type="slidenum">
              <a:rPr lang="en-GB" smtClean="0"/>
              <a:t>20</a:t>
            </a:fld>
            <a:endParaRPr lang="en-GB" dirty="0"/>
          </a:p>
        </p:txBody>
      </p:sp>
    </p:spTree>
    <p:extLst>
      <p:ext uri="{BB962C8B-B14F-4D97-AF65-F5344CB8AC3E}">
        <p14:creationId xmlns:p14="http://schemas.microsoft.com/office/powerpoint/2010/main" val="35468752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smtClean="0">
                <a:solidFill>
                  <a:schemeClr val="tx1"/>
                </a:solidFill>
                <a:effectLst/>
                <a:latin typeface="+mn-lt"/>
                <a:ea typeface="+mn-ea"/>
                <a:cs typeface="+mn-cs"/>
              </a:rPr>
              <a:t>Our archives, although safe, did suffer significant water and smoke damage during the fire and subsequent fire-fighting</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In the immediate</a:t>
            </a:r>
            <a:r>
              <a:rPr lang="en-GB" baseline="0" dirty="0" smtClean="0"/>
              <a:t> aftermath of the fire, with the loss of the library and much of our collections, our main priority quickly became the salvage of these damaged archives from the Mackintosh Building</a:t>
            </a:r>
          </a:p>
        </p:txBody>
      </p:sp>
      <p:sp>
        <p:nvSpPr>
          <p:cNvPr id="4" name="Slide Number Placeholder 3"/>
          <p:cNvSpPr>
            <a:spLocks noGrp="1"/>
          </p:cNvSpPr>
          <p:nvPr>
            <p:ph type="sldNum" sz="quarter" idx="10"/>
          </p:nvPr>
        </p:nvSpPr>
        <p:spPr/>
        <p:txBody>
          <a:bodyPr/>
          <a:lstStyle/>
          <a:p>
            <a:fld id="{671880E0-F5F1-4298-A4B2-1825A3CD4419}" type="slidenum">
              <a:rPr lang="en-GB" smtClean="0"/>
              <a:t>21</a:t>
            </a:fld>
            <a:endParaRPr lang="en-GB" dirty="0"/>
          </a:p>
        </p:txBody>
      </p:sp>
    </p:spTree>
    <p:extLst>
      <p:ext uri="{BB962C8B-B14F-4D97-AF65-F5344CB8AC3E}">
        <p14:creationId xmlns:p14="http://schemas.microsoft.com/office/powerpoint/2010/main" val="41486970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23</a:t>
            </a:fld>
            <a:endParaRPr lang="en-GB" dirty="0"/>
          </a:p>
        </p:txBody>
      </p:sp>
    </p:spTree>
    <p:extLst>
      <p:ext uri="{BB962C8B-B14F-4D97-AF65-F5344CB8AC3E}">
        <p14:creationId xmlns:p14="http://schemas.microsoft.com/office/powerpoint/2010/main" val="41911072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24</a:t>
            </a:fld>
            <a:endParaRPr lang="en-GB" dirty="0"/>
          </a:p>
        </p:txBody>
      </p:sp>
    </p:spTree>
    <p:extLst>
      <p:ext uri="{BB962C8B-B14F-4D97-AF65-F5344CB8AC3E}">
        <p14:creationId xmlns:p14="http://schemas.microsoft.com/office/powerpoint/2010/main" val="35349185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aseline="0" dirty="0" smtClean="0"/>
              <a:t>We were aided in this salvage by many volunteers – including some academics – who willingly volunteered their time to help us</a:t>
            </a:r>
          </a:p>
          <a:p>
            <a:pPr marL="171450" indent="-171450">
              <a:buFont typeface="Arial" panose="020B0604020202020204" pitchFamily="34" charset="0"/>
              <a:buChar char="•"/>
            </a:pPr>
            <a:r>
              <a:rPr lang="en-GB" baseline="0" dirty="0" smtClean="0"/>
              <a:t>We were very humbled by the good will shown to us during this time, and by the generosity of all those who gave their time and support</a:t>
            </a:r>
          </a:p>
          <a:p>
            <a:pPr marL="171450" indent="-171450">
              <a:buFont typeface="Arial" panose="020B0604020202020204" pitchFamily="34" charset="0"/>
              <a:buChar char="•"/>
            </a:pPr>
            <a:r>
              <a:rPr lang="en-GB" baseline="0" dirty="0" smtClean="0"/>
              <a:t>It became apparent incredibly quickly how important it is to maintain a good roster of volunteers who are able to help at these times</a:t>
            </a:r>
          </a:p>
          <a:p>
            <a:pPr marL="171450" indent="-171450">
              <a:buFont typeface="Arial" panose="020B0604020202020204" pitchFamily="34" charset="0"/>
              <a:buChar char="•"/>
            </a:pPr>
            <a:r>
              <a:rPr lang="en-GB" baseline="0" dirty="0" smtClean="0"/>
              <a:t>And the importance of the close relationships we had built up with our teaching colleagues over a number of years became obvious</a:t>
            </a:r>
          </a:p>
        </p:txBody>
      </p:sp>
      <p:sp>
        <p:nvSpPr>
          <p:cNvPr id="4" name="Slide Number Placeholder 3"/>
          <p:cNvSpPr>
            <a:spLocks noGrp="1"/>
          </p:cNvSpPr>
          <p:nvPr>
            <p:ph type="sldNum" sz="quarter" idx="10"/>
          </p:nvPr>
        </p:nvSpPr>
        <p:spPr/>
        <p:txBody>
          <a:bodyPr/>
          <a:lstStyle/>
          <a:p>
            <a:fld id="{671880E0-F5F1-4298-A4B2-1825A3CD4419}" type="slidenum">
              <a:rPr lang="en-GB" smtClean="0"/>
              <a:t>25</a:t>
            </a:fld>
            <a:endParaRPr lang="en-GB" dirty="0"/>
          </a:p>
        </p:txBody>
      </p:sp>
    </p:spTree>
    <p:extLst>
      <p:ext uri="{BB962C8B-B14F-4D97-AF65-F5344CB8AC3E}">
        <p14:creationId xmlns:p14="http://schemas.microsoft.com/office/powerpoint/2010/main" val="17298735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For at least 3 days,</a:t>
            </a:r>
            <a:r>
              <a:rPr lang="en-GB" baseline="0" dirty="0" smtClean="0"/>
              <a:t> it was all hands to the pump as we formed human chains to remove the damaged artefacts.</a:t>
            </a:r>
          </a:p>
          <a:p>
            <a:pPr marL="171450" indent="-171450">
              <a:buFont typeface="Arial" panose="020B0604020202020204" pitchFamily="34" charset="0"/>
              <a:buChar char="•"/>
            </a:pPr>
            <a:r>
              <a:rPr lang="en-GB" baseline="0" dirty="0" smtClean="0"/>
              <a:t>On the advice of conservators and the many other institutions who offered us their guidance, we salvaged almost anything that looked as if it could potentially be of interest</a:t>
            </a:r>
          </a:p>
          <a:p>
            <a:pPr marL="171450" indent="-171450">
              <a:buFont typeface="Arial" panose="020B0604020202020204" pitchFamily="34" charset="0"/>
              <a:buChar char="•"/>
            </a:pPr>
            <a:r>
              <a:rPr lang="en-GB" baseline="0" dirty="0" smtClean="0"/>
              <a:t>In fact, we probably salvaged items that ultimately are of no use or value, but at this stage we were, to an extent, working blind</a:t>
            </a:r>
          </a:p>
          <a:p>
            <a:pPr marL="171450" indent="-171450">
              <a:buFont typeface="Arial" panose="020B0604020202020204" pitchFamily="34" charset="0"/>
              <a:buChar char="•"/>
            </a:pPr>
            <a:r>
              <a:rPr lang="en-GB" baseline="0" dirty="0" smtClean="0"/>
              <a:t>So we adopted a conservative approach</a:t>
            </a:r>
          </a:p>
          <a:p>
            <a:pPr marL="171450" indent="-171450">
              <a:buFont typeface="Arial" panose="020B0604020202020204" pitchFamily="34" charset="0"/>
              <a:buChar char="•"/>
            </a:pPr>
            <a:r>
              <a:rPr lang="en-GB" baseline="0" dirty="0" smtClean="0"/>
              <a:t>The Mackintosh Building is an A-listed structure, so almost immediately after the fire, our colleagues from Historic Scotland were on site</a:t>
            </a:r>
          </a:p>
          <a:p>
            <a:pPr marL="171450" indent="-171450">
              <a:buFont typeface="Arial" panose="020B0604020202020204" pitchFamily="34" charset="0"/>
              <a:buChar char="•"/>
            </a:pPr>
            <a:r>
              <a:rPr lang="en-GB" baseline="0" dirty="0" smtClean="0"/>
              <a:t>They remained keen to salvage even small details that might later fill in blanks over the construction of the space</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26</a:t>
            </a:fld>
            <a:endParaRPr lang="en-GB" dirty="0"/>
          </a:p>
        </p:txBody>
      </p:sp>
    </p:spTree>
    <p:extLst>
      <p:ext uri="{BB962C8B-B14F-4D97-AF65-F5344CB8AC3E}">
        <p14:creationId xmlns:p14="http://schemas.microsoft.com/office/powerpoint/2010/main" val="24932496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Luckily we were</a:t>
            </a:r>
            <a:r>
              <a:rPr lang="en-GB" baseline="0" dirty="0" smtClean="0"/>
              <a:t> able to lease the nearby McLellan Galleries very quickly from Glasgow City Council, in order to store their salvaged remains</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27</a:t>
            </a:fld>
            <a:endParaRPr lang="en-GB" dirty="0"/>
          </a:p>
        </p:txBody>
      </p:sp>
    </p:spTree>
    <p:extLst>
      <p:ext uri="{BB962C8B-B14F-4D97-AF65-F5344CB8AC3E}">
        <p14:creationId xmlns:p14="http://schemas.microsoft.com/office/powerpoint/2010/main" val="41480542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smtClean="0"/>
              <a:t>A</a:t>
            </a:r>
            <a:r>
              <a:rPr lang="en-GB" baseline="0" dirty="0" smtClean="0"/>
              <a:t> view of the interior of the McLellan Galleries, which some of our damaged, but intact, archives</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28</a:t>
            </a:fld>
            <a:endParaRPr lang="en-GB" dirty="0"/>
          </a:p>
        </p:txBody>
      </p:sp>
    </p:spTree>
    <p:extLst>
      <p:ext uri="{BB962C8B-B14F-4D97-AF65-F5344CB8AC3E}">
        <p14:creationId xmlns:p14="http://schemas.microsoft.com/office/powerpoint/2010/main" val="28509707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We were also lucky to have sizable areas in which to sort and rest</a:t>
            </a:r>
            <a:r>
              <a:rPr lang="en-GB" baseline="0" dirty="0" smtClean="0"/>
              <a:t> our damaged archives.</a:t>
            </a:r>
          </a:p>
          <a:p>
            <a:pPr marL="171450" indent="-171450">
              <a:buFont typeface="Arial" panose="020B0604020202020204" pitchFamily="34" charset="0"/>
              <a:buChar char="•"/>
            </a:pPr>
            <a:r>
              <a:rPr lang="en-GB" baseline="0" dirty="0" smtClean="0"/>
              <a:t>Phase 1 of our campus redevelopment had just been completed with the opening of our new Reid Building, located directly across the road from the Mackintosh Building.</a:t>
            </a:r>
          </a:p>
          <a:p>
            <a:pPr marL="171450" indent="-171450">
              <a:buFont typeface="Arial" panose="020B0604020202020204" pitchFamily="34" charset="0"/>
              <a:buChar char="•"/>
            </a:pPr>
            <a:r>
              <a:rPr lang="en-GB" baseline="0" dirty="0" smtClean="0"/>
              <a:t>This meant that we had large areas of </a:t>
            </a:r>
            <a:r>
              <a:rPr lang="en-GB" baseline="0" dirty="0" err="1" smtClean="0"/>
              <a:t>floorspace</a:t>
            </a:r>
            <a:r>
              <a:rPr lang="en-GB" baseline="0" dirty="0" smtClean="0"/>
              <a:t>, and a number of seminar rooms, that we could purloin</a:t>
            </a:r>
          </a:p>
          <a:p>
            <a:pPr marL="171450" indent="-171450">
              <a:buFont typeface="Arial" panose="020B0604020202020204" pitchFamily="34" charset="0"/>
              <a:buChar char="•"/>
            </a:pPr>
            <a:r>
              <a:rPr lang="en-GB" baseline="0" dirty="0" smtClean="0"/>
              <a:t>The fire occurred in May, towards the end of our academic year.</a:t>
            </a:r>
          </a:p>
          <a:p>
            <a:pPr marL="171450" indent="-171450">
              <a:buFont typeface="Arial" panose="020B0604020202020204" pitchFamily="34" charset="0"/>
              <a:buChar char="•"/>
            </a:pPr>
            <a:r>
              <a:rPr lang="en-GB" baseline="0" dirty="0" smtClean="0"/>
              <a:t>Had it occurred earlier in the year during core teaching weeks, we may not have been able to requisition so much space so quickly.</a:t>
            </a:r>
          </a:p>
        </p:txBody>
      </p:sp>
      <p:sp>
        <p:nvSpPr>
          <p:cNvPr id="4" name="Slide Number Placeholder 3"/>
          <p:cNvSpPr>
            <a:spLocks noGrp="1"/>
          </p:cNvSpPr>
          <p:nvPr>
            <p:ph type="sldNum" sz="quarter" idx="10"/>
          </p:nvPr>
        </p:nvSpPr>
        <p:spPr/>
        <p:txBody>
          <a:bodyPr/>
          <a:lstStyle/>
          <a:p>
            <a:fld id="{671880E0-F5F1-4298-A4B2-1825A3CD4419}" type="slidenum">
              <a:rPr lang="en-GB" smtClean="0"/>
              <a:t>29</a:t>
            </a:fld>
            <a:endParaRPr lang="en-GB" dirty="0"/>
          </a:p>
        </p:txBody>
      </p:sp>
    </p:spTree>
    <p:extLst>
      <p:ext uri="{BB962C8B-B14F-4D97-AF65-F5344CB8AC3E}">
        <p14:creationId xmlns:p14="http://schemas.microsoft.com/office/powerpoint/2010/main" val="28459663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aseline="0" dirty="0" smtClean="0"/>
              <a:t>We were aided in our salvage efforts by the Glasgow Area Disaster Planning Network</a:t>
            </a:r>
          </a:p>
          <a:p>
            <a:pPr marL="171450" indent="-171450">
              <a:buFont typeface="Arial" panose="020B0604020202020204" pitchFamily="34" charset="0"/>
              <a:buChar char="•"/>
            </a:pPr>
            <a:r>
              <a:rPr lang="en-GB" sz="1200" b="0" i="0" kern="1200" dirty="0" smtClean="0">
                <a:solidFill>
                  <a:schemeClr val="tx1"/>
                </a:solidFill>
                <a:effectLst/>
                <a:latin typeface="+mn-lt"/>
                <a:ea typeface="+mn-ea"/>
                <a:cs typeface="+mn-cs"/>
              </a:rPr>
              <a:t>This group was initiated</a:t>
            </a:r>
            <a:r>
              <a:rPr lang="en-GB" sz="1200" b="0" i="0" kern="1200" baseline="0" dirty="0" smtClean="0">
                <a:solidFill>
                  <a:schemeClr val="tx1"/>
                </a:solidFill>
                <a:effectLst/>
                <a:latin typeface="+mn-lt"/>
                <a:ea typeface="+mn-ea"/>
                <a:cs typeface="+mn-cs"/>
              </a:rPr>
              <a:t> in </a:t>
            </a:r>
            <a:r>
              <a:rPr lang="en-GB" sz="1200" b="0" i="0" kern="1200" dirty="0" smtClean="0">
                <a:solidFill>
                  <a:schemeClr val="tx1"/>
                </a:solidFill>
                <a:effectLst/>
                <a:latin typeface="+mn-lt"/>
                <a:ea typeface="+mn-ea"/>
                <a:cs typeface="+mn-cs"/>
              </a:rPr>
              <a:t>2004 by the Scottish Screen Archive</a:t>
            </a:r>
            <a:r>
              <a:rPr lang="en-GB" sz="1200" b="0" i="0" kern="1200" baseline="0" dirty="0" smtClean="0">
                <a:solidFill>
                  <a:schemeClr val="tx1"/>
                </a:solidFill>
                <a:effectLst/>
                <a:latin typeface="+mn-lt"/>
                <a:ea typeface="+mn-ea"/>
                <a:cs typeface="+mn-cs"/>
              </a:rPr>
              <a:t> and </a:t>
            </a:r>
            <a:r>
              <a:rPr lang="en-GB" sz="1200" b="0" i="0" kern="1200" dirty="0" smtClean="0">
                <a:solidFill>
                  <a:schemeClr val="tx1"/>
                </a:solidFill>
                <a:effectLst/>
                <a:latin typeface="+mn-lt"/>
                <a:ea typeface="+mn-ea"/>
                <a:cs typeface="+mn-cs"/>
              </a:rPr>
              <a:t>holds regular meetings, organises training events, and offers help to its members should a disaster occur. </a:t>
            </a:r>
          </a:p>
          <a:p>
            <a:pPr marL="171450" indent="-171450">
              <a:buFont typeface="Arial" panose="020B0604020202020204" pitchFamily="34" charset="0"/>
              <a:buChar char="•"/>
            </a:pPr>
            <a:r>
              <a:rPr lang="en-GB" sz="1200" b="0" i="0" kern="1200" dirty="0" smtClean="0">
                <a:solidFill>
                  <a:schemeClr val="tx1"/>
                </a:solidFill>
                <a:effectLst/>
                <a:latin typeface="+mn-lt"/>
                <a:ea typeface="+mn-ea"/>
                <a:cs typeface="+mn-cs"/>
              </a:rPr>
              <a:t>Each member organisation is asked to sign an operational agreement and to submit their disaster plans</a:t>
            </a:r>
          </a:p>
          <a:p>
            <a:pPr marL="171450" indent="-171450">
              <a:buFont typeface="Arial" panose="020B0604020202020204" pitchFamily="34" charset="0"/>
              <a:buChar char="•"/>
            </a:pPr>
            <a:r>
              <a:rPr lang="en-GB" sz="1200" b="0" i="0" kern="1200" dirty="0" smtClean="0">
                <a:solidFill>
                  <a:schemeClr val="tx1"/>
                </a:solidFill>
                <a:effectLst/>
                <a:latin typeface="+mn-lt"/>
                <a:ea typeface="+mn-ea"/>
                <a:cs typeface="+mn-cs"/>
              </a:rPr>
              <a:t>We</a:t>
            </a:r>
            <a:r>
              <a:rPr lang="en-GB" sz="1200" b="0" i="0" kern="1200" baseline="0" dirty="0" smtClean="0">
                <a:solidFill>
                  <a:schemeClr val="tx1"/>
                </a:solidFill>
                <a:effectLst/>
                <a:latin typeface="+mn-lt"/>
                <a:ea typeface="+mn-ea"/>
                <a:cs typeface="+mn-cs"/>
              </a:rPr>
              <a:t> were able to draw upon the expertise and skills of many experts across Scotland because of our membership.</a:t>
            </a:r>
          </a:p>
          <a:p>
            <a:pPr marL="171450" indent="-171450">
              <a:buFont typeface="Arial" panose="020B0604020202020204" pitchFamily="34" charset="0"/>
              <a:buChar char="•"/>
            </a:pPr>
            <a:r>
              <a:rPr lang="en-GB" sz="1200" b="0" i="0" kern="1200" baseline="0" dirty="0" smtClean="0">
                <a:solidFill>
                  <a:schemeClr val="tx1"/>
                </a:solidFill>
                <a:effectLst/>
                <a:latin typeface="+mn-lt"/>
                <a:ea typeface="+mn-ea"/>
                <a:cs typeface="+mn-cs"/>
              </a:rPr>
              <a:t>This proved particularly important for a small organisation like ours, which does not normally retain conservators on its payroll.</a:t>
            </a:r>
            <a:endParaRPr lang="en-GB" dirty="0" smtClean="0"/>
          </a:p>
        </p:txBody>
      </p:sp>
      <p:sp>
        <p:nvSpPr>
          <p:cNvPr id="4" name="Slide Number Placeholder 3"/>
          <p:cNvSpPr>
            <a:spLocks noGrp="1"/>
          </p:cNvSpPr>
          <p:nvPr>
            <p:ph type="sldNum" sz="quarter" idx="10"/>
          </p:nvPr>
        </p:nvSpPr>
        <p:spPr/>
        <p:txBody>
          <a:bodyPr/>
          <a:lstStyle/>
          <a:p>
            <a:fld id="{671880E0-F5F1-4298-A4B2-1825A3CD4419}" type="slidenum">
              <a:rPr lang="en-GB" smtClean="0"/>
              <a:t>30</a:t>
            </a:fld>
            <a:endParaRPr lang="en-GB" dirty="0"/>
          </a:p>
        </p:txBody>
      </p:sp>
    </p:spTree>
    <p:extLst>
      <p:ext uri="{BB962C8B-B14F-4D97-AF65-F5344CB8AC3E}">
        <p14:creationId xmlns:p14="http://schemas.microsoft.com/office/powerpoint/2010/main" val="30649209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Here you can see</a:t>
            </a:r>
            <a:r>
              <a:rPr lang="en-GB" baseline="0" dirty="0" smtClean="0"/>
              <a:t> some textiles from our archives being laid out to dry</a:t>
            </a:r>
          </a:p>
          <a:p>
            <a:pPr marL="171450" indent="-171450">
              <a:buFont typeface="Arial" panose="020B0604020202020204" pitchFamily="34" charset="0"/>
              <a:buChar char="•"/>
            </a:pPr>
            <a:r>
              <a:rPr lang="en-GB" dirty="0" smtClean="0"/>
              <a:t>Once materials were salvaged, sorted,</a:t>
            </a:r>
            <a:r>
              <a:rPr lang="en-GB" baseline="0" dirty="0" smtClean="0"/>
              <a:t> dried as far as possible, and recorded they were packed for transportation to temporary storage with Constantine’s just outside Glasgow</a:t>
            </a:r>
          </a:p>
          <a:p>
            <a:pPr marL="171450" indent="-171450">
              <a:buFont typeface="Arial" panose="020B0604020202020204" pitchFamily="34" charset="0"/>
              <a:buChar char="•"/>
            </a:pPr>
            <a:r>
              <a:rPr lang="en-GB" sz="1200" b="0" i="0" kern="1200" dirty="0" smtClean="0">
                <a:solidFill>
                  <a:schemeClr val="tx1"/>
                </a:solidFill>
                <a:effectLst/>
                <a:latin typeface="+mn-lt"/>
                <a:ea typeface="+mn-ea"/>
                <a:cs typeface="+mn-cs"/>
              </a:rPr>
              <a:t>These facilities provide a humidity-controlled environment with CCTV surveillance</a:t>
            </a:r>
            <a:endParaRPr lang="en-GB" sz="1200" b="0" i="0" kern="1200" baseline="0" dirty="0" smtClean="0">
              <a:solidFill>
                <a:schemeClr val="tx1"/>
              </a:solidFill>
              <a:effectLst/>
              <a:latin typeface="+mn-lt"/>
              <a:ea typeface="+mn-ea"/>
              <a:cs typeface="+mn-cs"/>
            </a:endParaRPr>
          </a:p>
          <a:p>
            <a:pPr marL="171450" indent="-171450">
              <a:buFont typeface="Arial" panose="020B0604020202020204" pitchFamily="34" charset="0"/>
              <a:buChar char="•"/>
            </a:pPr>
            <a:r>
              <a:rPr lang="en-GB" sz="1200" b="0" i="0" kern="1200" baseline="0" dirty="0" smtClean="0">
                <a:solidFill>
                  <a:schemeClr val="tx1"/>
                </a:solidFill>
                <a:effectLst/>
                <a:latin typeface="+mn-lt"/>
                <a:ea typeface="+mn-ea"/>
                <a:cs typeface="+mn-cs"/>
              </a:rPr>
              <a:t>At the time of speaking these collections remain with Constantine’s until a longer term solution for storage and access is found</a:t>
            </a:r>
            <a:endParaRPr lang="en-GB" dirty="0" smtClean="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31</a:t>
            </a:fld>
            <a:endParaRPr lang="en-GB" dirty="0"/>
          </a:p>
        </p:txBody>
      </p:sp>
    </p:spTree>
    <p:extLst>
      <p:ext uri="{BB962C8B-B14F-4D97-AF65-F5344CB8AC3E}">
        <p14:creationId xmlns:p14="http://schemas.microsoft.com/office/powerpoint/2010/main" val="34939602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The</a:t>
            </a:r>
            <a:r>
              <a:rPr lang="en-GB" baseline="0" dirty="0" smtClean="0"/>
              <a:t> School also possesses a sizable collection of plaster casts of classical and medieval sculptures, purchased in the 19</a:t>
            </a:r>
            <a:r>
              <a:rPr lang="en-GB" baseline="30000" dirty="0" smtClean="0"/>
              <a:t>th</a:t>
            </a:r>
            <a:r>
              <a:rPr lang="en-GB" baseline="0" dirty="0" smtClean="0"/>
              <a:t> century for students to draw from</a:t>
            </a:r>
          </a:p>
          <a:p>
            <a:pPr marL="171450" indent="-171450">
              <a:buFont typeface="Arial" panose="020B0604020202020204" pitchFamily="34" charset="0"/>
              <a:buChar char="•"/>
            </a:pPr>
            <a:r>
              <a:rPr lang="en-GB" baseline="0" dirty="0" smtClean="0"/>
              <a:t>These are much like the casts you will see here in the Cast Courts of the V&amp;A and were a common pedagogical tool in art schools of the time</a:t>
            </a:r>
          </a:p>
          <a:p>
            <a:pPr marL="171450" indent="-171450">
              <a:buFont typeface="Arial" panose="020B0604020202020204" pitchFamily="34" charset="0"/>
              <a:buChar char="•"/>
            </a:pPr>
            <a:r>
              <a:rPr lang="en-GB" baseline="0" dirty="0" smtClean="0"/>
              <a:t>Some smaller casts were removed from the building during salvage operations, but the larger casts were too big to move safely</a:t>
            </a:r>
          </a:p>
          <a:p>
            <a:pPr marL="171450" indent="-171450">
              <a:buFont typeface="Arial" panose="020B0604020202020204" pitchFamily="34" charset="0"/>
              <a:buChar char="•"/>
            </a:pPr>
            <a:r>
              <a:rPr lang="en-GB" baseline="0" dirty="0" smtClean="0"/>
              <a:t>Indeed, moving them may in fact have caused more damage than simply leaving them in situ</a:t>
            </a:r>
          </a:p>
        </p:txBody>
      </p:sp>
      <p:sp>
        <p:nvSpPr>
          <p:cNvPr id="4" name="Slide Number Placeholder 3"/>
          <p:cNvSpPr>
            <a:spLocks noGrp="1"/>
          </p:cNvSpPr>
          <p:nvPr>
            <p:ph type="sldNum" sz="quarter" idx="10"/>
          </p:nvPr>
        </p:nvSpPr>
        <p:spPr/>
        <p:txBody>
          <a:bodyPr/>
          <a:lstStyle/>
          <a:p>
            <a:fld id="{671880E0-F5F1-4298-A4B2-1825A3CD4419}" type="slidenum">
              <a:rPr lang="en-GB" smtClean="0"/>
              <a:t>32</a:t>
            </a:fld>
            <a:endParaRPr lang="en-GB" dirty="0"/>
          </a:p>
        </p:txBody>
      </p:sp>
    </p:spTree>
    <p:extLst>
      <p:ext uri="{BB962C8B-B14F-4D97-AF65-F5344CB8AC3E}">
        <p14:creationId xmlns:p14="http://schemas.microsoft.com/office/powerpoint/2010/main" val="22225961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Immediately</a:t>
            </a:r>
            <a:r>
              <a:rPr lang="en-GB" baseline="0" dirty="0" smtClean="0"/>
              <a:t> after the fire, and certainly during our salvage operations, our departmental disaster plans provided us with an important overarching framework to guide our activities</a:t>
            </a:r>
          </a:p>
          <a:p>
            <a:pPr marL="171450" indent="-171450">
              <a:buFont typeface="Arial" panose="020B0604020202020204" pitchFamily="34" charset="0"/>
              <a:buChar char="•"/>
            </a:pPr>
            <a:r>
              <a:rPr lang="en-GB" baseline="0" dirty="0" smtClean="0"/>
              <a:t>Traditionally we have operated two disaster plans: one for the library, and one for archives and collections</a:t>
            </a:r>
          </a:p>
          <a:p>
            <a:pPr marL="171450" indent="-171450">
              <a:buFont typeface="Arial" panose="020B0604020202020204" pitchFamily="34" charset="0"/>
              <a:buChar char="•"/>
            </a:pPr>
            <a:r>
              <a:rPr lang="en-GB" baseline="0" dirty="0" smtClean="0"/>
              <a:t>But both follow best practice and employ the same consistent format</a:t>
            </a:r>
          </a:p>
          <a:p>
            <a:pPr marL="171450" indent="-171450">
              <a:buFont typeface="Arial" panose="020B0604020202020204" pitchFamily="34" charset="0"/>
              <a:buChar char="•"/>
            </a:pPr>
            <a:r>
              <a:rPr lang="en-GB" baseline="0" dirty="0" smtClean="0"/>
              <a:t>In common with most disaster plans, they outlined for us how to respond initially to the disaster, how to salvage different types of material, how to prioritise between artefacts, and, perhaps most importantly, how to designate the different team roles that are necessary for successful salvage</a:t>
            </a:r>
          </a:p>
          <a:p>
            <a:pPr marL="171450" indent="-171450">
              <a:buFont typeface="Arial" panose="020B0604020202020204" pitchFamily="34" charset="0"/>
              <a:buChar char="•"/>
            </a:pPr>
            <a:r>
              <a:rPr lang="en-GB" baseline="0" dirty="0" smtClean="0"/>
              <a:t>Many of you here will be much more acquainted with the drafting and operationalising of disaster plans than me</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33</a:t>
            </a:fld>
            <a:endParaRPr lang="en-GB" dirty="0"/>
          </a:p>
        </p:txBody>
      </p:sp>
    </p:spTree>
    <p:extLst>
      <p:ext uri="{BB962C8B-B14F-4D97-AF65-F5344CB8AC3E}">
        <p14:creationId xmlns:p14="http://schemas.microsoft.com/office/powerpoint/2010/main" val="9482203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Once the initial salvage operation</a:t>
            </a:r>
            <a:r>
              <a:rPr lang="en-GB" baseline="0" dirty="0" smtClean="0"/>
              <a:t> was complete, our Head of Learning Resources convened an extraordinary working group, to take a long-term strategic approach to the disaster</a:t>
            </a:r>
          </a:p>
          <a:p>
            <a:pPr marL="171450" indent="-171450">
              <a:buFont typeface="Arial" panose="020B0604020202020204" pitchFamily="34" charset="0"/>
              <a:buChar char="•"/>
            </a:pPr>
            <a:r>
              <a:rPr lang="en-GB" baseline="0" dirty="0" smtClean="0"/>
              <a:t>This group now meets fortnightly, and considers issues such as long-term storage, relocation of services, insurance and costs, communications, and business continuity</a:t>
            </a:r>
          </a:p>
          <a:p>
            <a:pPr marL="171450" indent="-171450">
              <a:buFont typeface="Arial" panose="020B0604020202020204" pitchFamily="34" charset="0"/>
              <a:buChar char="•"/>
            </a:pPr>
            <a:r>
              <a:rPr lang="en-GB" baseline="0" dirty="0" smtClean="0"/>
              <a:t>It has proved invaluable as a way of keeping everyone up to date with developments</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34</a:t>
            </a:fld>
            <a:endParaRPr lang="en-GB" dirty="0"/>
          </a:p>
        </p:txBody>
      </p:sp>
    </p:spTree>
    <p:extLst>
      <p:ext uri="{BB962C8B-B14F-4D97-AF65-F5344CB8AC3E}">
        <p14:creationId xmlns:p14="http://schemas.microsoft.com/office/powerpoint/2010/main" val="19243290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One of the areas</a:t>
            </a:r>
            <a:r>
              <a:rPr lang="en-GB" baseline="0" dirty="0" smtClean="0"/>
              <a:t> our disaster plans failed to touch on was social media</a:t>
            </a:r>
            <a:endParaRPr lang="en-GB" dirty="0" smtClean="0"/>
          </a:p>
          <a:p>
            <a:pPr marL="171450" indent="-171450">
              <a:buFont typeface="Arial" panose="020B0604020202020204" pitchFamily="34" charset="0"/>
              <a:buChar char="•"/>
            </a:pPr>
            <a:r>
              <a:rPr lang="en-GB" dirty="0" smtClean="0"/>
              <a:t>In the immediate aftermath of the fire, </a:t>
            </a:r>
            <a:r>
              <a:rPr lang="en-GB" baseline="0" dirty="0" smtClean="0"/>
              <a:t>we were particularly struck by the importance and pressures of these communication channels</a:t>
            </a:r>
          </a:p>
          <a:p>
            <a:pPr marL="171450" indent="-171450">
              <a:buFont typeface="Arial" panose="020B0604020202020204" pitchFamily="34" charset="0"/>
              <a:buChar char="•"/>
            </a:pPr>
            <a:r>
              <a:rPr lang="en-GB" baseline="0" dirty="0" smtClean="0"/>
              <a:t>It is telling perhaps, that most disaster planning documents fail to mention the extent to which your staff may be inundated with offers of support, guidance from others, or questions from the public via Twitter, Facebook and the other social media your institution may employ</a:t>
            </a:r>
          </a:p>
          <a:p>
            <a:pPr marL="171450" indent="-171450">
              <a:buFont typeface="Arial" panose="020B0604020202020204" pitchFamily="34" charset="0"/>
              <a:buChar char="•"/>
            </a:pPr>
            <a:r>
              <a:rPr lang="en-GB" baseline="0" dirty="0" smtClean="0"/>
              <a:t>In our experience, it is really important to think now about who you would designate to this role, particularly if your institution is high-profile</a:t>
            </a:r>
          </a:p>
          <a:p>
            <a:pPr marL="171450" indent="-171450">
              <a:buFont typeface="Arial" panose="020B0604020202020204" pitchFamily="34" charset="0"/>
              <a:buChar char="•"/>
            </a:pPr>
            <a:r>
              <a:rPr lang="en-GB" baseline="0" dirty="0" smtClean="0"/>
              <a:t>This person will need an understanding of the subtle etiquettes of social media and press relations, as you will need to be able to trust them to fly solo</a:t>
            </a:r>
          </a:p>
          <a:p>
            <a:pPr marL="171450" indent="-171450">
              <a:buFont typeface="Arial" panose="020B0604020202020204" pitchFamily="34" charset="0"/>
              <a:buChar char="•"/>
            </a:pPr>
            <a:r>
              <a:rPr lang="en-GB" baseline="0" dirty="0" smtClean="0"/>
              <a:t>In our experience, the relationships you are able to cultivate over social media at this point will pay huge dividends for you later on</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35</a:t>
            </a:fld>
            <a:endParaRPr lang="en-GB" dirty="0"/>
          </a:p>
        </p:txBody>
      </p:sp>
    </p:spTree>
    <p:extLst>
      <p:ext uri="{BB962C8B-B14F-4D97-AF65-F5344CB8AC3E}">
        <p14:creationId xmlns:p14="http://schemas.microsoft.com/office/powerpoint/2010/main" val="10314625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Through</a:t>
            </a:r>
            <a:r>
              <a:rPr lang="en-GB" baseline="0" dirty="0" smtClean="0"/>
              <a:t> social media we received significant offers of donations to our library</a:t>
            </a:r>
          </a:p>
          <a:p>
            <a:pPr marL="171450" indent="-171450">
              <a:buFont typeface="Arial" panose="020B0604020202020204" pitchFamily="34" charset="0"/>
              <a:buChar char="•"/>
            </a:pPr>
            <a:r>
              <a:rPr lang="en-GB" baseline="0" dirty="0" smtClean="0"/>
              <a:t>We were keen to capitalise on this good will, recognising that it provided an opportunity for us to begin to rebuild our lost collections very quickly</a:t>
            </a:r>
          </a:p>
          <a:p>
            <a:pPr marL="171450" indent="-171450">
              <a:buFont typeface="Arial" panose="020B0604020202020204" pitchFamily="34" charset="0"/>
              <a:buChar char="•"/>
            </a:pPr>
            <a:r>
              <a:rPr lang="en-GB" baseline="0" dirty="0" smtClean="0"/>
              <a:t>We were also keenly aware however that we had lost a significant proportion of our storage space, and that any rebuild needed to be highly focused</a:t>
            </a:r>
          </a:p>
          <a:p>
            <a:pPr marL="171450" indent="-171450">
              <a:buFont typeface="Arial" panose="020B0604020202020204" pitchFamily="34" charset="0"/>
              <a:buChar char="•"/>
            </a:pPr>
            <a:r>
              <a:rPr lang="en-GB" dirty="0" smtClean="0"/>
              <a:t>We</a:t>
            </a:r>
            <a:r>
              <a:rPr lang="en-GB" baseline="0" dirty="0" smtClean="0"/>
              <a:t> therefore decided to</a:t>
            </a:r>
            <a:r>
              <a:rPr lang="en-GB" dirty="0" smtClean="0"/>
              <a:t> pursue a targeted rebuild, tightly aligned to both the illustrious history and future direction of the Glasgow School of Art. </a:t>
            </a:r>
          </a:p>
          <a:p>
            <a:pPr marL="171450" indent="-171450">
              <a:buFont typeface="Arial" panose="020B0604020202020204" pitchFamily="34" charset="0"/>
              <a:buChar char="•"/>
            </a:pPr>
            <a:r>
              <a:rPr lang="en-GB" dirty="0" smtClean="0"/>
              <a:t>At the</a:t>
            </a:r>
            <a:r>
              <a:rPr lang="en-GB" baseline="0" dirty="0" smtClean="0"/>
              <a:t> time of speaking</a:t>
            </a:r>
            <a:r>
              <a:rPr lang="en-GB" dirty="0" smtClean="0"/>
              <a:t>, we are clear in only seeking very specific titles that hold particular relevance to our history, our alumni, and our learning, teaching and research activities</a:t>
            </a:r>
          </a:p>
          <a:p>
            <a:pPr marL="171450" indent="-171450">
              <a:buFont typeface="Arial" panose="020B0604020202020204" pitchFamily="34" charset="0"/>
              <a:buChar char="•"/>
            </a:pPr>
            <a:r>
              <a:rPr lang="en-GB" dirty="0" smtClean="0"/>
              <a:t>You will find that you receive many offers</a:t>
            </a:r>
            <a:r>
              <a:rPr lang="en-GB" baseline="0" dirty="0" smtClean="0"/>
              <a:t> of books, even whole libraries, that you just cannot accept, and will need to employ tact and diplomacy in rejecting these offers</a:t>
            </a:r>
          </a:p>
          <a:p>
            <a:pPr marL="171450" indent="-171450">
              <a:buFont typeface="Arial" panose="020B0604020202020204" pitchFamily="34" charset="0"/>
              <a:buChar char="•"/>
            </a:pPr>
            <a:r>
              <a:rPr lang="en-GB" baseline="0" dirty="0" smtClean="0"/>
              <a:t>It is imperative to understand where you strategic objectives lie, both as an institution and a department</a:t>
            </a:r>
          </a:p>
          <a:p>
            <a:pPr marL="171450" indent="-171450">
              <a:buFont typeface="Arial" panose="020B0604020202020204" pitchFamily="34" charset="0"/>
              <a:buChar char="•"/>
            </a:pPr>
            <a:r>
              <a:rPr lang="en-GB" baseline="0" dirty="0" smtClean="0"/>
              <a:t>This </a:t>
            </a:r>
            <a:r>
              <a:rPr lang="en-GB" baseline="0" dirty="0" err="1" smtClean="0"/>
              <a:t>strategising</a:t>
            </a:r>
            <a:r>
              <a:rPr lang="en-GB" baseline="0" dirty="0" smtClean="0"/>
              <a:t> can in fact be done now, so that you are prepared if a disaster were to strike.</a:t>
            </a:r>
            <a:endParaRPr lang="en-GB" dirty="0" smtClean="0"/>
          </a:p>
        </p:txBody>
      </p:sp>
      <p:sp>
        <p:nvSpPr>
          <p:cNvPr id="4" name="Slide Number Placeholder 3"/>
          <p:cNvSpPr>
            <a:spLocks noGrp="1"/>
          </p:cNvSpPr>
          <p:nvPr>
            <p:ph type="sldNum" sz="quarter" idx="10"/>
          </p:nvPr>
        </p:nvSpPr>
        <p:spPr/>
        <p:txBody>
          <a:bodyPr/>
          <a:lstStyle/>
          <a:p>
            <a:fld id="{671880E0-F5F1-4298-A4B2-1825A3CD4419}" type="slidenum">
              <a:rPr lang="en-GB" smtClean="0"/>
              <a:t>36</a:t>
            </a:fld>
            <a:endParaRPr lang="en-GB" dirty="0"/>
          </a:p>
        </p:txBody>
      </p:sp>
    </p:spTree>
    <p:extLst>
      <p:ext uri="{BB962C8B-B14F-4D97-AF65-F5344CB8AC3E}">
        <p14:creationId xmlns:p14="http://schemas.microsoft.com/office/powerpoint/2010/main" val="25321954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We</a:t>
            </a:r>
            <a:r>
              <a:rPr lang="en-GB" baseline="0" dirty="0" smtClean="0"/>
              <a:t> decided to publish wants list of about 700 titles on our website, and publicised this list widely to academic mailing lists, library communities, and other institutions</a:t>
            </a:r>
            <a:endParaRPr lang="en-GB" dirty="0" smtClean="0"/>
          </a:p>
          <a:p>
            <a:pPr marL="171450" indent="-171450">
              <a:buFont typeface="Arial" panose="020B0604020202020204" pitchFamily="34" charset="0"/>
              <a:buChar char="•"/>
            </a:pPr>
            <a:r>
              <a:rPr lang="en-GB" dirty="0" smtClean="0"/>
              <a:t>We could then refer potential donors</a:t>
            </a:r>
            <a:r>
              <a:rPr lang="en-GB" baseline="0" dirty="0" smtClean="0"/>
              <a:t> to this list and solicit only those donations that were key to us</a:t>
            </a:r>
          </a:p>
          <a:p>
            <a:pPr marL="171450" indent="-171450">
              <a:buFont typeface="Arial" panose="020B0604020202020204" pitchFamily="34" charset="0"/>
              <a:buChar char="•"/>
            </a:pPr>
            <a:r>
              <a:rPr lang="en-GB" baseline="0" dirty="0" smtClean="0"/>
              <a:t>To date, this approach has proved very successful, and we were able to replace 22% of our priority volumes in the first 3 months after the fire</a:t>
            </a:r>
          </a:p>
          <a:p>
            <a:pPr marL="171450" indent="-171450">
              <a:buFont typeface="Arial" panose="020B0604020202020204" pitchFamily="34" charset="0"/>
              <a:buChar char="•"/>
            </a:pPr>
            <a:r>
              <a:rPr lang="en-GB" baseline="0" dirty="0" smtClean="0"/>
              <a:t>Key to our ability to do this was that our library catalogue was complete – we had excellent computer-readable records for every single item we held</a:t>
            </a:r>
          </a:p>
          <a:p>
            <a:pPr marL="171450" indent="-171450">
              <a:buFont typeface="Arial" panose="020B0604020202020204" pitchFamily="34" charset="0"/>
              <a:buChar char="•"/>
            </a:pPr>
            <a:r>
              <a:rPr lang="en-GB" baseline="0" dirty="0" smtClean="0"/>
              <a:t>Our task would have been infinitely more difficult had we not possessed the ability to interrogate our catalogue so completely and had we not had such in-depth knowledge of our collection as a totality</a:t>
            </a:r>
          </a:p>
          <a:p>
            <a:pPr marL="171450" indent="-171450">
              <a:buFont typeface="Arial" panose="020B0604020202020204" pitchFamily="34" charset="0"/>
              <a:buChar char="•"/>
            </a:pPr>
            <a:r>
              <a:rPr lang="en-GB" baseline="0" dirty="0" smtClean="0"/>
              <a:t>Within just a few days of the fire we had a complete list of every single item that was lost from the library</a:t>
            </a:r>
          </a:p>
          <a:p>
            <a:pPr marL="171450" indent="-171450">
              <a:buFont typeface="Arial" panose="020B0604020202020204" pitchFamily="34" charset="0"/>
              <a:buChar char="•"/>
            </a:pPr>
            <a:r>
              <a:rPr lang="en-GB" baseline="0" dirty="0" smtClean="0"/>
              <a:t>One of the lessons we have taken from our experience, is that in fact this list of priority replacements could have been prepared in advance of a disaster occurring, as part of our general preparedness</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37</a:t>
            </a:fld>
            <a:endParaRPr lang="en-GB" dirty="0"/>
          </a:p>
        </p:txBody>
      </p:sp>
    </p:spTree>
    <p:extLst>
      <p:ext uri="{BB962C8B-B14F-4D97-AF65-F5344CB8AC3E}">
        <p14:creationId xmlns:p14="http://schemas.microsoft.com/office/powerpoint/2010/main" val="24378189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We were also keen to use our relationships</a:t>
            </a:r>
            <a:r>
              <a:rPr lang="en-GB" baseline="0" dirty="0" smtClean="0"/>
              <a:t> and social media channels to record people’s memories of the destroyed library for posterity</a:t>
            </a:r>
          </a:p>
          <a:p>
            <a:pPr marL="171450" indent="-171450">
              <a:buFont typeface="Arial" panose="020B0604020202020204" pitchFamily="34" charset="0"/>
              <a:buChar char="•"/>
            </a:pPr>
            <a:r>
              <a:rPr lang="en-GB" baseline="0" dirty="0" smtClean="0"/>
              <a:t>We wanted to initiate this project pretty quickly after the fire, as we were conscious of not losing the momentum that the disaster provided</a:t>
            </a:r>
          </a:p>
          <a:p>
            <a:pPr marL="171450" indent="-171450">
              <a:buFont typeface="Arial" panose="020B0604020202020204" pitchFamily="34" charset="0"/>
              <a:buChar char="•"/>
            </a:pPr>
            <a:r>
              <a:rPr lang="en-GB" baseline="0" dirty="0" smtClean="0"/>
              <a:t>We therefore held interviews via email and in person with students, graduates and academics who had used the library, to record their first impressions of the space, their favourite items in the collection, and ways in which they had used the library in their learning and teaching</a:t>
            </a:r>
          </a:p>
          <a:p>
            <a:pPr marL="171450" indent="-171450">
              <a:buFont typeface="Arial" panose="020B0604020202020204" pitchFamily="34" charset="0"/>
              <a:buChar char="•"/>
            </a:pPr>
            <a:r>
              <a:rPr lang="en-GB" baseline="0" dirty="0" smtClean="0"/>
              <a:t>In the immediate aftermath of any disaster, the temptation, understandably, is to concentrate on immediate requirements</a:t>
            </a:r>
          </a:p>
          <a:p>
            <a:pPr marL="171450" indent="-171450">
              <a:buFont typeface="Arial" panose="020B0604020202020204" pitchFamily="34" charset="0"/>
              <a:buChar char="•"/>
            </a:pPr>
            <a:r>
              <a:rPr lang="en-GB" baseline="0" dirty="0" smtClean="0"/>
              <a:t>But we were determined that the fire, though tragic, would leave some kind of lasting legacy</a:t>
            </a:r>
          </a:p>
          <a:p>
            <a:pPr marL="171450" indent="-171450">
              <a:buFont typeface="Arial" panose="020B0604020202020204" pitchFamily="34" charset="0"/>
              <a:buChar char="•"/>
            </a:pPr>
            <a:r>
              <a:rPr lang="en-GB" baseline="0" dirty="0" smtClean="0"/>
              <a:t>Our suite of Mackintosh Memories, which can be read on our blog and via our Twitter hashtag, will eventually be deposited into the School’s archives, along with all the other documentation we have produced since the fire</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38</a:t>
            </a:fld>
            <a:endParaRPr lang="en-GB" dirty="0"/>
          </a:p>
        </p:txBody>
      </p:sp>
    </p:spTree>
    <p:extLst>
      <p:ext uri="{BB962C8B-B14F-4D97-AF65-F5344CB8AC3E}">
        <p14:creationId xmlns:p14="http://schemas.microsoft.com/office/powerpoint/2010/main" val="38118222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We have also worked</a:t>
            </a:r>
            <a:r>
              <a:rPr lang="en-GB" baseline="0" dirty="0" smtClean="0"/>
              <a:t> closely with our colleagues in the Press Office, to publicise our collections rebuild campaign and to mark successful milestones</a:t>
            </a:r>
          </a:p>
          <a:p>
            <a:pPr marL="171450" indent="-171450">
              <a:buFont typeface="Arial" panose="020B0604020202020204" pitchFamily="34" charset="0"/>
              <a:buChar char="•"/>
            </a:pPr>
            <a:r>
              <a:rPr lang="en-GB" baseline="0" dirty="0" smtClean="0"/>
              <a:t>This article appeared in The Herald on 15 September 2014 to celebrate our receiving 22% of our priority volumes in just 3 months</a:t>
            </a:r>
          </a:p>
          <a:p>
            <a:pPr marL="171450" indent="-171450">
              <a:buFont typeface="Arial" panose="020B0604020202020204" pitchFamily="34" charset="0"/>
              <a:buChar char="•"/>
            </a:pPr>
            <a:r>
              <a:rPr lang="en-GB" baseline="0" dirty="0" smtClean="0"/>
              <a:t>We’ve also enjoyed coverage in The Times, The Metro, BBC News, Telegraph, Design Week, and The Guardian</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39</a:t>
            </a:fld>
            <a:endParaRPr lang="en-GB" dirty="0"/>
          </a:p>
        </p:txBody>
      </p:sp>
    </p:spTree>
    <p:extLst>
      <p:ext uri="{BB962C8B-B14F-4D97-AF65-F5344CB8AC3E}">
        <p14:creationId xmlns:p14="http://schemas.microsoft.com/office/powerpoint/2010/main" val="4512012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The</a:t>
            </a:r>
            <a:r>
              <a:rPr lang="en-GB" baseline="0" dirty="0" smtClean="0"/>
              <a:t> next major milestone for us will be the excavation of the library interior</a:t>
            </a:r>
          </a:p>
          <a:p>
            <a:pPr marL="171450" indent="-171450">
              <a:buFont typeface="Arial" panose="020B0604020202020204" pitchFamily="34" charset="0"/>
              <a:buChar char="•"/>
            </a:pPr>
            <a:r>
              <a:rPr lang="en-GB" baseline="0" dirty="0" smtClean="0"/>
              <a:t>The School, under the advice of Historic Scotland, has employed </a:t>
            </a:r>
            <a:r>
              <a:rPr lang="en-GB" baseline="0" dirty="0" err="1" smtClean="0"/>
              <a:t>Kirkdale</a:t>
            </a:r>
            <a:r>
              <a:rPr lang="en-GB" baseline="0" dirty="0" smtClean="0"/>
              <a:t> Archaeology to undertake this work</a:t>
            </a:r>
          </a:p>
          <a:p>
            <a:pPr marL="171450" indent="-171450">
              <a:buFont typeface="Arial" panose="020B0604020202020204" pitchFamily="34" charset="0"/>
              <a:buChar char="•"/>
            </a:pPr>
            <a:r>
              <a:rPr lang="en-GB" baseline="0" dirty="0" smtClean="0"/>
              <a:t>They are proposing a systematic excavation based on 1m2 grids, excavating down in columns at 25cm increments</a:t>
            </a:r>
          </a:p>
          <a:p>
            <a:pPr marL="171450" indent="-171450">
              <a:buFont typeface="Arial" panose="020B0604020202020204" pitchFamily="34" charset="0"/>
              <a:buChar char="•"/>
            </a:pPr>
            <a:r>
              <a:rPr lang="en-GB" baseline="0" dirty="0" smtClean="0"/>
              <a:t>Each layer will be photographed and recorded</a:t>
            </a:r>
          </a:p>
          <a:p>
            <a:pPr marL="171450" indent="-171450">
              <a:buFont typeface="Arial" panose="020B0604020202020204" pitchFamily="34" charset="0"/>
              <a:buChar char="•"/>
            </a:pPr>
            <a:r>
              <a:rPr lang="en-GB" baseline="0" dirty="0" smtClean="0"/>
              <a:t>Any salvaged artefacts will be recorded following established methodologies, before removal for treatment or conservation</a:t>
            </a:r>
          </a:p>
          <a:p>
            <a:pPr marL="171450" indent="-171450">
              <a:buFont typeface="Arial" panose="020B0604020202020204" pitchFamily="34" charset="0"/>
              <a:buChar char="•"/>
            </a:pPr>
            <a:r>
              <a:rPr lang="en-GB" baseline="0" dirty="0" smtClean="0"/>
              <a:t>All processes and findings will be archived for posterity</a:t>
            </a:r>
          </a:p>
          <a:p>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40</a:t>
            </a:fld>
            <a:endParaRPr lang="en-GB" dirty="0"/>
          </a:p>
        </p:txBody>
      </p:sp>
    </p:spTree>
    <p:extLst>
      <p:ext uri="{BB962C8B-B14F-4D97-AF65-F5344CB8AC3E}">
        <p14:creationId xmlns:p14="http://schemas.microsoft.com/office/powerpoint/2010/main" val="40872517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charset="0"/>
              </a:defRPr>
            </a:lvl1pPr>
            <a:lvl2pPr marL="742950" indent="-285750">
              <a:defRPr sz="2400">
                <a:solidFill>
                  <a:schemeClr val="tx1"/>
                </a:solidFill>
                <a:latin typeface="Times" charset="0"/>
              </a:defRPr>
            </a:lvl2pPr>
            <a:lvl3pPr marL="1143000" indent="-228600">
              <a:defRPr sz="2400">
                <a:solidFill>
                  <a:schemeClr val="tx1"/>
                </a:solidFill>
                <a:latin typeface="Times" charset="0"/>
              </a:defRPr>
            </a:lvl3pPr>
            <a:lvl4pPr marL="1600200" indent="-228600">
              <a:defRPr sz="2400">
                <a:solidFill>
                  <a:schemeClr val="tx1"/>
                </a:solidFill>
                <a:latin typeface="Times" charset="0"/>
              </a:defRPr>
            </a:lvl4pPr>
            <a:lvl5pPr marL="2057400" indent="-228600">
              <a:defRPr sz="2400">
                <a:solidFill>
                  <a:schemeClr val="tx1"/>
                </a:solidFill>
                <a:latin typeface="Times" charset="0"/>
              </a:defRPr>
            </a:lvl5pPr>
            <a:lvl6pPr marL="2514600" indent="-228600" eaLnBrk="0" fontAlgn="base" hangingPunct="0">
              <a:spcBef>
                <a:spcPct val="0"/>
              </a:spcBef>
              <a:spcAft>
                <a:spcPct val="0"/>
              </a:spcAft>
              <a:defRPr sz="2400">
                <a:solidFill>
                  <a:schemeClr val="tx1"/>
                </a:solidFill>
                <a:latin typeface="Times" charset="0"/>
              </a:defRPr>
            </a:lvl6pPr>
            <a:lvl7pPr marL="2971800" indent="-228600" eaLnBrk="0" fontAlgn="base" hangingPunct="0">
              <a:spcBef>
                <a:spcPct val="0"/>
              </a:spcBef>
              <a:spcAft>
                <a:spcPct val="0"/>
              </a:spcAft>
              <a:defRPr sz="2400">
                <a:solidFill>
                  <a:schemeClr val="tx1"/>
                </a:solidFill>
                <a:latin typeface="Times" charset="0"/>
              </a:defRPr>
            </a:lvl7pPr>
            <a:lvl8pPr marL="3429000" indent="-228600" eaLnBrk="0" fontAlgn="base" hangingPunct="0">
              <a:spcBef>
                <a:spcPct val="0"/>
              </a:spcBef>
              <a:spcAft>
                <a:spcPct val="0"/>
              </a:spcAft>
              <a:defRPr sz="2400">
                <a:solidFill>
                  <a:schemeClr val="tx1"/>
                </a:solidFill>
                <a:latin typeface="Times" charset="0"/>
              </a:defRPr>
            </a:lvl8pPr>
            <a:lvl9pPr marL="3886200" indent="-228600" eaLnBrk="0" fontAlgn="base" hangingPunct="0">
              <a:spcBef>
                <a:spcPct val="0"/>
              </a:spcBef>
              <a:spcAft>
                <a:spcPct val="0"/>
              </a:spcAft>
              <a:defRPr sz="2400">
                <a:solidFill>
                  <a:schemeClr val="tx1"/>
                </a:solidFill>
                <a:latin typeface="Times" charset="0"/>
              </a:defRPr>
            </a:lvl9pPr>
          </a:lstStyle>
          <a:p>
            <a:fld id="{38114F99-7933-4C20-9681-DDB777210C9C}" type="slidenum">
              <a:rPr lang="en-GB" altLang="en-US" sz="1200" smtClean="0"/>
              <a:pPr/>
              <a:t>41</a:t>
            </a:fld>
            <a:endParaRPr lang="en-GB" altLang="en-US" sz="1200"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B3E6207-CB78-47CC-B165-CACF26CA4D69}" type="datetimeFigureOut">
              <a:rPr lang="en-GB" smtClean="0"/>
              <a:t>16/09/2014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264926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B3E6207-CB78-47CC-B165-CACF26CA4D69}" type="datetimeFigureOut">
              <a:rPr lang="en-GB" smtClean="0"/>
              <a:t>16/09/2014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424590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3E6207-CB78-47CC-B165-CACF26CA4D69}" type="datetimeFigureOut">
              <a:rPr lang="en-GB" smtClean="0"/>
              <a:t>16/09/2014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2056870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B3E6207-CB78-47CC-B165-CACF26CA4D69}" type="datetimeFigureOut">
              <a:rPr lang="en-GB" smtClean="0"/>
              <a:t>16/09/2014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787102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B3E6207-CB78-47CC-B165-CACF26CA4D69}" type="datetimeFigureOut">
              <a:rPr lang="en-GB" smtClean="0"/>
              <a:t>16/09/2014</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1732640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B3E6207-CB78-47CC-B165-CACF26CA4D69}" type="datetimeFigureOut">
              <a:rPr lang="en-GB" smtClean="0"/>
              <a:t>16/09/2014</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2003170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3E6207-CB78-47CC-B165-CACF26CA4D69}" type="datetimeFigureOut">
              <a:rPr lang="en-GB" smtClean="0"/>
              <a:t>16/09/2014</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2309819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3E6207-CB78-47CC-B165-CACF26CA4D69}" type="datetimeFigureOut">
              <a:rPr lang="en-GB" smtClean="0"/>
              <a:t>16/09/2014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2182666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3E6207-CB78-47CC-B165-CACF26CA4D69}" type="datetimeFigureOut">
              <a:rPr lang="en-GB" smtClean="0"/>
              <a:t>16/09/2014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905230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B3E6207-CB78-47CC-B165-CACF26CA4D69}" type="datetimeFigureOut">
              <a:rPr lang="en-GB" smtClean="0"/>
              <a:t>16/09/2014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3366099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B3E6207-CB78-47CC-B165-CACF26CA4D69}" type="datetimeFigureOut">
              <a:rPr lang="en-GB" smtClean="0"/>
              <a:t>16/09/2014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3793833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3E6207-CB78-47CC-B165-CACF26CA4D69}" type="datetimeFigureOut">
              <a:rPr lang="en-GB" smtClean="0"/>
              <a:t>16/09/2014</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CE2714-AE6B-4C5D-A01E-3D7FB029557F}" type="slidenum">
              <a:rPr lang="en-GB" smtClean="0"/>
              <a:t>‹#›</a:t>
            </a:fld>
            <a:endParaRPr lang="en-GB" dirty="0"/>
          </a:p>
        </p:txBody>
      </p:sp>
    </p:spTree>
    <p:extLst>
      <p:ext uri="{BB962C8B-B14F-4D97-AF65-F5344CB8AC3E}">
        <p14:creationId xmlns:p14="http://schemas.microsoft.com/office/powerpoint/2010/main" val="273693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mailto:d.chappell@gsa.ac.uk" TargetMode="External"/><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59632" y="476672"/>
            <a:ext cx="6624736" cy="2554545"/>
          </a:xfrm>
          <a:prstGeom prst="rect">
            <a:avLst/>
          </a:prstGeom>
          <a:noFill/>
        </p:spPr>
        <p:txBody>
          <a:bodyPr wrap="square" rtlCol="0">
            <a:spAutoFit/>
          </a:bodyPr>
          <a:lstStyle/>
          <a:p>
            <a:r>
              <a:rPr lang="en-GB" sz="4000" dirty="0" smtClean="0"/>
              <a:t>Rescuing Rennie Mackintosh</a:t>
            </a:r>
          </a:p>
          <a:p>
            <a:endParaRPr lang="en-GB" sz="4000" dirty="0"/>
          </a:p>
          <a:p>
            <a:r>
              <a:rPr lang="en-GB" sz="4000" dirty="0" smtClean="0"/>
              <a:t>Duncan Chappell</a:t>
            </a:r>
          </a:p>
          <a:p>
            <a:r>
              <a:rPr lang="en-GB" sz="4000" dirty="0" smtClean="0"/>
              <a:t>Glasgow School of Art</a:t>
            </a:r>
            <a:endParaRPr lang="en-GB" sz="40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2613" y="5198595"/>
            <a:ext cx="2167259" cy="555707"/>
          </a:xfrm>
          <a:prstGeom prst="rect">
            <a:avLst/>
          </a:prstGeom>
        </p:spPr>
      </p:pic>
    </p:spTree>
    <p:extLst>
      <p:ext uri="{BB962C8B-B14F-4D97-AF65-F5344CB8AC3E}">
        <p14:creationId xmlns:p14="http://schemas.microsoft.com/office/powerpoint/2010/main" val="39395804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0021" y="0"/>
            <a:ext cx="9113979" cy="6835485"/>
          </a:xfrm>
        </p:spPr>
      </p:pic>
    </p:spTree>
    <p:extLst>
      <p:ext uri="{BB962C8B-B14F-4D97-AF65-F5344CB8AC3E}">
        <p14:creationId xmlns:p14="http://schemas.microsoft.com/office/powerpoint/2010/main" val="12710356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1"/>
            <a:ext cx="9144000" cy="6865839"/>
          </a:xfrm>
        </p:spPr>
      </p:pic>
    </p:spTree>
    <p:extLst>
      <p:ext uri="{BB962C8B-B14F-4D97-AF65-F5344CB8AC3E}">
        <p14:creationId xmlns:p14="http://schemas.microsoft.com/office/powerpoint/2010/main" val="22686690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738" y="0"/>
            <a:ext cx="9131262" cy="6858000"/>
          </a:xfrm>
        </p:spPr>
      </p:pic>
    </p:spTree>
    <p:extLst>
      <p:ext uri="{BB962C8B-B14F-4D97-AF65-F5344CB8AC3E}">
        <p14:creationId xmlns:p14="http://schemas.microsoft.com/office/powerpoint/2010/main" val="24304184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7536898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15616" y="0"/>
            <a:ext cx="6888615" cy="6858000"/>
          </a:xfrm>
        </p:spPr>
      </p:pic>
    </p:spTree>
    <p:extLst>
      <p:ext uri="{BB962C8B-B14F-4D97-AF65-F5344CB8AC3E}">
        <p14:creationId xmlns:p14="http://schemas.microsoft.com/office/powerpoint/2010/main" val="38431305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endParaRPr lang="en-GB" altLang="en-US" dirty="0" smtClean="0"/>
          </a:p>
        </p:txBody>
      </p:sp>
      <p:pic>
        <p:nvPicPr>
          <p:cNvPr id="10243" name="Content Placeholder 2"/>
          <p:cNvPicPr>
            <a:picLocks noGrp="1" noChangeAspect="1"/>
          </p:cNvPicPr>
          <p:nvPr>
            <p:ph idx="1"/>
          </p:nvPr>
        </p:nvPicPr>
        <p:blipFill>
          <a:blip r:embed="rId3">
            <a:extLst>
              <a:ext uri="{28A0092B-C50C-407E-A947-70E740481C1C}">
                <a14:useLocalDpi xmlns:a14="http://schemas.microsoft.com/office/drawing/2010/main"/>
              </a:ext>
            </a:extLst>
          </a:blip>
          <a:srcRect/>
          <a:stretch>
            <a:fillRect/>
          </a:stretch>
        </p:blipFill>
        <p:spPr>
          <a:xfrm>
            <a:off x="-25400" y="0"/>
            <a:ext cx="9169400" cy="6877050"/>
          </a:xfrm>
        </p:spPr>
      </p:pic>
    </p:spTree>
    <p:extLst>
      <p:ext uri="{BB962C8B-B14F-4D97-AF65-F5344CB8AC3E}">
        <p14:creationId xmlns:p14="http://schemas.microsoft.com/office/powerpoint/2010/main" val="25182002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2495" y="0"/>
            <a:ext cx="4616431" cy="6858000"/>
          </a:xfr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8926" y="7180"/>
            <a:ext cx="4516845" cy="6850820"/>
          </a:xfrm>
          <a:prstGeom prst="rect">
            <a:avLst/>
          </a:prstGeom>
        </p:spPr>
      </p:pic>
    </p:spTree>
    <p:extLst>
      <p:ext uri="{BB962C8B-B14F-4D97-AF65-F5344CB8AC3E}">
        <p14:creationId xmlns:p14="http://schemas.microsoft.com/office/powerpoint/2010/main" val="6257860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83412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21003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1640" y="-16998"/>
            <a:ext cx="6479999" cy="6858000"/>
          </a:xfrm>
        </p:spPr>
      </p:pic>
    </p:spTree>
    <p:extLst>
      <p:ext uri="{BB962C8B-B14F-4D97-AF65-F5344CB8AC3E}">
        <p14:creationId xmlns:p14="http://schemas.microsoft.com/office/powerpoint/2010/main" val="36092746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0"/>
            <a:ext cx="4427984" cy="6835244"/>
          </a:xfr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7984" y="0"/>
            <a:ext cx="4735123" cy="6858000"/>
          </a:xfrm>
          <a:prstGeom prst="rect">
            <a:avLst/>
          </a:prstGeom>
        </p:spPr>
      </p:pic>
    </p:spTree>
    <p:extLst>
      <p:ext uri="{BB962C8B-B14F-4D97-AF65-F5344CB8AC3E}">
        <p14:creationId xmlns:p14="http://schemas.microsoft.com/office/powerpoint/2010/main" val="28644362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704" y="7830"/>
            <a:ext cx="5146623" cy="6858000"/>
          </a:xfrm>
          <a:prstGeom prst="rect">
            <a:avLst/>
          </a:prstGeom>
        </p:spPr>
      </p:pic>
    </p:spTree>
    <p:extLst>
      <p:ext uri="{BB962C8B-B14F-4D97-AF65-F5344CB8AC3E}">
        <p14:creationId xmlns:p14="http://schemas.microsoft.com/office/powerpoint/2010/main" val="34591378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45902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17820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620688"/>
            <a:ext cx="4427984" cy="5717383"/>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620688"/>
            <a:ext cx="4716016" cy="5688498"/>
          </a:xfrm>
          <a:prstGeom prst="rect">
            <a:avLst/>
          </a:prstGeom>
        </p:spPr>
      </p:pic>
    </p:spTree>
    <p:extLst>
      <p:ext uri="{BB962C8B-B14F-4D97-AF65-F5344CB8AC3E}">
        <p14:creationId xmlns:p14="http://schemas.microsoft.com/office/powerpoint/2010/main" val="37005639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68000" cy="6876000"/>
          </a:xfrm>
          <a:prstGeom prst="rect">
            <a:avLst/>
          </a:prstGeom>
        </p:spPr>
      </p:pic>
    </p:spTree>
    <p:extLst>
      <p:ext uri="{BB962C8B-B14F-4D97-AF65-F5344CB8AC3E}">
        <p14:creationId xmlns:p14="http://schemas.microsoft.com/office/powerpoint/2010/main" val="13715870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8899"/>
            <a:ext cx="9143999" cy="6876899"/>
          </a:xfrm>
          <a:prstGeom prst="rect">
            <a:avLst/>
          </a:prstGeom>
        </p:spPr>
      </p:pic>
    </p:spTree>
    <p:extLst>
      <p:ext uri="{BB962C8B-B14F-4D97-AF65-F5344CB8AC3E}">
        <p14:creationId xmlns:p14="http://schemas.microsoft.com/office/powerpoint/2010/main" val="37259552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descr="IMG_3146.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0256" y="-18000"/>
            <a:ext cx="5085814" cy="6912000"/>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3353928" y="1097967"/>
            <a:ext cx="6912000" cy="4701132"/>
          </a:xfrm>
          <a:prstGeom prst="rect">
            <a:avLst/>
          </a:prstGeom>
        </p:spPr>
      </p:pic>
    </p:spTree>
    <p:extLst>
      <p:ext uri="{BB962C8B-B14F-4D97-AF65-F5344CB8AC3E}">
        <p14:creationId xmlns:p14="http://schemas.microsoft.com/office/powerpoint/2010/main" val="17802387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52536" y="-6301"/>
            <a:ext cx="5144704" cy="6912000"/>
          </a:xfrm>
          <a:prstGeom prst="rect">
            <a:avLst/>
          </a:prstGeom>
        </p:spPr>
      </p:pic>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3323418" y="1085118"/>
            <a:ext cx="6912000" cy="4729162"/>
          </a:xfrm>
          <a:prstGeom prst="rect">
            <a:avLst/>
          </a:prstGeom>
        </p:spPr>
      </p:pic>
    </p:spTree>
    <p:extLst>
      <p:ext uri="{BB962C8B-B14F-4D97-AF65-F5344CB8AC3E}">
        <p14:creationId xmlns:p14="http://schemas.microsoft.com/office/powerpoint/2010/main" val="33275315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0250" y="0"/>
            <a:ext cx="5143500" cy="6858000"/>
          </a:xfrm>
          <a:prstGeom prst="rect">
            <a:avLst/>
          </a:prstGeom>
        </p:spPr>
      </p:pic>
    </p:spTree>
    <p:extLst>
      <p:ext uri="{BB962C8B-B14F-4D97-AF65-F5344CB8AC3E}">
        <p14:creationId xmlns:p14="http://schemas.microsoft.com/office/powerpoint/2010/main" val="6344094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14445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1720" y="0"/>
            <a:ext cx="5143500" cy="6858000"/>
          </a:xfrm>
          <a:prstGeom prst="rect">
            <a:avLst/>
          </a:prstGeom>
        </p:spPr>
      </p:pic>
    </p:spTree>
    <p:extLst>
      <p:ext uri="{BB962C8B-B14F-4D97-AF65-F5344CB8AC3E}">
        <p14:creationId xmlns:p14="http://schemas.microsoft.com/office/powerpoint/2010/main" val="28590998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481897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0250" y="0"/>
            <a:ext cx="5143500" cy="6858000"/>
          </a:xfrm>
          <a:prstGeom prst="rect">
            <a:avLst/>
          </a:prstGeom>
        </p:spPr>
      </p:pic>
    </p:spTree>
    <p:extLst>
      <p:ext uri="{BB962C8B-B14F-4D97-AF65-F5344CB8AC3E}">
        <p14:creationId xmlns:p14="http://schemas.microsoft.com/office/powerpoint/2010/main" val="15834856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155" y="0"/>
            <a:ext cx="7561690" cy="6858000"/>
          </a:xfrm>
          <a:prstGeom prst="rect">
            <a:avLst/>
          </a:prstGeom>
        </p:spPr>
      </p:pic>
    </p:spTree>
    <p:extLst>
      <p:ext uri="{BB962C8B-B14F-4D97-AF65-F5344CB8AC3E}">
        <p14:creationId xmlns:p14="http://schemas.microsoft.com/office/powerpoint/2010/main" val="28891402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36712"/>
            <a:ext cx="9144000" cy="5132294"/>
          </a:xfrm>
          <a:prstGeom prst="rect">
            <a:avLst/>
          </a:prstGeom>
        </p:spPr>
      </p:pic>
    </p:spTree>
    <p:extLst>
      <p:ext uri="{BB962C8B-B14F-4D97-AF65-F5344CB8AC3E}">
        <p14:creationId xmlns:p14="http://schemas.microsoft.com/office/powerpoint/2010/main" val="5242624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3632"/>
            <a:ext cx="9144001" cy="6891631"/>
          </a:xfrm>
          <a:prstGeom prst="rect">
            <a:avLst/>
          </a:prstGeom>
        </p:spPr>
      </p:pic>
    </p:spTree>
    <p:extLst>
      <p:ext uri="{BB962C8B-B14F-4D97-AF65-F5344CB8AC3E}">
        <p14:creationId xmlns:p14="http://schemas.microsoft.com/office/powerpoint/2010/main" val="25702334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11775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37330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13559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58" y="-4909"/>
            <a:ext cx="4572652"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1594" y="0"/>
            <a:ext cx="4592406" cy="6858000"/>
          </a:xfrm>
          <a:prstGeom prst="rect">
            <a:avLst/>
          </a:prstGeom>
        </p:spPr>
      </p:pic>
    </p:spTree>
    <p:extLst>
      <p:ext uri="{BB962C8B-B14F-4D97-AF65-F5344CB8AC3E}">
        <p14:creationId xmlns:p14="http://schemas.microsoft.com/office/powerpoint/2010/main" val="14082674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0"/>
            <a:ext cx="7737648" cy="6858000"/>
          </a:xfrm>
          <a:prstGeom prst="rect">
            <a:avLst/>
          </a:prstGeom>
        </p:spPr>
      </p:pic>
    </p:spTree>
    <p:extLst>
      <p:ext uri="{BB962C8B-B14F-4D97-AF65-F5344CB8AC3E}">
        <p14:creationId xmlns:p14="http://schemas.microsoft.com/office/powerpoint/2010/main" val="26538076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11738"/>
            <a:ext cx="9144000" cy="3634524"/>
          </a:xfrm>
          <a:prstGeom prst="rect">
            <a:avLst/>
          </a:prstGeom>
        </p:spPr>
      </p:pic>
    </p:spTree>
    <p:extLst>
      <p:ext uri="{BB962C8B-B14F-4D97-AF65-F5344CB8AC3E}">
        <p14:creationId xmlns:p14="http://schemas.microsoft.com/office/powerpoint/2010/main" val="22793631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81223"/>
            <a:ext cx="9144000" cy="3295553"/>
          </a:xfrm>
          <a:prstGeom prst="rect">
            <a:avLst/>
          </a:prstGeom>
        </p:spPr>
      </p:pic>
    </p:spTree>
    <p:extLst>
      <p:ext uri="{BB962C8B-B14F-4D97-AF65-F5344CB8AC3E}">
        <p14:creationId xmlns:p14="http://schemas.microsoft.com/office/powerpoint/2010/main" val="12497137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94"/>
            <a:ext cx="9144000" cy="6831211"/>
          </a:xfrm>
          <a:prstGeom prst="rect">
            <a:avLst/>
          </a:prstGeom>
        </p:spPr>
      </p:pic>
    </p:spTree>
    <p:extLst>
      <p:ext uri="{BB962C8B-B14F-4D97-AF65-F5344CB8AC3E}">
        <p14:creationId xmlns:p14="http://schemas.microsoft.com/office/powerpoint/2010/main" val="31017354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736" y="0"/>
            <a:ext cx="8304528" cy="6858000"/>
          </a:xfrm>
          <a:prstGeom prst="rect">
            <a:avLst/>
          </a:prstGeom>
        </p:spPr>
      </p:pic>
    </p:spTree>
    <p:extLst>
      <p:ext uri="{BB962C8B-B14F-4D97-AF65-F5344CB8AC3E}">
        <p14:creationId xmlns:p14="http://schemas.microsoft.com/office/powerpoint/2010/main" val="25691191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460437"/>
          </a:xfrm>
          <a:prstGeom prst="rect">
            <a:avLst/>
          </a:prstGeom>
        </p:spPr>
      </p:pic>
      <p:sp>
        <p:nvSpPr>
          <p:cNvPr id="3" name="TextBox 2"/>
          <p:cNvSpPr txBox="1"/>
          <p:nvPr/>
        </p:nvSpPr>
        <p:spPr>
          <a:xfrm>
            <a:off x="287524" y="5460437"/>
            <a:ext cx="8568952" cy="1077218"/>
          </a:xfrm>
          <a:prstGeom prst="rect">
            <a:avLst/>
          </a:prstGeom>
          <a:noFill/>
        </p:spPr>
        <p:txBody>
          <a:bodyPr wrap="square" rtlCol="0">
            <a:spAutoFit/>
          </a:bodyPr>
          <a:lstStyle/>
          <a:p>
            <a:r>
              <a:rPr lang="en-GB" sz="3200" b="1" dirty="0">
                <a:solidFill>
                  <a:schemeClr val="tx2">
                    <a:lumMod val="75000"/>
                  </a:schemeClr>
                </a:solidFill>
              </a:rPr>
              <a:t>http://</a:t>
            </a:r>
            <a:r>
              <a:rPr lang="en-GB" sz="3200" b="1" dirty="0" smtClean="0">
                <a:solidFill>
                  <a:schemeClr val="tx2">
                    <a:lumMod val="75000"/>
                  </a:schemeClr>
                </a:solidFill>
              </a:rPr>
              <a:t>gsalibrarytreasures.wordpress.com</a:t>
            </a:r>
            <a:endParaRPr lang="en-GB" sz="3200" b="1" dirty="0">
              <a:solidFill>
                <a:schemeClr val="tx2">
                  <a:lumMod val="75000"/>
                </a:schemeClr>
              </a:solidFill>
            </a:endParaRPr>
          </a:p>
          <a:p>
            <a:r>
              <a:rPr lang="en-GB" sz="3200" b="1" dirty="0" smtClean="0">
                <a:solidFill>
                  <a:schemeClr val="tx2">
                    <a:lumMod val="75000"/>
                  </a:schemeClr>
                </a:solidFill>
              </a:rPr>
              <a:t>#</a:t>
            </a:r>
            <a:r>
              <a:rPr lang="en-GB" sz="3200" b="1" dirty="0" err="1" smtClean="0">
                <a:solidFill>
                  <a:schemeClr val="tx2">
                    <a:lumMod val="75000"/>
                  </a:schemeClr>
                </a:solidFill>
              </a:rPr>
              <a:t>macklibmemories</a:t>
            </a:r>
            <a:endParaRPr lang="en-GB" sz="3200" b="1" dirty="0">
              <a:solidFill>
                <a:schemeClr val="tx2">
                  <a:lumMod val="75000"/>
                </a:schemeClr>
              </a:solidFill>
            </a:endParaRPr>
          </a:p>
        </p:txBody>
      </p:sp>
    </p:spTree>
    <p:extLst>
      <p:ext uri="{BB962C8B-B14F-4D97-AF65-F5344CB8AC3E}">
        <p14:creationId xmlns:p14="http://schemas.microsoft.com/office/powerpoint/2010/main" val="92517791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051720" y="0"/>
            <a:ext cx="5148064" cy="6892450"/>
          </a:xfrm>
        </p:spPr>
      </p:pic>
    </p:spTree>
    <p:extLst>
      <p:ext uri="{BB962C8B-B14F-4D97-AF65-F5344CB8AC3E}">
        <p14:creationId xmlns:p14="http://schemas.microsoft.com/office/powerpoint/2010/main" val="8567324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53" y="0"/>
            <a:ext cx="8705693" cy="6858000"/>
          </a:xfrm>
          <a:prstGeom prst="rect">
            <a:avLst/>
          </a:prstGeom>
        </p:spPr>
      </p:pic>
    </p:spTree>
    <p:extLst>
      <p:ext uri="{BB962C8B-B14F-4D97-AF65-F5344CB8AC3E}">
        <p14:creationId xmlns:p14="http://schemas.microsoft.com/office/powerpoint/2010/main" val="24991341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787900" y="2708275"/>
            <a:ext cx="3887788" cy="1815882"/>
          </a:xfrm>
          <a:prstGeom prst="rect">
            <a:avLst/>
          </a:prstGeom>
          <a:noFill/>
        </p:spPr>
        <p:txBody>
          <a:bodyPr>
            <a:spAutoFit/>
          </a:bodyPr>
          <a:lstStyle/>
          <a:p>
            <a:pPr algn="r">
              <a:defRPr/>
            </a:pPr>
            <a:r>
              <a:rPr lang="en-GB" sz="2800" b="1" dirty="0">
                <a:solidFill>
                  <a:schemeClr val="tx2"/>
                </a:solidFill>
                <a:latin typeface="+mn-lt"/>
              </a:rPr>
              <a:t>Duncan Chappell</a:t>
            </a:r>
          </a:p>
          <a:p>
            <a:pPr algn="r">
              <a:defRPr/>
            </a:pPr>
            <a:r>
              <a:rPr lang="en-GB" sz="2800" b="1" dirty="0" smtClean="0">
                <a:solidFill>
                  <a:schemeClr val="tx2"/>
                </a:solidFill>
                <a:latin typeface="+mn-lt"/>
                <a:hlinkClick r:id="rId3"/>
              </a:rPr>
              <a:t>d.chappell@gsa.ac.uk</a:t>
            </a:r>
            <a:endParaRPr lang="en-GB" sz="2800" b="1" dirty="0" smtClean="0">
              <a:solidFill>
                <a:schemeClr val="tx2"/>
              </a:solidFill>
              <a:latin typeface="+mn-lt"/>
            </a:endParaRPr>
          </a:p>
          <a:p>
            <a:pPr algn="r">
              <a:defRPr/>
            </a:pPr>
            <a:r>
              <a:rPr lang="en-GB" sz="2800" b="1" dirty="0" smtClean="0">
                <a:solidFill>
                  <a:schemeClr val="tx2"/>
                </a:solidFill>
              </a:rPr>
              <a:t>@</a:t>
            </a:r>
            <a:r>
              <a:rPr lang="en-GB" sz="2800" b="1" dirty="0" err="1" smtClean="0">
                <a:solidFill>
                  <a:schemeClr val="tx2"/>
                </a:solidFill>
              </a:rPr>
              <a:t>duncanchappell</a:t>
            </a:r>
            <a:endParaRPr lang="en-GB" sz="2800" b="1" dirty="0">
              <a:solidFill>
                <a:schemeClr val="tx2"/>
              </a:solidFill>
              <a:latin typeface="+mn-lt"/>
            </a:endParaRPr>
          </a:p>
          <a:p>
            <a:pPr algn="r">
              <a:defRPr/>
            </a:pPr>
            <a:endParaRPr lang="en-GB" sz="2800" b="1" dirty="0">
              <a:solidFill>
                <a:schemeClr val="tx2"/>
              </a:solidFill>
              <a:latin typeface="+mn-lt"/>
            </a:endParaRPr>
          </a:p>
        </p:txBody>
      </p:sp>
    </p:spTree>
    <p:extLst>
      <p:ext uri="{BB962C8B-B14F-4D97-AF65-F5344CB8AC3E}">
        <p14:creationId xmlns:p14="http://schemas.microsoft.com/office/powerpoint/2010/main" val="33073089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657</TotalTime>
  <Words>3016</Words>
  <Application>Microsoft Office PowerPoint</Application>
  <PresentationFormat>On-screen Show (4:3)</PresentationFormat>
  <Paragraphs>178</Paragraphs>
  <Slides>41</Slides>
  <Notes>40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Chappell, Duncan</dc:creator>
  <cp:lastModifiedBy>Chappell, Duncan</cp:lastModifiedBy>
  <cp:revision>108</cp:revision>
  <dcterms:created xsi:type="dcterms:W3CDTF">2014-08-01T14:31:32Z</dcterms:created>
  <dcterms:modified xsi:type="dcterms:W3CDTF">2014-09-16T14:45:37Z</dcterms:modified>
</cp:coreProperties>
</file>