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87" r:id="rId2"/>
    <p:sldId id="292" r:id="rId3"/>
    <p:sldId id="301" r:id="rId4"/>
    <p:sldId id="319" r:id="rId5"/>
    <p:sldId id="320" r:id="rId6"/>
    <p:sldId id="321" r:id="rId7"/>
    <p:sldId id="322" r:id="rId8"/>
    <p:sldId id="323" r:id="rId9"/>
    <p:sldId id="324" r:id="rId10"/>
    <p:sldId id="325" r:id="rId11"/>
    <p:sldId id="315" r:id="rId12"/>
    <p:sldId id="316" r:id="rId13"/>
    <p:sldId id="317" r:id="rId14"/>
    <p:sldId id="31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1357" autoAdjust="0"/>
  </p:normalViewPr>
  <p:slideViewPr>
    <p:cSldViewPr>
      <p:cViewPr varScale="1">
        <p:scale>
          <a:sx n="36" d="100"/>
          <a:sy n="36" d="100"/>
        </p:scale>
        <p:origin x="-234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C05AB7-1A22-484F-9F7E-B7FFD0A1B538}" type="datetimeFigureOut">
              <a:rPr lang="en-GB" smtClean="0"/>
              <a:t>04/03/2015</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1880E0-F5F1-4298-A4B2-1825A3CD4419}" type="slidenum">
              <a:rPr lang="en-GB" smtClean="0"/>
              <a:t>‹#›</a:t>
            </a:fld>
            <a:endParaRPr lang="en-GB" dirty="0"/>
          </a:p>
        </p:txBody>
      </p:sp>
    </p:spTree>
    <p:extLst>
      <p:ext uri="{BB962C8B-B14F-4D97-AF65-F5344CB8AC3E}">
        <p14:creationId xmlns:p14="http://schemas.microsoft.com/office/powerpoint/2010/main" val="1570532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ct val="0"/>
              </a:spcBef>
              <a:spcAft>
                <a:spcPts val="0"/>
              </a:spcAft>
              <a:buClrTx/>
              <a:buSzTx/>
              <a:buFontTx/>
              <a:buChar char="•"/>
              <a:tabLst/>
              <a:defRPr/>
            </a:pPr>
            <a:r>
              <a:rPr lang="en-GB" altLang="en-US" dirty="0" smtClean="0"/>
              <a:t>Most </a:t>
            </a:r>
            <a:r>
              <a:rPr lang="en-GB" altLang="en-US" dirty="0" smtClean="0"/>
              <a:t>of you will be aware that on the 23rd of May 2014, a devastating fire at the Glasgow School of Art totally</a:t>
            </a:r>
            <a:r>
              <a:rPr lang="en-GB" altLang="en-US" baseline="0" dirty="0" smtClean="0"/>
              <a:t> </a:t>
            </a:r>
            <a:r>
              <a:rPr lang="en-GB" altLang="en-US" dirty="0" smtClean="0"/>
              <a:t>destroyed the world-famous Mackintosh Library and its important historical collections. </a:t>
            </a:r>
          </a:p>
          <a:p>
            <a:pPr marL="171450" marR="0" indent="-171450" algn="l" defTabSz="914400" rtl="0" eaLnBrk="1" fontAlgn="auto" latinLnBrk="0" hangingPunct="1">
              <a:lnSpc>
                <a:spcPct val="100000"/>
              </a:lnSpc>
              <a:spcBef>
                <a:spcPct val="0"/>
              </a:spcBef>
              <a:spcAft>
                <a:spcPts val="0"/>
              </a:spcAft>
              <a:buClrTx/>
              <a:buSzTx/>
              <a:buFontTx/>
              <a:buChar char="•"/>
              <a:tabLst/>
              <a:defRPr/>
            </a:pPr>
            <a:r>
              <a:rPr lang="en-GB" altLang="en-US" dirty="0" smtClean="0"/>
              <a:t>One of the most important and widely recognised library spaces in the world, it was designed by Charles Rennie Mackintosh between 1907 and 1909 as part of the second phase of the Art School building.</a:t>
            </a:r>
          </a:p>
          <a:p>
            <a:pPr marL="171450" indent="-171450" eaLnBrk="1" hangingPunct="1">
              <a:spcBef>
                <a:spcPct val="0"/>
              </a:spcBef>
              <a:buFontTx/>
              <a:buChar char="•"/>
            </a:pPr>
            <a:r>
              <a:rPr lang="en-GB" altLang="en-US" dirty="0" smtClean="0"/>
              <a:t>It was generally accepted as one of the finest Art Nouveau interiors internationally,</a:t>
            </a:r>
            <a:r>
              <a:rPr lang="en-GB" altLang="en-US" baseline="0" dirty="0" smtClean="0"/>
              <a:t> and a</a:t>
            </a:r>
            <a:r>
              <a:rPr lang="en-GB" altLang="en-US" dirty="0" smtClean="0"/>
              <a:t>ny visitor to the space could not help but be moved by its architectural and aesthetic beauty…</a:t>
            </a:r>
          </a:p>
          <a:p>
            <a:pPr marL="171450" indent="-171450" eaLnBrk="1" hangingPunct="1">
              <a:spcBef>
                <a:spcPct val="0"/>
              </a:spcBef>
              <a:buFontTx/>
              <a:buChar char="•"/>
            </a:pPr>
            <a:r>
              <a:rPr lang="en-GB" altLang="en-US" dirty="0" smtClean="0"/>
              <a:t>…From its hand-painted balusters to its pierced wooden pendants, and from its coloured-glass hanging lamps, to its original tables, Windsor chairs and periodicals desk. </a:t>
            </a:r>
            <a:endParaRPr lang="en-GB" altLang="en-US"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dirty="0" smtClean="0"/>
              <a:t>Writing on the symbolic allusions of Mackintosh’s design, James Macaulay, in his authoritative 1993 </a:t>
            </a:r>
            <a:r>
              <a:rPr lang="en-GB" altLang="en-US" dirty="0" err="1" smtClean="0"/>
              <a:t>Phaidon</a:t>
            </a:r>
            <a:r>
              <a:rPr lang="en-GB" altLang="en-US" dirty="0" smtClean="0"/>
              <a:t> account of the building , states “…the library of the Glasgow School of Art is not only an aesthetic experience but the translation of philosophical thought into three dimensions.”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smtClean="0">
                <a:solidFill>
                  <a:schemeClr val="tx1"/>
                </a:solidFill>
                <a:effectLst/>
                <a:latin typeface="+mn-lt"/>
                <a:ea typeface="+mn-ea"/>
                <a:cs typeface="+mn-cs"/>
              </a:rPr>
              <a:t>The building as a whole has been described by Sir Christopher </a:t>
            </a:r>
            <a:r>
              <a:rPr lang="en-GB" sz="1200" b="0" i="0" kern="1200" dirty="0" err="1" smtClean="0">
                <a:solidFill>
                  <a:schemeClr val="tx1"/>
                </a:solidFill>
                <a:effectLst/>
                <a:latin typeface="+mn-lt"/>
                <a:ea typeface="+mn-ea"/>
                <a:cs typeface="+mn-cs"/>
              </a:rPr>
              <a:t>Frayling</a:t>
            </a:r>
            <a:r>
              <a:rPr lang="en-GB" sz="1200" b="0" i="0" kern="1200" dirty="0" smtClean="0">
                <a:solidFill>
                  <a:schemeClr val="tx1"/>
                </a:solidFill>
                <a:effectLst/>
                <a:latin typeface="+mn-lt"/>
                <a:ea typeface="+mn-ea"/>
                <a:cs typeface="+mn-cs"/>
              </a:rPr>
              <a:t>, Rector of the</a:t>
            </a:r>
            <a:r>
              <a:rPr lang="en-GB" sz="1200" b="0" i="0" kern="1200" baseline="0" dirty="0" smtClean="0">
                <a:solidFill>
                  <a:schemeClr val="tx1"/>
                </a:solidFill>
                <a:effectLst/>
                <a:latin typeface="+mn-lt"/>
                <a:ea typeface="+mn-ea"/>
                <a:cs typeface="+mn-cs"/>
              </a:rPr>
              <a:t> </a:t>
            </a:r>
            <a:r>
              <a:rPr lang="en-GB" sz="1200" b="0" i="0" u="none" strike="noStrike" kern="1200" dirty="0" smtClean="0">
                <a:solidFill>
                  <a:schemeClr val="tx1"/>
                </a:solidFill>
                <a:effectLst/>
                <a:latin typeface="+mn-lt"/>
                <a:ea typeface="+mn-ea"/>
                <a:cs typeface="+mn-cs"/>
              </a:rPr>
              <a:t>Royal College of Art</a:t>
            </a:r>
            <a:r>
              <a:rPr lang="en-GB" sz="1200" b="0" i="0" kern="1200" dirty="0" smtClean="0">
                <a:solidFill>
                  <a:schemeClr val="tx1"/>
                </a:solidFill>
                <a:effectLst/>
                <a:latin typeface="+mn-lt"/>
                <a:ea typeface="+mn-ea"/>
                <a:cs typeface="+mn-cs"/>
              </a:rPr>
              <a:t>, as “the only art school in the world where the building is worthy of the subject...this is a work of art in which to make works of art”</a:t>
            </a:r>
          </a:p>
        </p:txBody>
      </p:sp>
      <p:sp>
        <p:nvSpPr>
          <p:cNvPr id="4" name="Slide Number Placeholder 3"/>
          <p:cNvSpPr>
            <a:spLocks noGrp="1"/>
          </p:cNvSpPr>
          <p:nvPr>
            <p:ph type="sldNum" sz="quarter" idx="10"/>
          </p:nvPr>
        </p:nvSpPr>
        <p:spPr/>
        <p:txBody>
          <a:bodyPr/>
          <a:lstStyle/>
          <a:p>
            <a:fld id="{671880E0-F5F1-4298-A4B2-1825A3CD4419}" type="slidenum">
              <a:rPr lang="en-GB" smtClean="0"/>
              <a:t>1</a:t>
            </a:fld>
            <a:endParaRPr lang="en-GB" dirty="0"/>
          </a:p>
        </p:txBody>
      </p:sp>
    </p:spTree>
    <p:extLst>
      <p:ext uri="{BB962C8B-B14F-4D97-AF65-F5344CB8AC3E}">
        <p14:creationId xmlns:p14="http://schemas.microsoft.com/office/powerpoint/2010/main" val="178178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Unhappily, On 23 May</a:t>
            </a:r>
            <a:r>
              <a:rPr lang="en-GB" baseline="0" dirty="0" smtClean="0"/>
              <a:t> 2014 all these spaces were destroyed by fire.</a:t>
            </a:r>
            <a:endParaRPr lang="en-GB" dirty="0" smtClean="0"/>
          </a:p>
          <a:p>
            <a:pPr marL="171450" indent="-171450">
              <a:buFont typeface="Arial" panose="020B0604020202020204" pitchFamily="34" charset="0"/>
              <a:buChar char="•"/>
            </a:pPr>
            <a:r>
              <a:rPr lang="en-GB" dirty="0" smtClean="0"/>
              <a:t>These photographs</a:t>
            </a:r>
            <a:r>
              <a:rPr lang="en-GB" baseline="0" dirty="0" smtClean="0"/>
              <a:t> of the destroyed library spaces were taken two days after that fire.</a:t>
            </a:r>
          </a:p>
          <a:p>
            <a:pPr marL="171450" indent="-171450">
              <a:buFont typeface="Arial" panose="020B0604020202020204" pitchFamily="34" charset="0"/>
              <a:buChar char="•"/>
            </a:pPr>
            <a:r>
              <a:rPr lang="en-GB" baseline="0" dirty="0" smtClean="0"/>
              <a:t>They were taken with a camera phone, so the resolution is very low, but it will give you a good indication of the extent of the devastation.</a:t>
            </a:r>
          </a:p>
          <a:p>
            <a:pPr marL="171450" indent="-171450">
              <a:buFont typeface="Arial" panose="020B0604020202020204" pitchFamily="34" charset="0"/>
              <a:buChar char="•"/>
            </a:pPr>
            <a:r>
              <a:rPr lang="en-GB" baseline="0" dirty="0" smtClean="0"/>
              <a:t>The remains of the dummy columns can be seen on the left</a:t>
            </a:r>
          </a:p>
          <a:p>
            <a:pPr marL="171450" indent="-171450">
              <a:buFont typeface="Arial" panose="020B0604020202020204" pitchFamily="34" charset="0"/>
              <a:buChar char="•"/>
            </a:pPr>
            <a:r>
              <a:rPr lang="en-GB" baseline="0" dirty="0" smtClean="0"/>
              <a:t>To the right, the ferocity of the fire is evidenced by how the wood facing has been completely stripped back to bare brick</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2</a:t>
            </a:fld>
            <a:endParaRPr lang="en-GB" dirty="0"/>
          </a:p>
        </p:txBody>
      </p:sp>
    </p:spTree>
    <p:extLst>
      <p:ext uri="{BB962C8B-B14F-4D97-AF65-F5344CB8AC3E}">
        <p14:creationId xmlns:p14="http://schemas.microsoft.com/office/powerpoint/2010/main" val="1005830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0" kern="1200" dirty="0" smtClean="0">
                <a:solidFill>
                  <a:schemeClr val="tx1"/>
                </a:solidFill>
                <a:effectLst/>
                <a:latin typeface="+mn-lt"/>
                <a:ea typeface="+mn-ea"/>
                <a:cs typeface="+mn-cs"/>
              </a:rPr>
              <a:t>We lost many treasured collections in the fire, including books dating to the 16</a:t>
            </a:r>
            <a:r>
              <a:rPr lang="en-GB" sz="1200" i="0" kern="1200" baseline="30000" dirty="0" smtClean="0">
                <a:solidFill>
                  <a:schemeClr val="tx1"/>
                </a:solidFill>
                <a:effectLst/>
                <a:latin typeface="+mn-lt"/>
                <a:ea typeface="+mn-ea"/>
                <a:cs typeface="+mn-cs"/>
              </a:rPr>
              <a:t>th</a:t>
            </a:r>
            <a:r>
              <a:rPr lang="en-GB" sz="1200" i="0" kern="1200" dirty="0" smtClean="0">
                <a:solidFill>
                  <a:schemeClr val="tx1"/>
                </a:solidFill>
                <a:effectLst/>
                <a:latin typeface="+mn-lt"/>
                <a:ea typeface="+mn-ea"/>
                <a:cs typeface="+mn-cs"/>
              </a:rPr>
              <a:t> century, rare avant-garde journals,</a:t>
            </a:r>
            <a:r>
              <a:rPr lang="en-GB" sz="1200" i="0" kern="1200" baseline="0" dirty="0" smtClean="0">
                <a:solidFill>
                  <a:schemeClr val="tx1"/>
                </a:solidFill>
                <a:effectLst/>
                <a:latin typeface="+mn-lt"/>
                <a:ea typeface="+mn-ea"/>
                <a:cs typeface="+mn-cs"/>
              </a:rPr>
              <a:t> and much of the School’s Foundation Collections</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3</a:t>
            </a:fld>
            <a:endParaRPr lang="en-GB" dirty="0"/>
          </a:p>
        </p:txBody>
      </p:sp>
    </p:spTree>
    <p:extLst>
      <p:ext uri="{BB962C8B-B14F-4D97-AF65-F5344CB8AC3E}">
        <p14:creationId xmlns:p14="http://schemas.microsoft.com/office/powerpoint/2010/main" val="4212406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eaLnBrk="1" fontAlgn="auto" hangingPunct="1">
              <a:spcBef>
                <a:spcPts val="0"/>
              </a:spcBef>
              <a:spcAft>
                <a:spcPts val="0"/>
              </a:spcAft>
              <a:buFont typeface="Arial" panose="020B0604020202020204" pitchFamily="34" charset="0"/>
              <a:buChar char="•"/>
              <a:defRPr/>
            </a:pPr>
            <a:r>
              <a:rPr lang="en-GB" dirty="0" smtClean="0"/>
              <a:t>But of course any Library is more than just an architectural space.</a:t>
            </a:r>
          </a:p>
          <a:p>
            <a:pPr marL="171450" indent="-171450" eaLnBrk="1" fontAlgn="auto" hangingPunct="1">
              <a:spcBef>
                <a:spcPts val="0"/>
              </a:spcBef>
              <a:spcAft>
                <a:spcPts val="0"/>
              </a:spcAft>
              <a:buFont typeface="Arial" panose="020B0604020202020204" pitchFamily="34" charset="0"/>
              <a:buChar char="•"/>
              <a:defRPr/>
            </a:pPr>
            <a:r>
              <a:rPr lang="en-GB" dirty="0" smtClean="0"/>
              <a:t>Over the years we </a:t>
            </a:r>
            <a:r>
              <a:rPr lang="en-GB" dirty="0" smtClean="0"/>
              <a:t>had </a:t>
            </a:r>
            <a:r>
              <a:rPr lang="en-GB" dirty="0" smtClean="0"/>
              <a:t>actively encouraged the innovative use of the space by our readers, creating inspiring and stimulating juxtapositions of the old with the new, and of the historical with the contemporary.</a:t>
            </a:r>
          </a:p>
          <a:p>
            <a:pPr marL="171450" indent="-171450" eaLnBrk="1" fontAlgn="auto" hangingPunct="1">
              <a:spcBef>
                <a:spcPts val="0"/>
              </a:spcBef>
              <a:spcAft>
                <a:spcPts val="0"/>
              </a:spcAft>
              <a:buFont typeface="Arial" panose="020B0604020202020204" pitchFamily="34" charset="0"/>
              <a:buChar char="•"/>
              <a:defRPr/>
            </a:pPr>
            <a:r>
              <a:rPr lang="en-GB" dirty="0" smtClean="0"/>
              <a:t>We had found that</a:t>
            </a:r>
            <a:r>
              <a:rPr lang="en-GB" baseline="0" dirty="0" smtClean="0"/>
              <a:t> m</a:t>
            </a:r>
            <a:r>
              <a:rPr lang="en-GB" dirty="0" smtClean="0"/>
              <a:t>any </a:t>
            </a:r>
            <a:r>
              <a:rPr lang="en-GB" dirty="0" smtClean="0"/>
              <a:t>contemporary artists are intrigued by the ethical, historical and philosophical questions raised by </a:t>
            </a:r>
            <a:r>
              <a:rPr lang="en-GB" dirty="0" smtClean="0"/>
              <a:t>the </a:t>
            </a:r>
            <a:r>
              <a:rPr lang="en-GB" dirty="0" smtClean="0"/>
              <a:t>library spaces, and </a:t>
            </a:r>
            <a:r>
              <a:rPr lang="en-GB" dirty="0" smtClean="0"/>
              <a:t>we </a:t>
            </a:r>
            <a:r>
              <a:rPr lang="en-GB" dirty="0" smtClean="0"/>
              <a:t>actively encouraged practitioners to explore these questions through explorations of our spaces.</a:t>
            </a:r>
          </a:p>
          <a:p>
            <a:pPr marL="171450" indent="-171450" eaLnBrk="1" hangingPunct="1">
              <a:spcBef>
                <a:spcPts val="0"/>
              </a:spcBef>
              <a:spcAft>
                <a:spcPts val="0"/>
              </a:spcAft>
              <a:buFont typeface="Arial" panose="020B0604020202020204" pitchFamily="34" charset="0"/>
              <a:buChar char="•"/>
              <a:defRPr/>
            </a:pPr>
            <a:r>
              <a:rPr lang="en-GB" dirty="0" smtClean="0"/>
              <a:t>Over the years they have used our interiors to challenge, </a:t>
            </a:r>
            <a:r>
              <a:rPr lang="en-GB" dirty="0" err="1" smtClean="0"/>
              <a:t>problematise</a:t>
            </a:r>
            <a:r>
              <a:rPr lang="en-GB" dirty="0" smtClean="0"/>
              <a:t> or develop their practice, from interventions into our spaces, to installations amongst our shelves</a:t>
            </a:r>
            <a:r>
              <a:rPr lang="en-GB" dirty="0" smtClean="0"/>
              <a:t>.</a:t>
            </a:r>
            <a:endParaRPr lang="en-GB" dirty="0" smtClean="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eaLnBrk="0" fontAlgn="base" hangingPunct="0">
              <a:spcBef>
                <a:spcPct val="0"/>
              </a:spcBef>
              <a:spcAft>
                <a:spcPct val="0"/>
              </a:spcAft>
              <a:defRPr sz="2400">
                <a:solidFill>
                  <a:schemeClr val="tx1"/>
                </a:solidFill>
                <a:latin typeface="Times" charset="0"/>
              </a:defRPr>
            </a:lvl6pPr>
            <a:lvl7pPr marL="2971800" indent="-228600" eaLnBrk="0" fontAlgn="base" hangingPunct="0">
              <a:spcBef>
                <a:spcPct val="0"/>
              </a:spcBef>
              <a:spcAft>
                <a:spcPct val="0"/>
              </a:spcAft>
              <a:defRPr sz="2400">
                <a:solidFill>
                  <a:schemeClr val="tx1"/>
                </a:solidFill>
                <a:latin typeface="Times" charset="0"/>
              </a:defRPr>
            </a:lvl7pPr>
            <a:lvl8pPr marL="3429000" indent="-228600" eaLnBrk="0" fontAlgn="base" hangingPunct="0">
              <a:spcBef>
                <a:spcPct val="0"/>
              </a:spcBef>
              <a:spcAft>
                <a:spcPct val="0"/>
              </a:spcAft>
              <a:defRPr sz="2400">
                <a:solidFill>
                  <a:schemeClr val="tx1"/>
                </a:solidFill>
                <a:latin typeface="Times" charset="0"/>
              </a:defRPr>
            </a:lvl8pPr>
            <a:lvl9pPr marL="3886200" indent="-228600" eaLnBrk="0" fontAlgn="base" hangingPunct="0">
              <a:spcBef>
                <a:spcPct val="0"/>
              </a:spcBef>
              <a:spcAft>
                <a:spcPct val="0"/>
              </a:spcAft>
              <a:defRPr sz="2400">
                <a:solidFill>
                  <a:schemeClr val="tx1"/>
                </a:solidFill>
                <a:latin typeface="Times" charset="0"/>
              </a:defRPr>
            </a:lvl9pPr>
          </a:lstStyle>
          <a:p>
            <a:fld id="{DB5ADAEF-9406-4899-9416-48A70F53D2AE}" type="slidenum">
              <a:rPr lang="en-GB" altLang="en-US" sz="1200" smtClean="0"/>
              <a:pPr/>
              <a:t>4</a:t>
            </a:fld>
            <a:endParaRPr lang="en-GB" altLang="en-US" sz="12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GB" altLang="en-US" dirty="0" smtClean="0"/>
              <a:t>Many of these user-initiated projects are documented in full on our creative research showcase ‘The Hatchery’</a:t>
            </a:r>
          </a:p>
          <a:p>
            <a:pPr marL="171450" indent="-171450" eaLnBrk="1" hangingPunct="1">
              <a:spcBef>
                <a:spcPct val="0"/>
              </a:spcBef>
              <a:buFontTx/>
              <a:buChar char="•"/>
            </a:pPr>
            <a:r>
              <a:rPr lang="en-GB" altLang="en-US" dirty="0" smtClean="0"/>
              <a:t>You can use this resource to discover how artists, writers and </a:t>
            </a:r>
            <a:r>
              <a:rPr lang="en-GB" altLang="en-US" dirty="0" err="1" smtClean="0"/>
              <a:t>creatives</a:t>
            </a:r>
            <a:r>
              <a:rPr lang="en-GB" altLang="en-US" dirty="0" smtClean="0"/>
              <a:t> have used our collections and spaces to inspire, challenge or expand their practice.</a:t>
            </a:r>
          </a:p>
          <a:p>
            <a:pPr marL="171450" indent="-171450" eaLnBrk="1" hangingPunct="1">
              <a:spcBef>
                <a:spcPct val="0"/>
              </a:spcBef>
              <a:buFontTx/>
              <a:buChar char="•"/>
            </a:pPr>
            <a:r>
              <a:rPr lang="en-GB" altLang="en-US" dirty="0" smtClean="0"/>
              <a:t>Today </a:t>
            </a:r>
            <a:r>
              <a:rPr lang="en-GB" altLang="en-US" dirty="0" smtClean="0"/>
              <a:t>I am going to share with you three examples of how we have used the Mackintosh Library space in creative ways as part of the institution’s learning, teaching and research activities</a:t>
            </a: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eaLnBrk="0" fontAlgn="base" hangingPunct="0">
              <a:spcBef>
                <a:spcPct val="0"/>
              </a:spcBef>
              <a:spcAft>
                <a:spcPct val="0"/>
              </a:spcAft>
              <a:defRPr sz="2400">
                <a:solidFill>
                  <a:schemeClr val="tx1"/>
                </a:solidFill>
                <a:latin typeface="Times" charset="0"/>
              </a:defRPr>
            </a:lvl6pPr>
            <a:lvl7pPr marL="2971800" indent="-228600" eaLnBrk="0" fontAlgn="base" hangingPunct="0">
              <a:spcBef>
                <a:spcPct val="0"/>
              </a:spcBef>
              <a:spcAft>
                <a:spcPct val="0"/>
              </a:spcAft>
              <a:defRPr sz="2400">
                <a:solidFill>
                  <a:schemeClr val="tx1"/>
                </a:solidFill>
                <a:latin typeface="Times" charset="0"/>
              </a:defRPr>
            </a:lvl7pPr>
            <a:lvl8pPr marL="3429000" indent="-228600" eaLnBrk="0" fontAlgn="base" hangingPunct="0">
              <a:spcBef>
                <a:spcPct val="0"/>
              </a:spcBef>
              <a:spcAft>
                <a:spcPct val="0"/>
              </a:spcAft>
              <a:defRPr sz="2400">
                <a:solidFill>
                  <a:schemeClr val="tx1"/>
                </a:solidFill>
                <a:latin typeface="Times" charset="0"/>
              </a:defRPr>
            </a:lvl8pPr>
            <a:lvl9pPr marL="3886200" indent="-228600" eaLnBrk="0" fontAlgn="base" hangingPunct="0">
              <a:spcBef>
                <a:spcPct val="0"/>
              </a:spcBef>
              <a:spcAft>
                <a:spcPct val="0"/>
              </a:spcAft>
              <a:defRPr sz="2400">
                <a:solidFill>
                  <a:schemeClr val="tx1"/>
                </a:solidFill>
                <a:latin typeface="Times" charset="0"/>
              </a:defRPr>
            </a:lvl9pPr>
          </a:lstStyle>
          <a:p>
            <a:fld id="{A2771A35-6120-40CB-91AC-0DBB192B6158}" type="slidenum">
              <a:rPr lang="en-GB" altLang="en-US" sz="1200" smtClean="0"/>
              <a:pPr/>
              <a:t>5</a:t>
            </a:fld>
            <a:endParaRPr lang="en-GB" altLang="en-US" sz="12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GB" altLang="en-US" smtClean="0"/>
              <a:t>In December 2012, students studying an Artistic Dress elective staged the first of a series of tableaux vivants in the Mackintosh Library. </a:t>
            </a:r>
          </a:p>
          <a:p>
            <a:pPr marL="171450" indent="-171450" eaLnBrk="1" hangingPunct="1">
              <a:spcBef>
                <a:spcPct val="0"/>
              </a:spcBef>
              <a:buFontTx/>
              <a:buChar char="•"/>
            </a:pPr>
            <a:r>
              <a:rPr lang="en-GB" altLang="en-US" smtClean="0"/>
              <a:t>The tableau vivant was a popular form of artistic performance in the 19</a:t>
            </a:r>
            <a:r>
              <a:rPr lang="en-GB" altLang="en-US" baseline="30000" smtClean="0"/>
              <a:t>th</a:t>
            </a:r>
            <a:r>
              <a:rPr lang="en-GB" altLang="en-US" smtClean="0"/>
              <a:t> century, in which groups of costumed participants strike poses and assume group compositions in theatrically lit interiors. </a:t>
            </a:r>
          </a:p>
          <a:p>
            <a:pPr marL="171450" indent="-171450" eaLnBrk="1" hangingPunct="1">
              <a:spcBef>
                <a:spcPct val="0"/>
              </a:spcBef>
              <a:buFontTx/>
              <a:buChar char="•"/>
            </a:pPr>
            <a:r>
              <a:rPr lang="en-GB" altLang="en-US" smtClean="0"/>
              <a:t>The one rule is that participants do not move or speak, but instead are presented to the viewer as if a ‘living picture’.</a:t>
            </a:r>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eaLnBrk="0" fontAlgn="base" hangingPunct="0">
              <a:spcBef>
                <a:spcPct val="0"/>
              </a:spcBef>
              <a:spcAft>
                <a:spcPct val="0"/>
              </a:spcAft>
              <a:defRPr sz="2400">
                <a:solidFill>
                  <a:schemeClr val="tx1"/>
                </a:solidFill>
                <a:latin typeface="Times" charset="0"/>
              </a:defRPr>
            </a:lvl6pPr>
            <a:lvl7pPr marL="2971800" indent="-228600" eaLnBrk="0" fontAlgn="base" hangingPunct="0">
              <a:spcBef>
                <a:spcPct val="0"/>
              </a:spcBef>
              <a:spcAft>
                <a:spcPct val="0"/>
              </a:spcAft>
              <a:defRPr sz="2400">
                <a:solidFill>
                  <a:schemeClr val="tx1"/>
                </a:solidFill>
                <a:latin typeface="Times" charset="0"/>
              </a:defRPr>
            </a:lvl7pPr>
            <a:lvl8pPr marL="3429000" indent="-228600" eaLnBrk="0" fontAlgn="base" hangingPunct="0">
              <a:spcBef>
                <a:spcPct val="0"/>
              </a:spcBef>
              <a:spcAft>
                <a:spcPct val="0"/>
              </a:spcAft>
              <a:defRPr sz="2400">
                <a:solidFill>
                  <a:schemeClr val="tx1"/>
                </a:solidFill>
                <a:latin typeface="Times" charset="0"/>
              </a:defRPr>
            </a:lvl8pPr>
            <a:lvl9pPr marL="3886200" indent="-228600" eaLnBrk="0" fontAlgn="base" hangingPunct="0">
              <a:spcBef>
                <a:spcPct val="0"/>
              </a:spcBef>
              <a:spcAft>
                <a:spcPct val="0"/>
              </a:spcAft>
              <a:defRPr sz="2400">
                <a:solidFill>
                  <a:schemeClr val="tx1"/>
                </a:solidFill>
                <a:latin typeface="Times" charset="0"/>
              </a:defRPr>
            </a:lvl9pPr>
          </a:lstStyle>
          <a:p>
            <a:fld id="{26C1A411-C60D-455E-A252-BC98CD2DD364}" type="slidenum">
              <a:rPr lang="en-GB" altLang="en-US" sz="1200" smtClean="0"/>
              <a:pPr/>
              <a:t>6</a:t>
            </a:fld>
            <a:endParaRPr lang="en-GB" altLang="en-US" sz="12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GB" altLang="en-US" dirty="0" smtClean="0"/>
              <a:t>These tableaux soon an annual event in the life of the Library, with the last tableau appearing in support of the conference ’Crafting the Look: Styling as Creative Process</a:t>
            </a:r>
            <a:r>
              <a:rPr lang="en-GB" altLang="en-US" dirty="0" smtClean="0"/>
              <a:t>’</a:t>
            </a:r>
            <a:endParaRPr lang="en-GB" altLang="en-US" dirty="0"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eaLnBrk="0" fontAlgn="base" hangingPunct="0">
              <a:spcBef>
                <a:spcPct val="0"/>
              </a:spcBef>
              <a:spcAft>
                <a:spcPct val="0"/>
              </a:spcAft>
              <a:defRPr sz="2400">
                <a:solidFill>
                  <a:schemeClr val="tx1"/>
                </a:solidFill>
                <a:latin typeface="Times" charset="0"/>
              </a:defRPr>
            </a:lvl6pPr>
            <a:lvl7pPr marL="2971800" indent="-228600" eaLnBrk="0" fontAlgn="base" hangingPunct="0">
              <a:spcBef>
                <a:spcPct val="0"/>
              </a:spcBef>
              <a:spcAft>
                <a:spcPct val="0"/>
              </a:spcAft>
              <a:defRPr sz="2400">
                <a:solidFill>
                  <a:schemeClr val="tx1"/>
                </a:solidFill>
                <a:latin typeface="Times" charset="0"/>
              </a:defRPr>
            </a:lvl7pPr>
            <a:lvl8pPr marL="3429000" indent="-228600" eaLnBrk="0" fontAlgn="base" hangingPunct="0">
              <a:spcBef>
                <a:spcPct val="0"/>
              </a:spcBef>
              <a:spcAft>
                <a:spcPct val="0"/>
              </a:spcAft>
              <a:defRPr sz="2400">
                <a:solidFill>
                  <a:schemeClr val="tx1"/>
                </a:solidFill>
                <a:latin typeface="Times" charset="0"/>
              </a:defRPr>
            </a:lvl8pPr>
            <a:lvl9pPr marL="3886200" indent="-228600" eaLnBrk="0" fontAlgn="base" hangingPunct="0">
              <a:spcBef>
                <a:spcPct val="0"/>
              </a:spcBef>
              <a:spcAft>
                <a:spcPct val="0"/>
              </a:spcAft>
              <a:defRPr sz="2400">
                <a:solidFill>
                  <a:schemeClr val="tx1"/>
                </a:solidFill>
                <a:latin typeface="Times" charset="0"/>
              </a:defRPr>
            </a:lvl9pPr>
          </a:lstStyle>
          <a:p>
            <a:fld id="{EAE2922B-BDB0-424F-9797-CCFAE3B74F08}" type="slidenum">
              <a:rPr lang="en-GB" altLang="en-US" sz="1200" smtClean="0"/>
              <a:pPr/>
              <a:t>7</a:t>
            </a:fld>
            <a:endParaRPr lang="en-GB" altLang="en-US" sz="12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GB" altLang="en-US" dirty="0" smtClean="0"/>
              <a:t>The performance poetry showcase ‘The Book is Dead, Long Live The Book!’ took place in the Mackintosh Library </a:t>
            </a:r>
            <a:r>
              <a:rPr lang="en-GB" altLang="en-US" dirty="0" smtClean="0"/>
              <a:t>a</a:t>
            </a:r>
            <a:r>
              <a:rPr lang="en-GB" altLang="en-US" baseline="0" dirty="0" smtClean="0"/>
              <a:t> month before the fire</a:t>
            </a:r>
            <a:r>
              <a:rPr lang="en-GB" altLang="en-US" dirty="0" smtClean="0"/>
              <a:t>.</a:t>
            </a:r>
            <a:endParaRPr lang="en-GB" altLang="en-US" dirty="0" smtClean="0"/>
          </a:p>
          <a:p>
            <a:pPr marL="171450" indent="-171450" eaLnBrk="1" hangingPunct="1">
              <a:spcBef>
                <a:spcPct val="0"/>
              </a:spcBef>
              <a:buFontTx/>
              <a:buChar char="•"/>
            </a:pPr>
            <a:r>
              <a:rPr lang="en-GB" altLang="en-US" dirty="0" smtClean="0"/>
              <a:t>It marked the culmination of a week’s site-specific residency that focused on the potential of digital and performance poetry to explore relations between architectural space and practice. </a:t>
            </a:r>
          </a:p>
          <a:p>
            <a:pPr marL="171450" indent="-171450" eaLnBrk="1" hangingPunct="1">
              <a:spcBef>
                <a:spcPct val="0"/>
              </a:spcBef>
              <a:buFontTx/>
              <a:buChar char="•"/>
            </a:pPr>
            <a:r>
              <a:rPr lang="en-GB" altLang="en-US" dirty="0" smtClean="0"/>
              <a:t>The residency formed part of a larger research project into the library space by GSA researchers Alan Hooper and Inga Paterson. </a:t>
            </a:r>
          </a:p>
          <a:p>
            <a:pPr marL="171450" indent="-171450" eaLnBrk="1" hangingPunct="1">
              <a:spcBef>
                <a:spcPct val="0"/>
              </a:spcBef>
              <a:buFontTx/>
              <a:buChar char="•"/>
            </a:pPr>
            <a:r>
              <a:rPr lang="en-GB" altLang="en-US" dirty="0" smtClean="0"/>
              <a:t>The 5 invited collaborators all had an interest in the use of digital media within poetry, in syncopation, and in the experiential qualities of space and memory.</a:t>
            </a:r>
          </a:p>
          <a:p>
            <a:pPr marL="171450" indent="-171450" eaLnBrk="1" hangingPunct="1">
              <a:spcBef>
                <a:spcPct val="0"/>
              </a:spcBef>
              <a:buFontTx/>
              <a:buChar char="•"/>
            </a:pPr>
            <a:r>
              <a:rPr lang="en-GB" altLang="en-US" dirty="0" smtClean="0"/>
              <a:t>Each poet produced original poems or digital projections in response to the library space and their interactions with it, and performed these live during two public performances.</a:t>
            </a:r>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eaLnBrk="0" fontAlgn="base" hangingPunct="0">
              <a:spcBef>
                <a:spcPct val="0"/>
              </a:spcBef>
              <a:spcAft>
                <a:spcPct val="0"/>
              </a:spcAft>
              <a:defRPr sz="2400">
                <a:solidFill>
                  <a:schemeClr val="tx1"/>
                </a:solidFill>
                <a:latin typeface="Times" charset="0"/>
              </a:defRPr>
            </a:lvl6pPr>
            <a:lvl7pPr marL="2971800" indent="-228600" eaLnBrk="0" fontAlgn="base" hangingPunct="0">
              <a:spcBef>
                <a:spcPct val="0"/>
              </a:spcBef>
              <a:spcAft>
                <a:spcPct val="0"/>
              </a:spcAft>
              <a:defRPr sz="2400">
                <a:solidFill>
                  <a:schemeClr val="tx1"/>
                </a:solidFill>
                <a:latin typeface="Times" charset="0"/>
              </a:defRPr>
            </a:lvl7pPr>
            <a:lvl8pPr marL="3429000" indent="-228600" eaLnBrk="0" fontAlgn="base" hangingPunct="0">
              <a:spcBef>
                <a:spcPct val="0"/>
              </a:spcBef>
              <a:spcAft>
                <a:spcPct val="0"/>
              </a:spcAft>
              <a:defRPr sz="2400">
                <a:solidFill>
                  <a:schemeClr val="tx1"/>
                </a:solidFill>
                <a:latin typeface="Times" charset="0"/>
              </a:defRPr>
            </a:lvl8pPr>
            <a:lvl9pPr marL="3886200" indent="-228600" eaLnBrk="0" fontAlgn="base" hangingPunct="0">
              <a:spcBef>
                <a:spcPct val="0"/>
              </a:spcBef>
              <a:spcAft>
                <a:spcPct val="0"/>
              </a:spcAft>
              <a:defRPr sz="2400">
                <a:solidFill>
                  <a:schemeClr val="tx1"/>
                </a:solidFill>
                <a:latin typeface="Times" charset="0"/>
              </a:defRPr>
            </a:lvl9pPr>
          </a:lstStyle>
          <a:p>
            <a:fld id="{99675F25-01F2-406B-BF42-D07311490C76}" type="slidenum">
              <a:rPr lang="en-GB" altLang="en-US" sz="1200" smtClean="0"/>
              <a:pPr/>
              <a:t>8</a:t>
            </a:fld>
            <a:endParaRPr lang="en-GB" altLang="en-US" sz="12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GB" altLang="en-US" dirty="0" smtClean="0"/>
              <a:t>In 2014, students on the ‘Digital Culture’ undergraduate programme were set a project to stage digital interventions into the historical space of the Mackintosh Library.</a:t>
            </a:r>
          </a:p>
          <a:p>
            <a:pPr marL="171450" indent="-171450" eaLnBrk="1" hangingPunct="1">
              <a:spcBef>
                <a:spcPct val="0"/>
              </a:spcBef>
              <a:buFontTx/>
              <a:buChar char="•"/>
            </a:pPr>
            <a:r>
              <a:rPr lang="en-GB" altLang="en-US" dirty="0" smtClean="0"/>
              <a:t>The student’s spent a week working, relaxing and thinking in the space, in order to analyse their experiences of this unique interior.</a:t>
            </a:r>
          </a:p>
          <a:p>
            <a:pPr marL="171450" indent="-171450" eaLnBrk="1" hangingPunct="1">
              <a:spcBef>
                <a:spcPct val="0"/>
              </a:spcBef>
              <a:buFontTx/>
              <a:buChar char="•"/>
            </a:pPr>
            <a:r>
              <a:rPr lang="en-GB" altLang="en-US" dirty="0" smtClean="0"/>
              <a:t>They developed site-specific light installations and digital projections in order to explore and re-examine the space’s phenomenological </a:t>
            </a:r>
            <a:r>
              <a:rPr lang="en-GB" altLang="en-US" dirty="0" smtClean="0"/>
              <a:t>character</a:t>
            </a:r>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eaLnBrk="0" fontAlgn="base" hangingPunct="0">
              <a:spcBef>
                <a:spcPct val="0"/>
              </a:spcBef>
              <a:spcAft>
                <a:spcPct val="0"/>
              </a:spcAft>
              <a:defRPr sz="2400">
                <a:solidFill>
                  <a:schemeClr val="tx1"/>
                </a:solidFill>
                <a:latin typeface="Times" charset="0"/>
              </a:defRPr>
            </a:lvl6pPr>
            <a:lvl7pPr marL="2971800" indent="-228600" eaLnBrk="0" fontAlgn="base" hangingPunct="0">
              <a:spcBef>
                <a:spcPct val="0"/>
              </a:spcBef>
              <a:spcAft>
                <a:spcPct val="0"/>
              </a:spcAft>
              <a:defRPr sz="2400">
                <a:solidFill>
                  <a:schemeClr val="tx1"/>
                </a:solidFill>
                <a:latin typeface="Times" charset="0"/>
              </a:defRPr>
            </a:lvl7pPr>
            <a:lvl8pPr marL="3429000" indent="-228600" eaLnBrk="0" fontAlgn="base" hangingPunct="0">
              <a:spcBef>
                <a:spcPct val="0"/>
              </a:spcBef>
              <a:spcAft>
                <a:spcPct val="0"/>
              </a:spcAft>
              <a:defRPr sz="2400">
                <a:solidFill>
                  <a:schemeClr val="tx1"/>
                </a:solidFill>
                <a:latin typeface="Times" charset="0"/>
              </a:defRPr>
            </a:lvl8pPr>
            <a:lvl9pPr marL="3886200" indent="-228600" eaLnBrk="0" fontAlgn="base" hangingPunct="0">
              <a:spcBef>
                <a:spcPct val="0"/>
              </a:spcBef>
              <a:spcAft>
                <a:spcPct val="0"/>
              </a:spcAft>
              <a:defRPr sz="2400">
                <a:solidFill>
                  <a:schemeClr val="tx1"/>
                </a:solidFill>
                <a:latin typeface="Times" charset="0"/>
              </a:defRPr>
            </a:lvl9pPr>
          </a:lstStyle>
          <a:p>
            <a:fld id="{77D74648-79BB-42B8-9B9F-F972821DF7BB}" type="slidenum">
              <a:rPr lang="en-GB" altLang="en-US" sz="1200" smtClean="0"/>
              <a:pPr/>
              <a:t>9</a:t>
            </a:fld>
            <a:endParaRPr lang="en-GB" altLang="en-US" sz="12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spcBef>
                <a:spcPct val="0"/>
              </a:spcBef>
              <a:buFontTx/>
              <a:buChar char="•"/>
            </a:pPr>
            <a:r>
              <a:rPr lang="en-GB" altLang="en-US" dirty="0" smtClean="0"/>
              <a:t>The</a:t>
            </a:r>
            <a:r>
              <a:rPr lang="en-GB" altLang="en-US" baseline="0" dirty="0" smtClean="0"/>
              <a:t> lesson from all these creative activities was that the Library was not just a conventional library space</a:t>
            </a:r>
          </a:p>
          <a:p>
            <a:pPr marL="171450" indent="-171450" eaLnBrk="1" hangingPunct="1">
              <a:spcBef>
                <a:spcPct val="0"/>
              </a:spcBef>
              <a:buFontTx/>
              <a:buChar char="•"/>
            </a:pPr>
            <a:r>
              <a:rPr lang="en-GB" altLang="en-US" baseline="0" dirty="0" smtClean="0"/>
              <a:t>Many people, from incredibly disparate backgrounds and interests, were affected by its loss</a:t>
            </a:r>
          </a:p>
          <a:p>
            <a:pPr marL="171450" indent="-171450" eaLnBrk="1" hangingPunct="1">
              <a:spcBef>
                <a:spcPct val="0"/>
              </a:spcBef>
              <a:buFontTx/>
              <a:buChar char="•"/>
            </a:pPr>
            <a:r>
              <a:rPr lang="en-GB" altLang="en-US" baseline="0" dirty="0" smtClean="0"/>
              <a:t>And it’s true to say that the space had a significance to many communities outside of the institution itself.</a:t>
            </a:r>
          </a:p>
          <a:p>
            <a:pPr marL="171450" indent="-171450" eaLnBrk="1" hangingPunct="1">
              <a:spcBef>
                <a:spcPct val="0"/>
              </a:spcBef>
              <a:buFontTx/>
              <a:buChar char="•"/>
            </a:pPr>
            <a:r>
              <a:rPr lang="en-GB" baseline="0" dirty="0" smtClean="0"/>
              <a:t>This inevitably presented certain expectations, boundaries, but also opportunities, to us as a service in the fire’s aftermath</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10</a:t>
            </a:fld>
            <a:endParaRPr lang="en-GB" dirty="0"/>
          </a:p>
        </p:txBody>
      </p:sp>
    </p:spTree>
    <p:extLst>
      <p:ext uri="{BB962C8B-B14F-4D97-AF65-F5344CB8AC3E}">
        <p14:creationId xmlns:p14="http://schemas.microsoft.com/office/powerpoint/2010/main" val="2282277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We were </a:t>
            </a:r>
            <a:r>
              <a:rPr lang="en-GB" baseline="0" dirty="0" smtClean="0"/>
              <a:t>particularly struck by the importance and pressures of </a:t>
            </a:r>
            <a:r>
              <a:rPr lang="en-GB" baseline="0" dirty="0" smtClean="0"/>
              <a:t>our social media </a:t>
            </a:r>
            <a:r>
              <a:rPr lang="en-GB" baseline="0" dirty="0" smtClean="0"/>
              <a:t>channels</a:t>
            </a:r>
          </a:p>
          <a:p>
            <a:pPr marL="171450" indent="-171450">
              <a:buFont typeface="Arial" panose="020B0604020202020204" pitchFamily="34" charset="0"/>
              <a:buChar char="•"/>
            </a:pPr>
            <a:r>
              <a:rPr lang="en-GB" baseline="0" dirty="0" smtClean="0"/>
              <a:t>It is telling perhaps, that most disaster planning documents fail to mention the extent to which your staff may be inundated with offers of support, guidance from others, or questions from the public via Twitter, Facebook and the other social </a:t>
            </a:r>
            <a:r>
              <a:rPr lang="en-GB" baseline="0" dirty="0" smtClean="0"/>
              <a:t>media</a:t>
            </a:r>
            <a:endParaRPr lang="en-GB" baseline="0" dirty="0" smtClean="0"/>
          </a:p>
          <a:p>
            <a:pPr marL="171450" indent="-171450">
              <a:buFont typeface="Arial" panose="020B0604020202020204" pitchFamily="34" charset="0"/>
              <a:buChar char="•"/>
            </a:pPr>
            <a:r>
              <a:rPr lang="en-GB" baseline="0" dirty="0" smtClean="0"/>
              <a:t>In our experience, it is </a:t>
            </a:r>
            <a:r>
              <a:rPr lang="en-GB" baseline="0" dirty="0" smtClean="0"/>
              <a:t>perhaps </a:t>
            </a:r>
            <a:r>
              <a:rPr lang="en-GB" baseline="0" dirty="0" smtClean="0"/>
              <a:t>important to think now about who you would designate to this role, particularly if your institution is high-profile</a:t>
            </a:r>
          </a:p>
          <a:p>
            <a:pPr marL="171450" indent="-171450">
              <a:buFont typeface="Arial" panose="020B0604020202020204" pitchFamily="34" charset="0"/>
              <a:buChar char="•"/>
            </a:pPr>
            <a:r>
              <a:rPr lang="en-GB" baseline="0" dirty="0" smtClean="0"/>
              <a:t>This person will need an understanding of the subtle etiquettes of social media and press relations, as you will need to be able to trust them to fly solo</a:t>
            </a:r>
          </a:p>
          <a:p>
            <a:pPr marL="171450" indent="-171450">
              <a:buFont typeface="Arial" panose="020B0604020202020204" pitchFamily="34" charset="0"/>
              <a:buChar char="•"/>
            </a:pPr>
            <a:r>
              <a:rPr lang="en-GB" baseline="0" dirty="0" smtClean="0"/>
              <a:t>In our experience, the relationships you are able to cultivate over social media at this point will pay huge dividends </a:t>
            </a:r>
            <a:r>
              <a:rPr lang="en-GB" baseline="0" dirty="0" smtClean="0"/>
              <a:t>later </a:t>
            </a:r>
            <a:r>
              <a:rPr lang="en-GB" baseline="0" dirty="0" smtClean="0"/>
              <a:t>on</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11</a:t>
            </a:fld>
            <a:endParaRPr lang="en-GB" dirty="0"/>
          </a:p>
        </p:txBody>
      </p:sp>
    </p:spTree>
    <p:extLst>
      <p:ext uri="{BB962C8B-B14F-4D97-AF65-F5344CB8AC3E}">
        <p14:creationId xmlns:p14="http://schemas.microsoft.com/office/powerpoint/2010/main" val="10314625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Through</a:t>
            </a:r>
            <a:r>
              <a:rPr lang="en-GB" baseline="0" dirty="0" smtClean="0"/>
              <a:t> social media we received significant offers of donations to our library</a:t>
            </a:r>
          </a:p>
          <a:p>
            <a:pPr marL="171450" indent="-171450">
              <a:buFont typeface="Arial" panose="020B0604020202020204" pitchFamily="34" charset="0"/>
              <a:buChar char="•"/>
            </a:pPr>
            <a:r>
              <a:rPr lang="en-GB" baseline="0" dirty="0" smtClean="0"/>
              <a:t>We were keen to capitalise on this good will, recognising that it provided an opportunity for us to begin to rebuild our lost collections very quickly</a:t>
            </a:r>
          </a:p>
          <a:p>
            <a:pPr marL="171450" indent="-171450">
              <a:buFont typeface="Arial" panose="020B0604020202020204" pitchFamily="34" charset="0"/>
              <a:buChar char="•"/>
            </a:pPr>
            <a:r>
              <a:rPr lang="en-GB" baseline="0" dirty="0" smtClean="0"/>
              <a:t>We were also keenly aware however that we had lost a significant proportion of our storage space, and that any rebuild needed to be highly focused</a:t>
            </a:r>
          </a:p>
          <a:p>
            <a:pPr marL="171450" indent="-171450">
              <a:buFont typeface="Arial" panose="020B0604020202020204" pitchFamily="34" charset="0"/>
              <a:buChar char="•"/>
            </a:pPr>
            <a:r>
              <a:rPr lang="en-GB" dirty="0" smtClean="0"/>
              <a:t>We</a:t>
            </a:r>
            <a:r>
              <a:rPr lang="en-GB" baseline="0" dirty="0" smtClean="0"/>
              <a:t> therefore decided to</a:t>
            </a:r>
            <a:r>
              <a:rPr lang="en-GB" dirty="0" smtClean="0"/>
              <a:t> pursue a targeted rebuild, tightly aligned to both the illustrious history and future direction of the Glasgow School of Art. </a:t>
            </a:r>
          </a:p>
          <a:p>
            <a:pPr marL="171450" indent="-171450">
              <a:buFont typeface="Arial" panose="020B0604020202020204" pitchFamily="34" charset="0"/>
              <a:buChar char="•"/>
            </a:pPr>
            <a:r>
              <a:rPr lang="en-GB" dirty="0" smtClean="0"/>
              <a:t>And so we were</a:t>
            </a:r>
            <a:r>
              <a:rPr lang="en-GB" baseline="0" dirty="0" smtClean="0"/>
              <a:t> very</a:t>
            </a:r>
            <a:r>
              <a:rPr lang="en-GB" dirty="0" smtClean="0"/>
              <a:t> </a:t>
            </a:r>
            <a:r>
              <a:rPr lang="en-GB" dirty="0" smtClean="0"/>
              <a:t>clear in only </a:t>
            </a:r>
            <a:r>
              <a:rPr lang="en-GB" dirty="0" smtClean="0"/>
              <a:t>seeking </a:t>
            </a:r>
            <a:r>
              <a:rPr lang="en-GB" dirty="0" smtClean="0"/>
              <a:t>specific titles that hold particular relevance to our history, our alumni, and our learning, teaching and research activities</a:t>
            </a:r>
          </a:p>
          <a:p>
            <a:pPr marL="171450" indent="-171450">
              <a:buFont typeface="Arial" panose="020B0604020202020204" pitchFamily="34" charset="0"/>
              <a:buChar char="•"/>
            </a:pPr>
            <a:r>
              <a:rPr lang="en-GB" dirty="0" smtClean="0"/>
              <a:t>You will find that you receive many offers</a:t>
            </a:r>
            <a:r>
              <a:rPr lang="en-GB" baseline="0" dirty="0" smtClean="0"/>
              <a:t> of books, even whole libraries, that you just cannot accept, and will need to employ tact and diplomacy in rejecting these offers</a:t>
            </a:r>
          </a:p>
          <a:p>
            <a:pPr marL="171450" indent="-171450">
              <a:buFont typeface="Arial" panose="020B0604020202020204" pitchFamily="34" charset="0"/>
              <a:buChar char="•"/>
            </a:pPr>
            <a:r>
              <a:rPr lang="en-GB" baseline="0" dirty="0" smtClean="0"/>
              <a:t>It is imperative to understand where you strategic objectives lie, both as an institution and </a:t>
            </a:r>
            <a:r>
              <a:rPr lang="en-GB" baseline="0" dirty="0" smtClean="0"/>
              <a:t>a service</a:t>
            </a:r>
            <a:endParaRPr lang="en-GB" baseline="0" dirty="0" smtClean="0"/>
          </a:p>
          <a:p>
            <a:pPr marL="171450" indent="-171450">
              <a:buFont typeface="Arial" panose="020B0604020202020204" pitchFamily="34" charset="0"/>
              <a:buChar char="•"/>
            </a:pPr>
            <a:r>
              <a:rPr lang="en-GB" baseline="0" dirty="0" smtClean="0"/>
              <a:t>Much of this </a:t>
            </a:r>
            <a:r>
              <a:rPr lang="en-GB" baseline="0" dirty="0" err="1" smtClean="0"/>
              <a:t>strategising</a:t>
            </a:r>
            <a:r>
              <a:rPr lang="en-GB" baseline="0" dirty="0" smtClean="0"/>
              <a:t> can in fact be done now, so that you are prepared if a disaster were to </a:t>
            </a:r>
            <a:r>
              <a:rPr lang="en-GB" baseline="0" dirty="0" smtClean="0"/>
              <a:t>strive</a:t>
            </a:r>
            <a:endParaRPr lang="en-GB" dirty="0" smtClean="0"/>
          </a:p>
        </p:txBody>
      </p:sp>
      <p:sp>
        <p:nvSpPr>
          <p:cNvPr id="4" name="Slide Number Placeholder 3"/>
          <p:cNvSpPr>
            <a:spLocks noGrp="1"/>
          </p:cNvSpPr>
          <p:nvPr>
            <p:ph type="sldNum" sz="quarter" idx="10"/>
          </p:nvPr>
        </p:nvSpPr>
        <p:spPr/>
        <p:txBody>
          <a:bodyPr/>
          <a:lstStyle/>
          <a:p>
            <a:fld id="{671880E0-F5F1-4298-A4B2-1825A3CD4419}" type="slidenum">
              <a:rPr lang="en-GB" smtClean="0"/>
              <a:t>12</a:t>
            </a:fld>
            <a:endParaRPr lang="en-GB" dirty="0"/>
          </a:p>
        </p:txBody>
      </p:sp>
    </p:spTree>
    <p:extLst>
      <p:ext uri="{BB962C8B-B14F-4D97-AF65-F5344CB8AC3E}">
        <p14:creationId xmlns:p14="http://schemas.microsoft.com/office/powerpoint/2010/main" val="25321954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We</a:t>
            </a:r>
            <a:r>
              <a:rPr lang="en-GB" baseline="0" dirty="0" smtClean="0"/>
              <a:t> decided to publish wants list of about 700 titles on our website, and publicised this list widely to academic mailing lists, library communities, and other institutions</a:t>
            </a:r>
            <a:endParaRPr lang="en-GB" dirty="0" smtClean="0"/>
          </a:p>
          <a:p>
            <a:pPr marL="171450" indent="-171450">
              <a:buFont typeface="Arial" panose="020B0604020202020204" pitchFamily="34" charset="0"/>
              <a:buChar char="•"/>
            </a:pPr>
            <a:r>
              <a:rPr lang="en-GB" dirty="0" smtClean="0"/>
              <a:t>We could then refer potential donors</a:t>
            </a:r>
            <a:r>
              <a:rPr lang="en-GB" baseline="0" dirty="0" smtClean="0"/>
              <a:t> to this list and solicit only those donations that were key to us</a:t>
            </a:r>
          </a:p>
          <a:p>
            <a:pPr marL="171450" indent="-171450">
              <a:buFont typeface="Arial" panose="020B0604020202020204" pitchFamily="34" charset="0"/>
              <a:buChar char="•"/>
            </a:pPr>
            <a:r>
              <a:rPr lang="en-GB" baseline="0" dirty="0" smtClean="0"/>
              <a:t>To date, this approach has proved very successful, and we were able to replace 22% of our priority volumes in the first 3 months after the fire</a:t>
            </a:r>
          </a:p>
          <a:p>
            <a:pPr marL="171450" indent="-171450">
              <a:buFont typeface="Arial" panose="020B0604020202020204" pitchFamily="34" charset="0"/>
              <a:buChar char="•"/>
            </a:pPr>
            <a:r>
              <a:rPr lang="en-GB" baseline="0" dirty="0" smtClean="0"/>
              <a:t>Key to our ability to do this was that our library catalogue was complete – we had excellent computer-readable records for every single item we held</a:t>
            </a:r>
          </a:p>
          <a:p>
            <a:pPr marL="171450" indent="-171450">
              <a:buFont typeface="Arial" panose="020B0604020202020204" pitchFamily="34" charset="0"/>
              <a:buChar char="•"/>
            </a:pPr>
            <a:r>
              <a:rPr lang="en-GB" baseline="0" dirty="0" smtClean="0"/>
              <a:t>Our task would have been infinitely more difficult had we not possessed the ability to interrogate our catalogue so completely and had we not had such in-depth knowledge of our collection as a totality</a:t>
            </a:r>
          </a:p>
          <a:p>
            <a:pPr marL="171450" indent="-171450">
              <a:buFont typeface="Arial" panose="020B0604020202020204" pitchFamily="34" charset="0"/>
              <a:buChar char="•"/>
            </a:pPr>
            <a:r>
              <a:rPr lang="en-GB" baseline="0" dirty="0" smtClean="0"/>
              <a:t>Within just a few days of the fire we had a complete list of every single item that was lost from the library</a:t>
            </a:r>
          </a:p>
          <a:p>
            <a:pPr marL="171450" indent="-171450">
              <a:buFont typeface="Arial" panose="020B0604020202020204" pitchFamily="34" charset="0"/>
              <a:buChar char="•"/>
            </a:pPr>
            <a:r>
              <a:rPr lang="en-GB" baseline="0" dirty="0" smtClean="0"/>
              <a:t>One of the lessons we have taken from our experience, is that in fact this list of priority replacements could have been prepared in advance of a disaster occurring, as part of our general preparedness</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13</a:t>
            </a:fld>
            <a:endParaRPr lang="en-GB" dirty="0"/>
          </a:p>
        </p:txBody>
      </p:sp>
    </p:spTree>
    <p:extLst>
      <p:ext uri="{BB962C8B-B14F-4D97-AF65-F5344CB8AC3E}">
        <p14:creationId xmlns:p14="http://schemas.microsoft.com/office/powerpoint/2010/main" val="2437818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We were also keen to use our relationships</a:t>
            </a:r>
            <a:r>
              <a:rPr lang="en-GB" baseline="0" dirty="0" smtClean="0"/>
              <a:t> and social media channels to record people’s memories of the destroyed library for posterity</a:t>
            </a:r>
          </a:p>
          <a:p>
            <a:pPr marL="171450" indent="-171450">
              <a:buFont typeface="Arial" panose="020B0604020202020204" pitchFamily="34" charset="0"/>
              <a:buChar char="•"/>
            </a:pPr>
            <a:r>
              <a:rPr lang="en-GB" baseline="0" dirty="0" smtClean="0"/>
              <a:t>We wanted to initiate this project pretty quickly after the fire, as we were conscious of not losing the momentum that the disaster provided</a:t>
            </a:r>
          </a:p>
          <a:p>
            <a:pPr marL="171450" indent="-171450">
              <a:buFont typeface="Arial" panose="020B0604020202020204" pitchFamily="34" charset="0"/>
              <a:buChar char="•"/>
            </a:pPr>
            <a:r>
              <a:rPr lang="en-GB" baseline="0" dirty="0" smtClean="0"/>
              <a:t>We therefore held interviews via email and in person with students, graduates and academics who had used the library, to record their first impressions of the space, their favourite items in the collection, and ways in which they had used the library in their learning and teaching</a:t>
            </a:r>
          </a:p>
          <a:p>
            <a:pPr marL="171450" indent="-171450">
              <a:buFont typeface="Arial" panose="020B0604020202020204" pitchFamily="34" charset="0"/>
              <a:buChar char="•"/>
            </a:pPr>
            <a:r>
              <a:rPr lang="en-GB" baseline="0" dirty="0" smtClean="0"/>
              <a:t>In the immediate aftermath of any disaster, the temptation, understandably, is to concentrate on immediate requirements</a:t>
            </a:r>
          </a:p>
          <a:p>
            <a:pPr marL="171450" indent="-171450">
              <a:buFont typeface="Arial" panose="020B0604020202020204" pitchFamily="34" charset="0"/>
              <a:buChar char="•"/>
            </a:pPr>
            <a:r>
              <a:rPr lang="en-GB" baseline="0" dirty="0" smtClean="0"/>
              <a:t>But we were determined that the fire, though tragic, would leave some kind of lasting legacy</a:t>
            </a:r>
          </a:p>
          <a:p>
            <a:pPr marL="171450" indent="-171450">
              <a:buFont typeface="Arial" panose="020B0604020202020204" pitchFamily="34" charset="0"/>
              <a:buChar char="•"/>
            </a:pPr>
            <a:r>
              <a:rPr lang="en-GB" baseline="0" dirty="0" smtClean="0"/>
              <a:t>Our suite of Mackintosh Memories, which can be read on our blog and via our Twitter hashtag, will eventually be deposited into the School’s archives, along with all the other documentation we have produced since the fire</a:t>
            </a:r>
            <a:endParaRPr lang="en-GB" dirty="0"/>
          </a:p>
        </p:txBody>
      </p:sp>
      <p:sp>
        <p:nvSpPr>
          <p:cNvPr id="4" name="Slide Number Placeholder 3"/>
          <p:cNvSpPr>
            <a:spLocks noGrp="1"/>
          </p:cNvSpPr>
          <p:nvPr>
            <p:ph type="sldNum" sz="quarter" idx="10"/>
          </p:nvPr>
        </p:nvSpPr>
        <p:spPr/>
        <p:txBody>
          <a:bodyPr/>
          <a:lstStyle/>
          <a:p>
            <a:fld id="{671880E0-F5F1-4298-A4B2-1825A3CD4419}" type="slidenum">
              <a:rPr lang="en-GB" smtClean="0"/>
              <a:t>14</a:t>
            </a:fld>
            <a:endParaRPr lang="en-GB" dirty="0"/>
          </a:p>
        </p:txBody>
      </p:sp>
    </p:spTree>
    <p:extLst>
      <p:ext uri="{BB962C8B-B14F-4D97-AF65-F5344CB8AC3E}">
        <p14:creationId xmlns:p14="http://schemas.microsoft.com/office/powerpoint/2010/main" val="38118222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B3E6207-CB78-47CC-B165-CACF26CA4D69}" type="datetimeFigureOut">
              <a:rPr lang="en-GB" smtClean="0"/>
              <a:t>04/03/2015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264926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B3E6207-CB78-47CC-B165-CACF26CA4D69}" type="datetimeFigureOut">
              <a:rPr lang="en-GB" smtClean="0"/>
              <a:t>04/03/2015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424590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3E6207-CB78-47CC-B165-CACF26CA4D69}" type="datetimeFigureOut">
              <a:rPr lang="en-GB" smtClean="0"/>
              <a:t>04/03/2015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2056870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B3E6207-CB78-47CC-B165-CACF26CA4D69}" type="datetimeFigureOut">
              <a:rPr lang="en-GB" smtClean="0"/>
              <a:t>04/03/2015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787102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B3E6207-CB78-47CC-B165-CACF26CA4D69}" type="datetimeFigureOut">
              <a:rPr lang="en-GB" smtClean="0"/>
              <a:t>04/03/2015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1732640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B3E6207-CB78-47CC-B165-CACF26CA4D69}" type="datetimeFigureOut">
              <a:rPr lang="en-GB" smtClean="0"/>
              <a:t>04/03/2015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2003170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3E6207-CB78-47CC-B165-CACF26CA4D69}" type="datetimeFigureOut">
              <a:rPr lang="en-GB" smtClean="0"/>
              <a:t>04/03/2015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2309819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3E6207-CB78-47CC-B165-CACF26CA4D69}" type="datetimeFigureOut">
              <a:rPr lang="en-GB" smtClean="0"/>
              <a:t>04/03/2015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2182666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3E6207-CB78-47CC-B165-CACF26CA4D69}" type="datetimeFigureOut">
              <a:rPr lang="en-GB" smtClean="0"/>
              <a:t>04/03/2015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905230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B3E6207-CB78-47CC-B165-CACF26CA4D69}" type="datetimeFigureOut">
              <a:rPr lang="en-GB" smtClean="0"/>
              <a:t>04/03/2015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3366099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B3E6207-CB78-47CC-B165-CACF26CA4D69}" type="datetimeFigureOut">
              <a:rPr lang="en-GB" smtClean="0"/>
              <a:t>04/03/2015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5CE2714-AE6B-4C5D-A01E-3D7FB029557F}" type="slidenum">
              <a:rPr lang="en-GB" smtClean="0"/>
              <a:t>‹#›</a:t>
            </a:fld>
            <a:endParaRPr lang="en-GB" dirty="0"/>
          </a:p>
        </p:txBody>
      </p:sp>
    </p:spTree>
    <p:extLst>
      <p:ext uri="{BB962C8B-B14F-4D97-AF65-F5344CB8AC3E}">
        <p14:creationId xmlns:p14="http://schemas.microsoft.com/office/powerpoint/2010/main" val="3793833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3E6207-CB78-47CC-B165-CACF26CA4D69}" type="datetimeFigureOut">
              <a:rPr lang="en-GB" smtClean="0"/>
              <a:t>04/03/2015</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CE2714-AE6B-4C5D-A01E-3D7FB029557F}" type="slidenum">
              <a:rPr lang="en-GB" smtClean="0"/>
              <a:t>‹#›</a:t>
            </a:fld>
            <a:endParaRPr lang="en-GB" dirty="0"/>
          </a:p>
        </p:txBody>
      </p:sp>
    </p:spTree>
    <p:extLst>
      <p:ext uri="{BB962C8B-B14F-4D97-AF65-F5344CB8AC3E}">
        <p14:creationId xmlns:p14="http://schemas.microsoft.com/office/powerpoint/2010/main" val="273693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 y="0"/>
            <a:ext cx="9144000" cy="6858000"/>
          </a:xfrm>
        </p:spPr>
      </p:pic>
    </p:spTree>
    <p:extLst>
      <p:ext uri="{BB962C8B-B14F-4D97-AF65-F5344CB8AC3E}">
        <p14:creationId xmlns:p14="http://schemas.microsoft.com/office/powerpoint/2010/main" val="12710356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83412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0"/>
            <a:ext cx="4427984" cy="6835244"/>
          </a:xfr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7984" y="0"/>
            <a:ext cx="4735123" cy="6858000"/>
          </a:xfrm>
          <a:prstGeom prst="rect">
            <a:avLst/>
          </a:prstGeom>
        </p:spPr>
      </p:pic>
    </p:spTree>
    <p:extLst>
      <p:ext uri="{BB962C8B-B14F-4D97-AF65-F5344CB8AC3E}">
        <p14:creationId xmlns:p14="http://schemas.microsoft.com/office/powerpoint/2010/main" val="28644362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p:txBody>
          <a:bodyPr/>
          <a:lstStyle/>
          <a:p>
            <a:endParaRPr lang="en-GB" altLang="en-GB" smtClean="0"/>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9603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476374" y="1196752"/>
            <a:ext cx="6069013"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755576" y="5491163"/>
            <a:ext cx="7560840" cy="707886"/>
          </a:xfrm>
          <a:prstGeom prst="rect">
            <a:avLst/>
          </a:prstGeom>
          <a:noFill/>
        </p:spPr>
        <p:txBody>
          <a:bodyPr wrap="square">
            <a:spAutoFit/>
          </a:bodyPr>
          <a:lstStyle/>
          <a:p>
            <a:pPr algn="ctr">
              <a:defRPr/>
            </a:pPr>
            <a:r>
              <a:rPr lang="en-GB" sz="4000" b="1" dirty="0">
                <a:solidFill>
                  <a:schemeClr val="tx2"/>
                </a:solidFill>
                <a:latin typeface="+mn-lt"/>
              </a:rPr>
              <a:t>http://gsahatchery.wordpress.com</a:t>
            </a:r>
          </a:p>
        </p:txBody>
      </p:sp>
    </p:spTree>
    <p:extLst>
      <p:ext uri="{BB962C8B-B14F-4D97-AF65-F5344CB8AC3E}">
        <p14:creationId xmlns:p14="http://schemas.microsoft.com/office/powerpoint/2010/main" val="21625592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p:txBody>
          <a:bodyPr/>
          <a:lstStyle/>
          <a:p>
            <a:endParaRPr lang="en-GB" altLang="en-GB" smtClean="0"/>
          </a:p>
        </p:txBody>
      </p:sp>
      <p:pic>
        <p:nvPicPr>
          <p:cNvPr id="7171"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6675" y="0"/>
            <a:ext cx="47244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657725" y="0"/>
            <a:ext cx="4486275"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34388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endParaRPr lang="en-GB" altLang="en-US" smtClean="0"/>
          </a:p>
        </p:txBody>
      </p:sp>
      <p:pic>
        <p:nvPicPr>
          <p:cNvPr id="8195"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643438" y="0"/>
            <a:ext cx="45354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Content Placeholder 8"/>
          <p:cNvPicPr>
            <a:picLocks noGrp="1" noChangeAspect="1"/>
          </p:cNvPicPr>
          <p:nvPr>
            <p:ph idx="1"/>
          </p:nvPr>
        </p:nvPicPr>
        <p:blipFill>
          <a:blip r:embed="rId4">
            <a:extLst>
              <a:ext uri="{28A0092B-C50C-407E-A947-70E740481C1C}">
                <a14:useLocalDpi xmlns:a14="http://schemas.microsoft.com/office/drawing/2010/main"/>
              </a:ext>
            </a:extLst>
          </a:blip>
          <a:srcRect/>
          <a:stretch>
            <a:fillRect/>
          </a:stretch>
        </p:blipFill>
        <p:spPr>
          <a:xfrm>
            <a:off x="3175" y="0"/>
            <a:ext cx="4640263" cy="6950075"/>
          </a:xfrm>
        </p:spPr>
      </p:pic>
    </p:spTree>
    <p:extLst>
      <p:ext uri="{BB962C8B-B14F-4D97-AF65-F5344CB8AC3E}">
        <p14:creationId xmlns:p14="http://schemas.microsoft.com/office/powerpoint/2010/main" val="33440881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body" idx="1"/>
          </p:nvPr>
        </p:nvSpPr>
        <p:spPr/>
        <p:txBody>
          <a:bodyPr/>
          <a:lstStyle/>
          <a:p>
            <a:endParaRPr lang="en-GB" altLang="en-GB" smtClean="0"/>
          </a:p>
        </p:txBody>
      </p:sp>
      <p:pic>
        <p:nvPicPr>
          <p:cNvPr id="9219" name="Picture 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47164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2"/>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00588" y="0"/>
            <a:ext cx="4443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99435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endParaRPr lang="en-GB" altLang="en-US" smtClean="0"/>
          </a:p>
        </p:txBody>
      </p:sp>
      <p:pic>
        <p:nvPicPr>
          <p:cNvPr id="10243" name="Content Placeholder 2"/>
          <p:cNvPicPr>
            <a:picLocks noGrp="1" noChangeAspect="1"/>
          </p:cNvPicPr>
          <p:nvPr>
            <p:ph idx="1"/>
          </p:nvPr>
        </p:nvPicPr>
        <p:blipFill>
          <a:blip r:embed="rId3">
            <a:extLst>
              <a:ext uri="{28A0092B-C50C-407E-A947-70E740481C1C}">
                <a14:useLocalDpi xmlns:a14="http://schemas.microsoft.com/office/drawing/2010/main"/>
              </a:ext>
            </a:extLst>
          </a:blip>
          <a:srcRect/>
          <a:stretch>
            <a:fillRect/>
          </a:stretch>
        </p:blipFill>
        <p:spPr>
          <a:xfrm>
            <a:off x="-25400" y="0"/>
            <a:ext cx="9169400" cy="6877050"/>
          </a:xfrm>
        </p:spPr>
      </p:pic>
    </p:spTree>
    <p:extLst>
      <p:ext uri="{BB962C8B-B14F-4D97-AF65-F5344CB8AC3E}">
        <p14:creationId xmlns:p14="http://schemas.microsoft.com/office/powerpoint/2010/main" val="6405509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738" y="8479"/>
            <a:ext cx="9131262" cy="6849521"/>
          </a:xfrm>
        </p:spPr>
      </p:pic>
    </p:spTree>
    <p:extLst>
      <p:ext uri="{BB962C8B-B14F-4D97-AF65-F5344CB8AC3E}">
        <p14:creationId xmlns:p14="http://schemas.microsoft.com/office/powerpoint/2010/main" val="2086661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81223"/>
            <a:ext cx="9144000" cy="3295553"/>
          </a:xfrm>
          <a:prstGeom prst="rect">
            <a:avLst/>
          </a:prstGeom>
        </p:spPr>
      </p:pic>
    </p:spTree>
    <p:extLst>
      <p:ext uri="{BB962C8B-B14F-4D97-AF65-F5344CB8AC3E}">
        <p14:creationId xmlns:p14="http://schemas.microsoft.com/office/powerpoint/2010/main" val="12497137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94"/>
            <a:ext cx="9144000" cy="6831211"/>
          </a:xfrm>
          <a:prstGeom prst="rect">
            <a:avLst/>
          </a:prstGeom>
        </p:spPr>
      </p:pic>
    </p:spTree>
    <p:extLst>
      <p:ext uri="{BB962C8B-B14F-4D97-AF65-F5344CB8AC3E}">
        <p14:creationId xmlns:p14="http://schemas.microsoft.com/office/powerpoint/2010/main" val="31017354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736" y="0"/>
            <a:ext cx="8304528" cy="6858000"/>
          </a:xfrm>
          <a:prstGeom prst="rect">
            <a:avLst/>
          </a:prstGeom>
        </p:spPr>
      </p:pic>
    </p:spTree>
    <p:extLst>
      <p:ext uri="{BB962C8B-B14F-4D97-AF65-F5344CB8AC3E}">
        <p14:creationId xmlns:p14="http://schemas.microsoft.com/office/powerpoint/2010/main" val="25691191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7524" y="5460437"/>
            <a:ext cx="8568952" cy="1200329"/>
          </a:xfrm>
          <a:prstGeom prst="rect">
            <a:avLst/>
          </a:prstGeom>
          <a:noFill/>
        </p:spPr>
        <p:txBody>
          <a:bodyPr wrap="square" rtlCol="0">
            <a:spAutoFit/>
          </a:bodyPr>
          <a:lstStyle/>
          <a:p>
            <a:pPr algn="ctr"/>
            <a:r>
              <a:rPr lang="en-GB" sz="3600" b="1" dirty="0">
                <a:solidFill>
                  <a:schemeClr val="tx2">
                    <a:lumMod val="75000"/>
                  </a:schemeClr>
                </a:solidFill>
              </a:rPr>
              <a:t>http://</a:t>
            </a:r>
            <a:r>
              <a:rPr lang="en-GB" sz="3600" b="1" dirty="0" smtClean="0">
                <a:solidFill>
                  <a:schemeClr val="tx2">
                    <a:lumMod val="75000"/>
                  </a:schemeClr>
                </a:solidFill>
              </a:rPr>
              <a:t>gsalibrarytreasures.wordpress.com</a:t>
            </a:r>
            <a:endParaRPr lang="en-GB" sz="3600" b="1" dirty="0">
              <a:solidFill>
                <a:schemeClr val="tx2">
                  <a:lumMod val="75000"/>
                </a:schemeClr>
              </a:solidFill>
            </a:endParaRPr>
          </a:p>
          <a:p>
            <a:pPr algn="ctr"/>
            <a:r>
              <a:rPr lang="en-GB" sz="3600" b="1" dirty="0" smtClean="0">
                <a:solidFill>
                  <a:schemeClr val="tx2">
                    <a:lumMod val="75000"/>
                  </a:schemeClr>
                </a:solidFill>
              </a:rPr>
              <a:t>#</a:t>
            </a:r>
            <a:r>
              <a:rPr lang="en-GB" sz="3600" b="1" dirty="0" err="1" smtClean="0">
                <a:solidFill>
                  <a:schemeClr val="tx2">
                    <a:lumMod val="75000"/>
                  </a:schemeClr>
                </a:solidFill>
              </a:rPr>
              <a:t>macklibmemories</a:t>
            </a:r>
            <a:endParaRPr lang="en-GB" sz="3600" b="1" dirty="0">
              <a:solidFill>
                <a:schemeClr val="tx2">
                  <a:lumMod val="75000"/>
                </a:schemeClr>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631"/>
            <a:ext cx="9144000" cy="5100625"/>
          </a:xfrm>
          <a:prstGeom prst="rect">
            <a:avLst/>
          </a:prstGeom>
        </p:spPr>
      </p:pic>
    </p:spTree>
    <p:extLst>
      <p:ext uri="{BB962C8B-B14F-4D97-AF65-F5344CB8AC3E}">
        <p14:creationId xmlns:p14="http://schemas.microsoft.com/office/powerpoint/2010/main" val="9251779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685</TotalTime>
  <Words>1550</Words>
  <Application>Microsoft Office PowerPoint</Application>
  <PresentationFormat>On-screen Show (4:3)</PresentationFormat>
  <Paragraphs>78</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Chappell, Duncan</dc:creator>
  <cp:lastModifiedBy>Chappell, Duncan</cp:lastModifiedBy>
  <cp:revision>114</cp:revision>
  <dcterms:created xsi:type="dcterms:W3CDTF">2014-08-01T14:31:32Z</dcterms:created>
  <dcterms:modified xsi:type="dcterms:W3CDTF">2015-03-04T12:32:40Z</dcterms:modified>
</cp:coreProperties>
</file>