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8" r:id="rId2"/>
    <p:sldId id="369" r:id="rId3"/>
    <p:sldId id="287" r:id="rId4"/>
    <p:sldId id="283" r:id="rId5"/>
    <p:sldId id="284" r:id="rId6"/>
    <p:sldId id="285" r:id="rId7"/>
    <p:sldId id="310" r:id="rId8"/>
    <p:sldId id="286" r:id="rId9"/>
    <p:sldId id="265" r:id="rId10"/>
    <p:sldId id="297" r:id="rId11"/>
    <p:sldId id="292" r:id="rId12"/>
    <p:sldId id="299" r:id="rId13"/>
    <p:sldId id="288" r:id="rId14"/>
    <p:sldId id="305" r:id="rId15"/>
    <p:sldId id="306" r:id="rId16"/>
    <p:sldId id="312" r:id="rId17"/>
    <p:sldId id="307" r:id="rId18"/>
    <p:sldId id="308" r:id="rId19"/>
    <p:sldId id="313" r:id="rId20"/>
    <p:sldId id="309" r:id="rId21"/>
    <p:sldId id="311" r:id="rId22"/>
    <p:sldId id="328" r:id="rId23"/>
    <p:sldId id="301" r:id="rId24"/>
    <p:sldId id="314" r:id="rId25"/>
    <p:sldId id="315" r:id="rId26"/>
    <p:sldId id="361" r:id="rId27"/>
    <p:sldId id="362" r:id="rId28"/>
    <p:sldId id="318" r:id="rId29"/>
    <p:sldId id="364" r:id="rId30"/>
    <p:sldId id="365" r:id="rId31"/>
    <p:sldId id="319" r:id="rId32"/>
    <p:sldId id="367" r:id="rId33"/>
    <p:sldId id="317" r:id="rId34"/>
    <p:sldId id="344" r:id="rId35"/>
    <p:sldId id="345" r:id="rId36"/>
    <p:sldId id="346" r:id="rId37"/>
    <p:sldId id="347" r:id="rId38"/>
    <p:sldId id="348" r:id="rId39"/>
    <p:sldId id="327" r:id="rId40"/>
    <p:sldId id="350" r:id="rId41"/>
    <p:sldId id="351" r:id="rId42"/>
    <p:sldId id="352" r:id="rId43"/>
    <p:sldId id="353" r:id="rId44"/>
    <p:sldId id="359" r:id="rId45"/>
    <p:sldId id="354" r:id="rId46"/>
    <p:sldId id="355" r:id="rId47"/>
    <p:sldId id="349" r:id="rId48"/>
    <p:sldId id="316" r:id="rId49"/>
    <p:sldId id="334" r:id="rId50"/>
    <p:sldId id="332" r:id="rId51"/>
    <p:sldId id="335" r:id="rId52"/>
    <p:sldId id="342" r:id="rId53"/>
    <p:sldId id="343" r:id="rId54"/>
    <p:sldId id="26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69627" autoAdjust="0"/>
  </p:normalViewPr>
  <p:slideViewPr>
    <p:cSldViewPr>
      <p:cViewPr>
        <p:scale>
          <a:sx n="51" d="100"/>
          <a:sy n="51" d="100"/>
        </p:scale>
        <p:origin x="-1938" y="-72"/>
      </p:cViewPr>
      <p:guideLst>
        <p:guide orient="horz" pos="2160"/>
        <p:guide pos="2880"/>
      </p:guideLst>
    </p:cSldViewPr>
  </p:slideViewPr>
  <p:notesTextViewPr>
    <p:cViewPr>
      <p:scale>
        <a:sx n="1" d="1"/>
        <a:sy n="1" d="1"/>
      </p:scale>
      <p:origin x="0" y="0"/>
    </p:cViewPr>
  </p:notesTextViewPr>
  <p:sorterViewPr>
    <p:cViewPr>
      <p:scale>
        <a:sx n="100" d="100"/>
        <a:sy n="100" d="100"/>
      </p:scale>
      <p:origin x="0" y="8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C05AB7-1A22-484F-9F7E-B7FFD0A1B538}" type="datetimeFigureOut">
              <a:rPr lang="en-GB" smtClean="0"/>
              <a:t>30/04/2015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880E0-F5F1-4298-A4B2-1825A3CD4419}" type="slidenum">
              <a:rPr lang="en-GB" smtClean="0"/>
              <a:t>‹#›</a:t>
            </a:fld>
            <a:endParaRPr lang="en-GB" dirty="0"/>
          </a:p>
        </p:txBody>
      </p:sp>
    </p:spTree>
    <p:extLst>
      <p:ext uri="{BB962C8B-B14F-4D97-AF65-F5344CB8AC3E}">
        <p14:creationId xmlns:p14="http://schemas.microsoft.com/office/powerpoint/2010/main" val="157053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books.adelaide.edu.au/b/blades/william/enemies-of-books/enemiesofbooks00blad_0031.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ndex.php?title=Education_Department_(UK)&amp;action=edit&amp;redlink=1" TargetMode="External"/><Relationship Id="rId3" Type="http://schemas.openxmlformats.org/officeDocument/2006/relationships/hyperlink" Target="http://en.wikipedia.org/wiki/Great_Exhibition" TargetMode="External"/><Relationship Id="rId7" Type="http://schemas.openxmlformats.org/officeDocument/2006/relationships/hyperlink" Target="http://en.wikipedia.org/wiki/Desig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en.wikipedia.org/wiki/Technology" TargetMode="External"/><Relationship Id="rId5" Type="http://schemas.openxmlformats.org/officeDocument/2006/relationships/hyperlink" Target="http://en.wikipedia.org/wiki/Henry_Cole" TargetMode="External"/><Relationship Id="rId4" Type="http://schemas.openxmlformats.org/officeDocument/2006/relationships/hyperlink" Target="http://en.wikipedia.org/wiki/Royal_Commission_for_the_Exhibition_of_1851"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Andrew_Wilson_(artis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Victor_Emmanuel_II_of_Italy" TargetMode="External"/><Relationship Id="rId5" Type="http://schemas.openxmlformats.org/officeDocument/2006/relationships/hyperlink" Target="http://en.wikipedia.org/wiki/Corona_d'Italia" TargetMode="External"/><Relationship Id="rId4" Type="http://schemas.openxmlformats.org/officeDocument/2006/relationships/hyperlink" Target="http://en.wikipedia.org/wiki/Florenc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en.wikipedia.org/wiki/Blackrock,_Cork"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en.wikipedia.org/wiki/Moorish_architecture" TargetMode="External"/><Relationship Id="rId4" Type="http://schemas.openxmlformats.org/officeDocument/2006/relationships/hyperlink" Target="http://en.wikipedia.org/wiki/Cadiz"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bbc.co.uk/arts/yourpaintings/artists/david-forrester-wils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Royal_Fine_Art_Commission_for_Scotland"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en.wikipedia.org/wiki/National_Trust_for_Scotland" TargetMode="External"/><Relationship Id="rId5" Type="http://schemas.openxmlformats.org/officeDocument/2006/relationships/hyperlink" Target="http://en.wikipedia.org/w/index.php?title=Ancient_Monuments_Board_(Scotland)&amp;action=edit&amp;redlink=1" TargetMode="External"/><Relationship Id="rId4" Type="http://schemas.openxmlformats.org/officeDocument/2006/relationships/hyperlink" Target="http://en.wikipedia.org/wiki/National_Galleries_of_Scotland"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Meanwhile, on the west façade, hexagonal voids allowed massive glazed windows to rise up through all three levels, increasing the light available to the space.</a:t>
            </a:r>
          </a:p>
          <a:p>
            <a:pPr marL="171450" indent="-171450">
              <a:buFont typeface="Arial" panose="020B0604020202020204" pitchFamily="34" charset="0"/>
              <a:buChar char="•"/>
            </a:pPr>
            <a:r>
              <a:rPr lang="en-GB" baseline="0" dirty="0" smtClean="0"/>
              <a:t>Macaulay has compared these vast windows to those at York Minster</a:t>
            </a:r>
          </a:p>
        </p:txBody>
      </p:sp>
      <p:sp>
        <p:nvSpPr>
          <p:cNvPr id="4" name="Slide Number Placeholder 3"/>
          <p:cNvSpPr>
            <a:spLocks noGrp="1"/>
          </p:cNvSpPr>
          <p:nvPr>
            <p:ph type="sldNum" sz="quarter" idx="10"/>
          </p:nvPr>
        </p:nvSpPr>
        <p:spPr/>
        <p:txBody>
          <a:bodyPr/>
          <a:lstStyle/>
          <a:p>
            <a:fld id="{671880E0-F5F1-4298-A4B2-1825A3CD4419}" type="slidenum">
              <a:rPr lang="en-GB" smtClean="0"/>
              <a:t>10</a:t>
            </a:fld>
            <a:endParaRPr lang="en-GB" dirty="0"/>
          </a:p>
        </p:txBody>
      </p:sp>
    </p:spTree>
    <p:extLst>
      <p:ext uri="{BB962C8B-B14F-4D97-AF65-F5344CB8AC3E}">
        <p14:creationId xmlns:p14="http://schemas.microsoft.com/office/powerpoint/2010/main" val="502225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Unhappily, On 23 May</a:t>
            </a:r>
            <a:r>
              <a:rPr lang="en-GB" baseline="0" dirty="0" smtClean="0"/>
              <a:t> 2014 all these spaces were destroyed by fire.</a:t>
            </a:r>
            <a:endParaRPr lang="en-GB" dirty="0" smtClean="0"/>
          </a:p>
          <a:p>
            <a:pPr marL="171450" indent="-171450">
              <a:buFont typeface="Arial" panose="020B0604020202020204" pitchFamily="34" charset="0"/>
              <a:buChar char="•"/>
            </a:pPr>
            <a:r>
              <a:rPr lang="en-GB" dirty="0" smtClean="0"/>
              <a:t>These photographs</a:t>
            </a:r>
            <a:r>
              <a:rPr lang="en-GB" baseline="0" dirty="0" smtClean="0"/>
              <a:t> of the destroyed library spaces were taken two days after that fire.</a:t>
            </a:r>
          </a:p>
          <a:p>
            <a:pPr marL="171450" indent="-171450">
              <a:buFont typeface="Arial" panose="020B0604020202020204" pitchFamily="34" charset="0"/>
              <a:buChar char="•"/>
            </a:pPr>
            <a:r>
              <a:rPr lang="en-GB" baseline="0" dirty="0" smtClean="0"/>
              <a:t>They were taken with a camera phone, so the resolution is very low, but it will give you a good indication of the extent of the devastation.</a:t>
            </a:r>
          </a:p>
          <a:p>
            <a:pPr marL="171450" indent="-171450">
              <a:buFont typeface="Arial" panose="020B0604020202020204" pitchFamily="34" charset="0"/>
              <a:buChar char="•"/>
            </a:pPr>
            <a:r>
              <a:rPr lang="en-GB" baseline="0" dirty="0" smtClean="0"/>
              <a:t>The remains of the dummy columns can be seen on the left</a:t>
            </a:r>
          </a:p>
          <a:p>
            <a:pPr marL="171450" indent="-171450">
              <a:buFont typeface="Arial" panose="020B0604020202020204" pitchFamily="34" charset="0"/>
              <a:buChar char="•"/>
            </a:pPr>
            <a:r>
              <a:rPr lang="en-GB" baseline="0" dirty="0" smtClean="0"/>
              <a:t>To the right, the ferocity of the fire is evidenced by how the wood facing has been completely stripped back to bare brick</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11</a:t>
            </a:fld>
            <a:endParaRPr lang="en-GB" dirty="0"/>
          </a:p>
        </p:txBody>
      </p:sp>
    </p:spTree>
    <p:extLst>
      <p:ext uri="{BB962C8B-B14F-4D97-AF65-F5344CB8AC3E}">
        <p14:creationId xmlns:p14="http://schemas.microsoft.com/office/powerpoint/2010/main" val="100583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Another view of the</a:t>
            </a:r>
            <a:r>
              <a:rPr lang="en-GB" baseline="0" dirty="0" smtClean="0"/>
              <a:t> devastation, looking towards the west windows.</a:t>
            </a:r>
          </a:p>
          <a:p>
            <a:pPr marL="171450" indent="-171450">
              <a:buFont typeface="Arial" panose="020B0604020202020204" pitchFamily="34" charset="0"/>
              <a:buChar char="•"/>
            </a:pPr>
            <a:r>
              <a:rPr lang="en-GB" baseline="0" dirty="0" smtClean="0"/>
              <a:t>You can see that the former mezzanine level has completely collapsed down onto the ground floor.</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12</a:t>
            </a:fld>
            <a:endParaRPr lang="en-GB" dirty="0"/>
          </a:p>
        </p:txBody>
      </p:sp>
    </p:spTree>
    <p:extLst>
      <p:ext uri="{BB962C8B-B14F-4D97-AF65-F5344CB8AC3E}">
        <p14:creationId xmlns:p14="http://schemas.microsoft.com/office/powerpoint/2010/main" val="2637370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But of course any historic</a:t>
            </a:r>
            <a:r>
              <a:rPr lang="en-GB" sz="1200" i="0" kern="1200" baseline="0" dirty="0" smtClean="0">
                <a:solidFill>
                  <a:schemeClr val="tx1"/>
                </a:solidFill>
                <a:effectLst/>
                <a:latin typeface="+mn-lt"/>
                <a:ea typeface="+mn-ea"/>
                <a:cs typeface="+mn-cs"/>
              </a:rPr>
              <a:t> l</a:t>
            </a:r>
            <a:r>
              <a:rPr lang="en-GB" sz="1200" i="0" kern="1200" dirty="0" smtClean="0">
                <a:solidFill>
                  <a:schemeClr val="tx1"/>
                </a:solidFill>
                <a:effectLst/>
                <a:latin typeface="+mn-lt"/>
                <a:ea typeface="+mn-ea"/>
                <a:cs typeface="+mn-cs"/>
              </a:rPr>
              <a:t>ibrary is more than just an architectural space.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We also lost many treasured irreplaceable collections in the fire, including books dating to the 16</a:t>
            </a:r>
            <a:r>
              <a:rPr lang="en-GB" sz="1200" i="0" kern="1200" baseline="30000" dirty="0" smtClean="0">
                <a:solidFill>
                  <a:schemeClr val="tx1"/>
                </a:solidFill>
                <a:effectLst/>
                <a:latin typeface="+mn-lt"/>
                <a:ea typeface="+mn-ea"/>
                <a:cs typeface="+mn-cs"/>
              </a:rPr>
              <a:t>th</a:t>
            </a:r>
            <a:r>
              <a:rPr lang="en-GB" sz="1200" i="0" kern="1200" dirty="0" smtClean="0">
                <a:solidFill>
                  <a:schemeClr val="tx1"/>
                </a:solidFill>
                <a:effectLst/>
                <a:latin typeface="+mn-lt"/>
                <a:ea typeface="+mn-ea"/>
                <a:cs typeface="+mn-cs"/>
              </a:rPr>
              <a:t> century</a:t>
            </a:r>
            <a:r>
              <a:rPr lang="en-GB" sz="1200" i="0" kern="1200" baseline="0" dirty="0" smtClean="0">
                <a:solidFill>
                  <a:schemeClr val="tx1"/>
                </a:solidFill>
                <a:effectLst/>
                <a:latin typeface="+mn-lt"/>
                <a:ea typeface="+mn-ea"/>
                <a:cs typeface="+mn-cs"/>
              </a:rPr>
              <a:t> and </a:t>
            </a:r>
            <a:r>
              <a:rPr lang="en-GB" sz="1200" i="0" kern="1200" dirty="0" smtClean="0">
                <a:solidFill>
                  <a:schemeClr val="tx1"/>
                </a:solidFill>
                <a:effectLst/>
                <a:latin typeface="+mn-lt"/>
                <a:ea typeface="+mn-ea"/>
                <a:cs typeface="+mn-cs"/>
              </a:rPr>
              <a:t>19</a:t>
            </a:r>
            <a:r>
              <a:rPr lang="en-GB" sz="1200" i="0" kern="1200" baseline="30000" dirty="0" smtClean="0">
                <a:solidFill>
                  <a:schemeClr val="tx1"/>
                </a:solidFill>
                <a:effectLst/>
                <a:latin typeface="+mn-lt"/>
                <a:ea typeface="+mn-ea"/>
                <a:cs typeface="+mn-cs"/>
              </a:rPr>
              <a:t>th</a:t>
            </a:r>
            <a:r>
              <a:rPr lang="en-GB" sz="1200" i="0" kern="1200" baseline="0" dirty="0" smtClean="0">
                <a:solidFill>
                  <a:schemeClr val="tx1"/>
                </a:solidFill>
                <a:effectLst/>
                <a:latin typeface="+mn-lt"/>
                <a:ea typeface="+mn-ea"/>
                <a:cs typeface="+mn-cs"/>
              </a:rPr>
              <a:t> century illustrated books by our former staff and alumni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err="1" smtClean="0">
                <a:solidFill>
                  <a:schemeClr val="tx1"/>
                </a:solidFill>
                <a:effectLst/>
                <a:latin typeface="+mn-lt"/>
                <a:ea typeface="+mn-ea"/>
                <a:cs typeface="+mn-cs"/>
              </a:rPr>
              <a:t>Ver</a:t>
            </a:r>
            <a:r>
              <a:rPr lang="en-GB" sz="1200" b="0" i="0" kern="1200" dirty="0" smtClean="0">
                <a:solidFill>
                  <a:schemeClr val="tx1"/>
                </a:solidFill>
                <a:effectLst/>
                <a:latin typeface="+mn-lt"/>
                <a:ea typeface="+mn-ea"/>
                <a:cs typeface="+mn-cs"/>
              </a:rPr>
              <a:t> Sacrum was the official magazine of the Vienna Secession and means 'Sacred Spring‘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It featured drawings and designs in the </a:t>
            </a:r>
            <a:r>
              <a:rPr lang="en-GB" sz="1200" b="0" i="0" kern="1200" dirty="0" err="1" smtClean="0">
                <a:solidFill>
                  <a:schemeClr val="tx1"/>
                </a:solidFill>
                <a:effectLst/>
                <a:latin typeface="+mn-lt"/>
                <a:ea typeface="+mn-ea"/>
                <a:cs typeface="+mn-cs"/>
              </a:rPr>
              <a:t>Jugendstil</a:t>
            </a:r>
            <a:r>
              <a:rPr lang="en-GB" sz="1200" b="0" i="0" kern="1200" dirty="0" smtClean="0">
                <a:solidFill>
                  <a:schemeClr val="tx1"/>
                </a:solidFill>
                <a:effectLst/>
                <a:latin typeface="+mn-lt"/>
                <a:ea typeface="+mn-ea"/>
                <a:cs typeface="+mn-cs"/>
              </a:rPr>
              <a:t> style by artists such as Josef Hoffmann and </a:t>
            </a:r>
            <a:r>
              <a:rPr lang="en-GB" sz="1200" b="0" i="0" kern="1200" dirty="0" err="1" smtClean="0">
                <a:solidFill>
                  <a:schemeClr val="tx1"/>
                </a:solidFill>
                <a:effectLst/>
                <a:latin typeface="+mn-lt"/>
                <a:ea typeface="+mn-ea"/>
                <a:cs typeface="+mn-cs"/>
              </a:rPr>
              <a:t>and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Koloman</a:t>
            </a:r>
            <a:r>
              <a:rPr lang="en-GB" sz="1200" b="0" i="0" kern="1200" dirty="0" smtClean="0">
                <a:solidFill>
                  <a:schemeClr val="tx1"/>
                </a:solidFill>
                <a:effectLst/>
                <a:latin typeface="+mn-lt"/>
                <a:ea typeface="+mn-ea"/>
                <a:cs typeface="+mn-cs"/>
              </a:rPr>
              <a:t> Moser, along with literary contributions from distinguished writers from across Europe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The Vienna Secession was formed in 1897 by a group of painters, sculptors and architects, with its first president as Gustav Klimt.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These artists objected to the prevailing conservatism of officially-sanctioned art at the time, with its emphasis on historicism. Instead they invited artists such as the Impressionists to exhibit.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13</a:t>
            </a:fld>
            <a:endParaRPr lang="en-GB" dirty="0"/>
          </a:p>
        </p:txBody>
      </p:sp>
    </p:spTree>
    <p:extLst>
      <p:ext uri="{BB962C8B-B14F-4D97-AF65-F5344CB8AC3E}">
        <p14:creationId xmlns:p14="http://schemas.microsoft.com/office/powerpoint/2010/main" val="99613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dirty="0" smtClean="0"/>
              <a:t>Restitution du temple d'</a:t>
            </a:r>
            <a:r>
              <a:rPr lang="fr-FR" dirty="0" err="1" smtClean="0"/>
              <a:t>Empedocle</a:t>
            </a:r>
            <a:r>
              <a:rPr lang="fr-FR" dirty="0" smtClean="0"/>
              <a:t> a </a:t>
            </a:r>
            <a:r>
              <a:rPr lang="fr-FR" dirty="0" err="1" smtClean="0"/>
              <a:t>Selinonte</a:t>
            </a:r>
            <a:r>
              <a:rPr lang="fr-FR" dirty="0" smtClean="0"/>
              <a:t>, ou, l'Architecture polychrome chez les Grecs</a:t>
            </a:r>
            <a:r>
              <a:rPr lang="fr-FR" baseline="0" dirty="0" smtClean="0"/>
              <a:t> by</a:t>
            </a:r>
            <a:r>
              <a:rPr lang="fr-FR" dirty="0" smtClean="0"/>
              <a:t> Jacques</a:t>
            </a:r>
            <a:r>
              <a:rPr lang="fr-FR" baseline="0" dirty="0" smtClean="0"/>
              <a:t> Ignace</a:t>
            </a:r>
            <a:r>
              <a:rPr lang="fr-FR" dirty="0" smtClean="0"/>
              <a:t> Hittorff, Paris,</a:t>
            </a:r>
            <a:r>
              <a:rPr lang="fr-FR" baseline="0" dirty="0" smtClean="0"/>
              <a:t> 1851</a:t>
            </a:r>
          </a:p>
          <a:p>
            <a:pPr marL="171450" indent="-171450">
              <a:buFont typeface="Arial" panose="020B0604020202020204" pitchFamily="34" charset="0"/>
              <a:buChar char="•"/>
            </a:pPr>
            <a:r>
              <a:rPr lang="en-GB" altLang="en-US" dirty="0" err="1" smtClean="0"/>
              <a:t>Hittorff</a:t>
            </a:r>
            <a:r>
              <a:rPr lang="en-GB" altLang="en-US" dirty="0" smtClean="0"/>
              <a:t> was a German-born architect who combined advanced structural use of new materials, notably cast iron, with a conservative Beaux-Arts classicism</a:t>
            </a:r>
          </a:p>
          <a:p>
            <a:pPr marL="171450" indent="-171450">
              <a:buFont typeface="Arial" panose="020B0604020202020204" pitchFamily="34" charset="0"/>
              <a:buChar char="•"/>
            </a:pPr>
            <a:r>
              <a:rPr lang="en-GB" altLang="en-US" dirty="0" smtClean="0"/>
              <a:t>One of his important discoveries was that colour had been employed in ancient Greek architecture, a subject that he discusses in this volume.</a:t>
            </a:r>
          </a:p>
          <a:p>
            <a:pPr marL="171450" indent="-171450">
              <a:buFont typeface="Arial" panose="020B0604020202020204" pitchFamily="34" charset="0"/>
              <a:buChar char="•"/>
            </a:pPr>
            <a:r>
              <a:rPr lang="en-GB" altLang="en-US" dirty="0" smtClean="0"/>
              <a:t>In accordance with the Greek doctrine he often made colour an important feature in many of his architectural designs.</a:t>
            </a:r>
            <a:endParaRPr lang="fr-FR" altLang="en-US" dirty="0" smtClean="0"/>
          </a:p>
          <a:p>
            <a:pPr marL="171450" indent="-171450">
              <a:buFont typeface="Arial" panose="020B0604020202020204" pitchFamily="34" charset="0"/>
              <a:buChar char="•"/>
            </a:pPr>
            <a:r>
              <a:rPr lang="en-GB" altLang="en-US" dirty="0" smtClean="0"/>
              <a:t>He was also a member of the committee formed in 1836 to determine whether the Elgin Marbles and other Greek statuary in the British Museum had originally been coloured.</a:t>
            </a:r>
          </a:p>
          <a:p>
            <a:pPr marL="171450" indent="-171450">
              <a:buFont typeface="Arial" panose="020B0604020202020204" pitchFamily="34" charset="0"/>
              <a:buChar char="•"/>
            </a:pPr>
            <a:r>
              <a:rPr lang="en-GB" altLang="en-US" dirty="0" smtClean="0"/>
              <a:t>Their conclusions were published in </a:t>
            </a:r>
            <a:r>
              <a:rPr lang="en-GB" altLang="en-US" i="1" dirty="0" smtClean="0"/>
              <a:t>Transactions of the Royal Institute of British Architects</a:t>
            </a:r>
            <a:r>
              <a:rPr lang="en-GB" altLang="en-US" dirty="0" smtClean="0"/>
              <a:t>, 1842</a:t>
            </a:r>
            <a:endParaRPr lang="fr-FR" altLang="en-US"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14</a:t>
            </a:fld>
            <a:endParaRPr lang="en-GB" dirty="0"/>
          </a:p>
        </p:txBody>
      </p:sp>
    </p:spTree>
    <p:extLst>
      <p:ext uri="{BB962C8B-B14F-4D97-AF65-F5344CB8AC3E}">
        <p14:creationId xmlns:p14="http://schemas.microsoft.com/office/powerpoint/2010/main" val="11030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err="1" smtClean="0"/>
              <a:t>Moderne</a:t>
            </a:r>
            <a:r>
              <a:rPr lang="en-GB" dirty="0" smtClean="0"/>
              <a:t> </a:t>
            </a:r>
            <a:r>
              <a:rPr lang="en-GB" dirty="0" err="1" smtClean="0"/>
              <a:t>Stickereien</a:t>
            </a:r>
            <a:r>
              <a:rPr lang="en-GB" dirty="0" smtClean="0"/>
              <a:t> (19--), Darmstadt,</a:t>
            </a:r>
            <a:r>
              <a:rPr lang="en-GB" baseline="0" dirty="0" smtClean="0"/>
              <a:t> Alexander Koch</a:t>
            </a:r>
          </a:p>
          <a:p>
            <a:pPr marL="171450" indent="-171450">
              <a:buFont typeface="Arial" panose="020B0604020202020204" pitchFamily="34" charset="0"/>
              <a:buChar char="•"/>
            </a:pPr>
            <a:r>
              <a:rPr lang="en-GB" altLang="en-US" dirty="0" smtClean="0"/>
              <a:t>Smocks by Jessie Newbery in the Artistic Dress style</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Artistic Dress describes clothing that was produced for everyday use, designed in accordance with contemporary art principles, intended to challenge fashion, and considered a work of art in and of itself.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Emphasis was placed on the rejection of the heavy, restrictive Victorian fashions of the day.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The movement was also political in its aims and part of wider societal moves to liberate women in the public and private spheres. </a:t>
            </a:r>
          </a:p>
          <a:p>
            <a:pPr marL="171450" indent="-171450" fontAlgn="base">
              <a:buFont typeface="Arial" panose="020B0604020202020204" pitchFamily="34" charset="0"/>
              <a:buChar char="•"/>
            </a:pPr>
            <a:r>
              <a:rPr lang="en-GB" sz="1200" b="0" i="0" kern="1200" dirty="0" err="1" smtClean="0">
                <a:solidFill>
                  <a:schemeClr val="tx1"/>
                </a:solidFill>
                <a:effectLst/>
                <a:latin typeface="+mn-lt"/>
                <a:ea typeface="+mn-ea"/>
                <a:cs typeface="+mn-cs"/>
              </a:rPr>
              <a:t>Muthesius</a:t>
            </a:r>
            <a:r>
              <a:rPr lang="en-GB" sz="1200" b="0" i="0" kern="1200" dirty="0" smtClean="0">
                <a:solidFill>
                  <a:schemeClr val="tx1"/>
                </a:solidFill>
                <a:effectLst/>
                <a:latin typeface="+mn-lt"/>
                <a:ea typeface="+mn-ea"/>
                <a:cs typeface="+mn-cs"/>
              </a:rPr>
              <a:t> herself encouraged women to design their own clothing so that “every woman clothes herself as her particular personal style requires.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The resulting dress will be an artistic reform of women’s attire.”</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Jessie </a:t>
            </a:r>
            <a:r>
              <a:rPr lang="en-GB" sz="1200" b="0" i="0" kern="1200" dirty="0" err="1" smtClean="0">
                <a:solidFill>
                  <a:schemeClr val="tx1"/>
                </a:solidFill>
                <a:effectLst/>
                <a:latin typeface="+mn-lt"/>
                <a:ea typeface="+mn-ea"/>
                <a:cs typeface="+mn-cs"/>
              </a:rPr>
              <a:t>Rowat</a:t>
            </a:r>
            <a:r>
              <a:rPr lang="en-GB" sz="1200" b="0" i="0" kern="1200" dirty="0" smtClean="0">
                <a:solidFill>
                  <a:schemeClr val="tx1"/>
                </a:solidFill>
                <a:effectLst/>
                <a:latin typeface="+mn-lt"/>
                <a:ea typeface="+mn-ea"/>
                <a:cs typeface="+mn-cs"/>
              </a:rPr>
              <a:t> Newbery was born in 1864 to a Paisley shawl manufacturer who subscribed to radical politics and who fully supported education for women.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She attended Glasgow School of Art from 1884-1888, marrying its Headmaster Francis Newbery in 1889.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She later taught at the School, establishing embroidery classes in 1894.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Her avant-garde milieu, textiles training and radical politics meant that she found a perfect outlet in the artistic dress movement.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Our copy of this book came from Newbery’s own collection at Corfe Castle.</a:t>
            </a:r>
          </a:p>
        </p:txBody>
      </p:sp>
      <p:sp>
        <p:nvSpPr>
          <p:cNvPr id="4" name="Slide Number Placeholder 3"/>
          <p:cNvSpPr>
            <a:spLocks noGrp="1"/>
          </p:cNvSpPr>
          <p:nvPr>
            <p:ph type="sldNum" sz="quarter" idx="10"/>
          </p:nvPr>
        </p:nvSpPr>
        <p:spPr/>
        <p:txBody>
          <a:bodyPr/>
          <a:lstStyle/>
          <a:p>
            <a:fld id="{671880E0-F5F1-4298-A4B2-1825A3CD4419}" type="slidenum">
              <a:rPr lang="en-GB" smtClean="0"/>
              <a:t>15</a:t>
            </a:fld>
            <a:endParaRPr lang="en-GB" dirty="0"/>
          </a:p>
        </p:txBody>
      </p:sp>
    </p:spTree>
    <p:extLst>
      <p:ext uri="{BB962C8B-B14F-4D97-AF65-F5344CB8AC3E}">
        <p14:creationId xmlns:p14="http://schemas.microsoft.com/office/powerpoint/2010/main" val="257507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fr-FR" altLang="en-US" dirty="0" smtClean="0"/>
              <a:t>Macao et </a:t>
            </a:r>
            <a:r>
              <a:rPr lang="fr-FR" altLang="en-US" dirty="0" err="1" smtClean="0"/>
              <a:t>Cosmage</a:t>
            </a:r>
            <a:r>
              <a:rPr lang="fr-FR" altLang="en-US" dirty="0" smtClean="0"/>
              <a:t>: ou l'</a:t>
            </a:r>
            <a:r>
              <a:rPr lang="fr-FR" altLang="en-US" dirty="0" err="1" smtClean="0"/>
              <a:t>experience</a:t>
            </a:r>
            <a:r>
              <a:rPr lang="fr-FR" altLang="en-US" dirty="0" smtClean="0"/>
              <a:t> du Bonheur by </a:t>
            </a:r>
            <a:r>
              <a:rPr lang="fr-FR" altLang="en-US" dirty="0" err="1" smtClean="0"/>
              <a:t>Edy</a:t>
            </a:r>
            <a:r>
              <a:rPr lang="fr-FR" altLang="en-US" dirty="0" smtClean="0"/>
              <a:t>-Legrand (1892-1970),</a:t>
            </a:r>
            <a:r>
              <a:rPr lang="fr-FR" altLang="en-US" baseline="0" dirty="0" smtClean="0"/>
              <a:t> </a:t>
            </a:r>
            <a:r>
              <a:rPr lang="fr-FR" altLang="en-US" dirty="0" smtClean="0"/>
              <a:t>Paris,</a:t>
            </a:r>
            <a:r>
              <a:rPr lang="fr-FR" altLang="en-US" baseline="0" dirty="0" smtClean="0"/>
              <a:t> </a:t>
            </a:r>
            <a:r>
              <a:rPr lang="fr-FR" altLang="en-US" dirty="0" smtClean="0"/>
              <a:t>Nouvelle Revue </a:t>
            </a:r>
            <a:r>
              <a:rPr lang="fr-FR" altLang="en-US" dirty="0" err="1" smtClean="0"/>
              <a:t>Francaise</a:t>
            </a:r>
            <a:r>
              <a:rPr lang="fr-FR" altLang="en-US" dirty="0" smtClean="0"/>
              <a:t>, 1919</a:t>
            </a:r>
          </a:p>
          <a:p>
            <a:pPr marL="171450" indent="-171450">
              <a:buFont typeface="Arial" panose="020B0604020202020204" pitchFamily="34" charset="0"/>
              <a:buChar char="•"/>
            </a:pPr>
            <a:r>
              <a:rPr lang="en-GB" altLang="en-US" dirty="0" smtClean="0"/>
              <a:t>Illustrations in full-colour </a:t>
            </a:r>
            <a:r>
              <a:rPr lang="en-GB" altLang="en-US" dirty="0" err="1" smtClean="0"/>
              <a:t>pochoir</a:t>
            </a:r>
            <a:r>
              <a:rPr lang="en-GB" altLang="en-US" dirty="0" smtClean="0"/>
              <a:t>, reflecting the influence of Fauvism and jazz. </a:t>
            </a:r>
          </a:p>
          <a:p>
            <a:pPr marL="171450" indent="-171450">
              <a:buFont typeface="Arial" panose="020B0604020202020204" pitchFamily="34" charset="0"/>
              <a:buChar char="•"/>
            </a:pPr>
            <a:r>
              <a:rPr lang="en-GB" altLang="en-US" dirty="0" smtClean="0"/>
              <a:t>Completed when the artist was just 18.</a:t>
            </a:r>
          </a:p>
          <a:p>
            <a:pPr marL="171450" indent="-171450">
              <a:buFont typeface="Arial" panose="020B0604020202020204" pitchFamily="34" charset="0"/>
              <a:buChar char="•"/>
            </a:pPr>
            <a:r>
              <a:rPr lang="en-GB" altLang="en-US" dirty="0" err="1" smtClean="0"/>
              <a:t>Edy</a:t>
            </a:r>
            <a:r>
              <a:rPr lang="en-GB" altLang="en-US" dirty="0" smtClean="0"/>
              <a:t>-Legrand was born near </a:t>
            </a:r>
            <a:r>
              <a:rPr lang="en-GB" altLang="en-US" dirty="0" err="1" smtClean="0"/>
              <a:t>Bourdeaux</a:t>
            </a:r>
            <a:r>
              <a:rPr lang="en-GB" altLang="en-US" dirty="0" smtClean="0"/>
              <a:t>. </a:t>
            </a:r>
          </a:p>
          <a:p>
            <a:pPr marL="171450" indent="-171450">
              <a:buFont typeface="Arial" panose="020B0604020202020204" pitchFamily="34" charset="0"/>
              <a:buChar char="•"/>
            </a:pPr>
            <a:r>
              <a:rPr lang="en-GB" altLang="en-US" dirty="0" smtClean="0"/>
              <a:t>After finishing his studies at the </a:t>
            </a:r>
            <a:r>
              <a:rPr lang="en-GB" altLang="en-US" dirty="0" err="1" smtClean="0"/>
              <a:t>École</a:t>
            </a:r>
            <a:r>
              <a:rPr lang="en-GB" altLang="en-US" dirty="0" smtClean="0"/>
              <a:t> des Beaux </a:t>
            </a:r>
            <a:r>
              <a:rPr lang="en-GB" altLang="en-US" dirty="0" err="1" smtClean="0"/>
              <a:t>Artes</a:t>
            </a:r>
            <a:r>
              <a:rPr lang="en-GB" altLang="en-US" dirty="0" smtClean="0"/>
              <a:t> in Paris and the Art Academy in Munich, </a:t>
            </a:r>
            <a:r>
              <a:rPr lang="en-GB" altLang="en-US" dirty="0" err="1" smtClean="0"/>
              <a:t>Edy</a:t>
            </a:r>
            <a:r>
              <a:rPr lang="en-GB" altLang="en-US" dirty="0" smtClean="0"/>
              <a:t>-Legrand lived and worked primarily as an illustrator for the </a:t>
            </a:r>
            <a:r>
              <a:rPr lang="en-GB" altLang="en-US" dirty="0" err="1" smtClean="0"/>
              <a:t>Tolmer</a:t>
            </a:r>
            <a:r>
              <a:rPr lang="en-GB" altLang="en-US" dirty="0" smtClean="0"/>
              <a:t> publishing house in Paris. </a:t>
            </a:r>
          </a:p>
          <a:p>
            <a:pPr marL="171450" indent="-171450">
              <a:buFont typeface="Arial" panose="020B0604020202020204" pitchFamily="34" charset="0"/>
              <a:buChar char="•"/>
            </a:pPr>
            <a:r>
              <a:rPr lang="en-GB" altLang="en-US" dirty="0" smtClean="0"/>
              <a:t>Starting in 1933, he travelled extensively throughout Europe and North Africa, and several longer stays in Morocco strongly influenced the motifs in his works</a:t>
            </a:r>
            <a:endParaRPr lang="fr-FR" alt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296571D3-8A42-463A-97C2-B34D9FD07042}" type="slidenum">
              <a:rPr lang="en-GB" altLang="en-US" sz="1200" smtClean="0"/>
              <a:pPr/>
              <a:t>16</a:t>
            </a:fld>
            <a:endParaRPr lang="en-GB" altLang="en-US" sz="1200" smtClean="0"/>
          </a:p>
        </p:txBody>
      </p:sp>
    </p:spTree>
    <p:extLst>
      <p:ext uri="{BB962C8B-B14F-4D97-AF65-F5344CB8AC3E}">
        <p14:creationId xmlns:p14="http://schemas.microsoft.com/office/powerpoint/2010/main" val="420811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The Library held an 1816 copy of Paolo Mascagni’s </a:t>
            </a:r>
            <a:r>
              <a:rPr lang="en-GB" sz="1200" b="0" i="1" kern="1200" dirty="0" err="1" smtClean="0">
                <a:solidFill>
                  <a:schemeClr val="tx1"/>
                </a:solidFill>
                <a:effectLst/>
                <a:latin typeface="+mn-lt"/>
                <a:ea typeface="+mn-ea"/>
                <a:cs typeface="+mn-cs"/>
              </a:rPr>
              <a:t>Anatomia</a:t>
            </a:r>
            <a:r>
              <a:rPr lang="en-GB" sz="1200" b="0" i="1" kern="1200" dirty="0" smtClean="0">
                <a:solidFill>
                  <a:schemeClr val="tx1"/>
                </a:solidFill>
                <a:effectLst/>
                <a:latin typeface="+mn-lt"/>
                <a:ea typeface="+mn-ea"/>
                <a:cs typeface="+mn-cs"/>
              </a:rPr>
              <a:t> per </a:t>
            </a:r>
            <a:r>
              <a:rPr lang="en-GB" sz="1200" b="0" i="1" kern="1200" dirty="0" err="1" smtClean="0">
                <a:solidFill>
                  <a:schemeClr val="tx1"/>
                </a:solidFill>
                <a:effectLst/>
                <a:latin typeface="+mn-lt"/>
                <a:ea typeface="+mn-ea"/>
                <a:cs typeface="+mn-cs"/>
              </a:rPr>
              <a:t>uso</a:t>
            </a:r>
            <a:r>
              <a:rPr lang="en-GB" sz="1200" b="0" i="1"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degli</a:t>
            </a:r>
            <a:r>
              <a:rPr lang="en-GB" sz="1200" b="0" i="1"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studiosi</a:t>
            </a:r>
            <a:r>
              <a:rPr lang="en-GB" sz="1200" b="0" i="1" kern="1200" dirty="0" smtClean="0">
                <a:solidFill>
                  <a:schemeClr val="tx1"/>
                </a:solidFill>
                <a:effectLst/>
                <a:latin typeface="+mn-lt"/>
                <a:ea typeface="+mn-ea"/>
                <a:cs typeface="+mn-cs"/>
              </a:rPr>
              <a:t> di </a:t>
            </a:r>
            <a:r>
              <a:rPr lang="en-GB" sz="1200" b="0" i="1" kern="1200" dirty="0" err="1" smtClean="0">
                <a:solidFill>
                  <a:schemeClr val="tx1"/>
                </a:solidFill>
                <a:effectLst/>
                <a:latin typeface="+mn-lt"/>
                <a:ea typeface="+mn-ea"/>
                <a:cs typeface="+mn-cs"/>
              </a:rPr>
              <a:t>scultura</a:t>
            </a:r>
            <a:r>
              <a:rPr lang="en-GB" sz="1200" b="0" i="1" kern="1200" dirty="0" smtClean="0">
                <a:solidFill>
                  <a:schemeClr val="tx1"/>
                </a:solidFill>
                <a:effectLst/>
                <a:latin typeface="+mn-lt"/>
                <a:ea typeface="+mn-ea"/>
                <a:cs typeface="+mn-cs"/>
              </a:rPr>
              <a:t> e </a:t>
            </a:r>
            <a:r>
              <a:rPr lang="en-GB" sz="1200" b="0" i="1" kern="1200" dirty="0" err="1" smtClean="0">
                <a:solidFill>
                  <a:schemeClr val="tx1"/>
                </a:solidFill>
                <a:effectLst/>
                <a:latin typeface="+mn-lt"/>
                <a:ea typeface="+mn-ea"/>
                <a:cs typeface="+mn-cs"/>
              </a:rPr>
              <a:t>pittura</a:t>
            </a:r>
            <a:r>
              <a:rPr lang="en-GB" sz="1200" b="0" i="0" kern="1200" dirty="0" smtClean="0">
                <a:solidFill>
                  <a:schemeClr val="tx1"/>
                </a:solidFill>
                <a:effectLst/>
                <a:latin typeface="+mn-lt"/>
                <a:ea typeface="+mn-ea"/>
                <a:cs typeface="+mn-cs"/>
              </a:rPr>
              <a:t>, published in Florence a year after the author’s death and dedicated to Ferdinand III, Grand Duke of Tuscany.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The volumes features 15 engraved plates of the human body and its anatomy, and was designed to be used by students of painting and sculpture.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It was only the 19th book to be purchased for the library collections, appearing in the original inventory of the library.</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Mascagni studied anatomy in Siena before graduating in 1778.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In 1780 he became assistant to his anatomy master </a:t>
            </a:r>
            <a:r>
              <a:rPr lang="en-GB" sz="1200" b="0" i="0" kern="1200" dirty="0" err="1" smtClean="0">
                <a:solidFill>
                  <a:schemeClr val="tx1"/>
                </a:solidFill>
                <a:effectLst/>
                <a:latin typeface="+mn-lt"/>
                <a:ea typeface="+mn-ea"/>
                <a:cs typeface="+mn-cs"/>
              </a:rPr>
              <a:t>Tabarrini</a:t>
            </a:r>
            <a:r>
              <a:rPr lang="en-GB" sz="1200" b="0" i="0" kern="1200" dirty="0" smtClean="0">
                <a:solidFill>
                  <a:schemeClr val="tx1"/>
                </a:solidFill>
                <a:effectLst/>
                <a:latin typeface="+mn-lt"/>
                <a:ea typeface="+mn-ea"/>
                <a:cs typeface="+mn-cs"/>
              </a:rPr>
              <a:t> before being elected to the Royal Swedish Academy in 1796.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In 1801 he was appointed Professor of Anatomy at the University of Pisa by the King, before subsequently moving to the University of Florence.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Throughout his studies he employed artists to make wax models of his discoveries.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He died in 1815 and today a statue of him stands in the courtyard of the Uffizi, Florence.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17</a:t>
            </a:fld>
            <a:endParaRPr lang="en-GB" dirty="0"/>
          </a:p>
        </p:txBody>
      </p:sp>
    </p:spTree>
    <p:extLst>
      <p:ext uri="{BB962C8B-B14F-4D97-AF65-F5344CB8AC3E}">
        <p14:creationId xmlns:p14="http://schemas.microsoft.com/office/powerpoint/2010/main" val="3901183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Ladies' old-fashioned shoes by Thomas</a:t>
            </a:r>
            <a:r>
              <a:rPr lang="en-GB" baseline="0" dirty="0" smtClean="0"/>
              <a:t> </a:t>
            </a:r>
            <a:r>
              <a:rPr lang="en-GB" dirty="0" smtClean="0"/>
              <a:t>Watson </a:t>
            </a:r>
            <a:r>
              <a:rPr lang="en-GB" dirty="0" err="1" smtClean="0"/>
              <a:t>Greig</a:t>
            </a:r>
            <a:r>
              <a:rPr lang="en-GB" dirty="0" smtClean="0"/>
              <a:t> (d.1912)</a:t>
            </a:r>
            <a:r>
              <a:rPr lang="en-GB" baseline="0" dirty="0" smtClean="0"/>
              <a:t> </a:t>
            </a:r>
            <a:r>
              <a:rPr lang="en-GB" dirty="0" smtClean="0"/>
              <a:t>of </a:t>
            </a:r>
            <a:r>
              <a:rPr lang="en-GB" dirty="0" err="1" smtClean="0"/>
              <a:t>Glencarse</a:t>
            </a:r>
            <a:r>
              <a:rPr lang="en-GB" dirty="0" smtClean="0"/>
              <a:t>, Edinburgh, David Douglas, 1885</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18</a:t>
            </a:fld>
            <a:endParaRPr lang="en-GB" dirty="0"/>
          </a:p>
        </p:txBody>
      </p:sp>
    </p:spTree>
    <p:extLst>
      <p:ext uri="{BB962C8B-B14F-4D97-AF65-F5344CB8AC3E}">
        <p14:creationId xmlns:p14="http://schemas.microsoft.com/office/powerpoint/2010/main" val="291288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altLang="en-US" dirty="0" smtClean="0"/>
              <a:t>Studies of Ornamental Design by Charles James Richardson (1806-1871),</a:t>
            </a:r>
            <a:r>
              <a:rPr lang="en-GB" altLang="en-US" baseline="0" dirty="0" smtClean="0"/>
              <a:t> </a:t>
            </a:r>
            <a:r>
              <a:rPr lang="en-GB" altLang="en-US" dirty="0" smtClean="0"/>
              <a:t>London,</a:t>
            </a:r>
            <a:r>
              <a:rPr lang="en-GB" altLang="en-US" baseline="0" dirty="0" smtClean="0"/>
              <a:t> </a:t>
            </a:r>
            <a:r>
              <a:rPr lang="en-GB" altLang="en-US" dirty="0" smtClean="0"/>
              <a:t>John </a:t>
            </a:r>
            <a:r>
              <a:rPr lang="en-GB" altLang="en-US" dirty="0" err="1" smtClean="0"/>
              <a:t>Weale</a:t>
            </a:r>
            <a:r>
              <a:rPr lang="en-GB" altLang="en-US" dirty="0" smtClean="0"/>
              <a:t>, 1851</a:t>
            </a:r>
          </a:p>
          <a:p>
            <a:pPr marL="171450" indent="-171450">
              <a:buFont typeface="Arial" panose="020B0604020202020204" pitchFamily="34" charset="0"/>
              <a:buChar char="•"/>
            </a:pPr>
            <a:r>
              <a:rPr lang="en-GB" altLang="en-US" dirty="0" smtClean="0"/>
              <a:t>Richardson was an architect and pupil of Soane, who worked across an eclectic number of styles and is nowadays often dismissed as derivative</a:t>
            </a:r>
          </a:p>
          <a:p>
            <a:pPr marL="171450" indent="-171450">
              <a:buFont typeface="Arial" panose="020B0604020202020204" pitchFamily="34" charset="0"/>
              <a:buChar char="•"/>
            </a:pPr>
            <a:endParaRPr lang="en-GB" altLang="en-US" dirty="0" smtClean="0"/>
          </a:p>
          <a:p>
            <a:pPr marL="171450" indent="-171450">
              <a:buFont typeface="Arial" panose="020B0604020202020204" pitchFamily="34" charset="0"/>
              <a:buChar char="•"/>
            </a:pPr>
            <a:r>
              <a:rPr lang="en-GB" altLang="en-US" dirty="0" smtClean="0"/>
              <a:t>Les </a:t>
            </a:r>
            <a:r>
              <a:rPr lang="en-GB" altLang="en-US" dirty="0" err="1" smtClean="0"/>
              <a:t>Oiseaux</a:t>
            </a:r>
            <a:r>
              <a:rPr lang="en-GB" altLang="en-US" dirty="0" smtClean="0"/>
              <a:t> by Joseph Carl Paul Schuller (ca.1880-1920),</a:t>
            </a:r>
            <a:r>
              <a:rPr lang="en-GB" altLang="en-US" baseline="0" dirty="0" smtClean="0"/>
              <a:t> </a:t>
            </a:r>
            <a:r>
              <a:rPr lang="en-GB" altLang="en-US" dirty="0" smtClean="0"/>
              <a:t>Paris,</a:t>
            </a:r>
            <a:r>
              <a:rPr lang="en-GB" altLang="en-US" baseline="0" dirty="0" smtClean="0"/>
              <a:t> </a:t>
            </a:r>
            <a:r>
              <a:rPr lang="en-GB" altLang="en-US" dirty="0" smtClean="0"/>
              <a:t>A. </a:t>
            </a:r>
            <a:r>
              <a:rPr lang="en-GB" altLang="en-US" dirty="0" err="1" smtClean="0"/>
              <a:t>Calavas</a:t>
            </a:r>
            <a:r>
              <a:rPr lang="en-GB" altLang="en-US" dirty="0" smtClean="0"/>
              <a:t>, 1880</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B61E4BAB-24D6-4C82-904E-CA70581237DF}" type="slidenum">
              <a:rPr lang="en-GB" altLang="en-US" sz="1200" smtClean="0"/>
              <a:pPr/>
              <a:t>19</a:t>
            </a:fld>
            <a:endParaRPr lang="en-GB" altLang="en-US" sz="1200" smtClean="0"/>
          </a:p>
        </p:txBody>
      </p:sp>
    </p:spTree>
    <p:extLst>
      <p:ext uri="{BB962C8B-B14F-4D97-AF65-F5344CB8AC3E}">
        <p14:creationId xmlns:p14="http://schemas.microsoft.com/office/powerpoint/2010/main" val="118794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small" dirty="0" smtClean="0">
                <a:solidFill>
                  <a:schemeClr val="tx1"/>
                </a:solidFill>
                <a:effectLst/>
                <a:latin typeface="+mn-lt"/>
                <a:ea typeface="+mn-ea"/>
                <a:cs typeface="+mn-cs"/>
                <a:hlinkClick r:id="rId3" tooltip="Plate II. The destruction of Books of Magic at Ephesus."/>
              </a:rPr>
              <a:t>Plate II. The destruction of Books of Magic at Ephesus.</a:t>
            </a:r>
            <a:endParaRPr lang="en-GB" sz="1200" b="0" i="0" u="none" strike="noStrike" kern="1200" cap="small" dirty="0" smtClean="0">
              <a:solidFill>
                <a:schemeClr val="tx1"/>
              </a:solidFill>
              <a:effectLst/>
              <a:latin typeface="+mn-lt"/>
              <a:ea typeface="+mn-ea"/>
              <a:cs typeface="+mn-cs"/>
            </a:endParaRPr>
          </a:p>
          <a:p>
            <a:r>
              <a:rPr lang="en-GB" sz="1200" b="0" i="0" u="none" strike="noStrike" kern="1200" cap="small" dirty="0" smtClean="0">
                <a:solidFill>
                  <a:schemeClr val="tx1"/>
                </a:solidFill>
                <a:effectLst/>
                <a:latin typeface="+mn-lt"/>
                <a:ea typeface="+mn-ea"/>
                <a:cs typeface="+mn-cs"/>
              </a:rPr>
              <a:t>Blades,</a:t>
            </a:r>
            <a:r>
              <a:rPr lang="en-GB" sz="1200" b="0" i="0" u="none" strike="noStrike" kern="1200" cap="small" baseline="0" dirty="0" smtClean="0">
                <a:solidFill>
                  <a:schemeClr val="tx1"/>
                </a:solidFill>
                <a:effectLst/>
                <a:latin typeface="+mn-lt"/>
                <a:ea typeface="+mn-ea"/>
                <a:cs typeface="+mn-cs"/>
              </a:rPr>
              <a:t> William </a:t>
            </a:r>
            <a:r>
              <a:rPr lang="en-GB" sz="1200" b="0" i="1" u="none" strike="noStrike" kern="1200" cap="small" baseline="0" dirty="0" smtClean="0">
                <a:solidFill>
                  <a:schemeClr val="tx1"/>
                </a:solidFill>
                <a:effectLst/>
                <a:latin typeface="+mn-lt"/>
                <a:ea typeface="+mn-ea"/>
                <a:cs typeface="+mn-cs"/>
              </a:rPr>
              <a:t>The Enemies of Books</a:t>
            </a:r>
          </a:p>
          <a:p>
            <a:endParaRPr lang="en-GB" sz="1200" b="0" i="1" u="none" strike="noStrike" kern="1200" cap="small" baseline="0" dirty="0" smtClean="0">
              <a:solidFill>
                <a:schemeClr val="tx1"/>
              </a:solidFill>
              <a:effectLst/>
              <a:latin typeface="+mn-lt"/>
              <a:ea typeface="+mn-ea"/>
              <a:cs typeface="+mn-cs"/>
            </a:endParaRPr>
          </a:p>
          <a:p>
            <a:r>
              <a:rPr lang="en-GB" dirty="0" smtClean="0"/>
              <a:t>In his treatise The Enemy of Books, first published in 1880</a:t>
            </a:r>
            <a:r>
              <a:rPr lang="en-GB" baseline="0" dirty="0" smtClean="0"/>
              <a:t> (</a:t>
            </a:r>
            <a:r>
              <a:rPr lang="en-GB" b="1" baseline="0" dirty="0" smtClean="0"/>
              <a:t>by whom?), </a:t>
            </a:r>
            <a:r>
              <a:rPr lang="en-GB" baseline="0" dirty="0" smtClean="0"/>
              <a:t>William Blades, the well-known collector of the works of William Caxton, </a:t>
            </a:r>
            <a:r>
              <a:rPr lang="en-GB" dirty="0" smtClean="0"/>
              <a:t>documents his outrage at the mistreatment suffered by books</a:t>
            </a:r>
            <a:r>
              <a:rPr lang="en-GB" baseline="0" dirty="0" smtClean="0"/>
              <a:t> at the hands of </a:t>
            </a:r>
            <a:r>
              <a:rPr lang="en-GB" baseline="0" dirty="0" err="1" smtClean="0"/>
              <a:t>biblioclasts</a:t>
            </a:r>
            <a:r>
              <a:rPr lang="en-GB" dirty="0" smtClean="0"/>
              <a:t>, both human and non-human</a:t>
            </a:r>
          </a:p>
          <a:p>
            <a:r>
              <a:rPr lang="en-GB" dirty="0" smtClean="0"/>
              <a:t>His text enumerates and discusses threats to the survival of books, with dedicated</a:t>
            </a:r>
            <a:r>
              <a:rPr lang="en-GB" baseline="0" dirty="0" smtClean="0"/>
              <a:t> c</a:t>
            </a:r>
            <a:r>
              <a:rPr lang="en-GB" dirty="0" smtClean="0"/>
              <a:t>hapters on water, gas and heat, dust and neglect, ignorance and bigotry, bookworms, other </a:t>
            </a:r>
            <a:r>
              <a:rPr lang="en-GB" dirty="0" err="1" smtClean="0"/>
              <a:t>vermins</a:t>
            </a:r>
            <a:r>
              <a:rPr lang="en-GB" dirty="0" smtClean="0"/>
              <a:t>, bookbinders, collectors, and servants and children</a:t>
            </a:r>
          </a:p>
          <a:p>
            <a:r>
              <a:rPr lang="en-GB" dirty="0" smtClean="0"/>
              <a:t>His</a:t>
            </a:r>
            <a:r>
              <a:rPr lang="en-GB" baseline="0" dirty="0" smtClean="0"/>
              <a:t> chapter on fire begins:</a:t>
            </a:r>
          </a:p>
          <a:p>
            <a:r>
              <a:rPr lang="en-GB" baseline="0" dirty="0" smtClean="0"/>
              <a:t>“There are many of the forces of Nature which tend to injure Books; but among them all not one has been half so destructive as Fire.”</a:t>
            </a:r>
          </a:p>
          <a:p>
            <a:r>
              <a:rPr lang="en-GB" baseline="0" dirty="0" smtClean="0"/>
              <a:t>“It would be tedious to write out a bare list only of the numerous libraries and bibliographical treasures which, in one way or another, have been seized by the Fire-king as his own.”</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a:t>
            </a:fld>
            <a:endParaRPr lang="en-GB" dirty="0"/>
          </a:p>
        </p:txBody>
      </p:sp>
    </p:spTree>
    <p:extLst>
      <p:ext uri="{BB962C8B-B14F-4D97-AF65-F5344CB8AC3E}">
        <p14:creationId xmlns:p14="http://schemas.microsoft.com/office/powerpoint/2010/main" val="3917199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John Thomson’s Atlas of Scotland, or County Atlas, Edinburgh, 1831</a:t>
            </a:r>
          </a:p>
          <a:p>
            <a:pPr marL="171450" indent="-171450">
              <a:buFont typeface="Arial" panose="020B0604020202020204" pitchFamily="34" charset="0"/>
              <a:buChar char="•"/>
            </a:pPr>
            <a:r>
              <a:rPr lang="en-GB" dirty="0" smtClean="0"/>
              <a:t>Thomson, an</a:t>
            </a:r>
            <a:r>
              <a:rPr lang="en-GB" baseline="0" dirty="0" smtClean="0"/>
              <a:t> Edinburgh booksellers had already produced a series of travel guides before he launched a subscription service for the maps in his Atlas in 1818</a:t>
            </a:r>
          </a:p>
          <a:p>
            <a:pPr marL="171450" indent="-171450">
              <a:buFont typeface="Arial" panose="020B0604020202020204" pitchFamily="34" charset="0"/>
              <a:buChar char="•"/>
            </a:pPr>
            <a:r>
              <a:rPr lang="en-GB" baseline="0" dirty="0" smtClean="0"/>
              <a:t>It was published in parts and finally collated in 1831</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His atlas consists of maps of all the counties of Scotland on a very large double-folio scale, compiled from actual surveys on the ground and “forming the most complete series of county maps ever published”.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Thomson was particularly proud that “the accuracy of each county in attested by at least four respectable names.”</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Our copy, with a dedication to the Earl of </a:t>
            </a:r>
            <a:r>
              <a:rPr lang="en-GB" sz="1200" b="0" i="0" kern="1200" dirty="0" err="1" smtClean="0">
                <a:solidFill>
                  <a:schemeClr val="tx1"/>
                </a:solidFill>
                <a:effectLst/>
                <a:latin typeface="+mn-lt"/>
                <a:ea typeface="+mn-ea"/>
                <a:cs typeface="+mn-cs"/>
              </a:rPr>
              <a:t>Hopetoun</a:t>
            </a:r>
            <a:r>
              <a:rPr lang="en-GB" sz="1200" b="0" i="0" kern="1200" dirty="0" smtClean="0">
                <a:solidFill>
                  <a:schemeClr val="tx1"/>
                </a:solidFill>
                <a:effectLst/>
                <a:latin typeface="+mn-lt"/>
                <a:ea typeface="+mn-ea"/>
                <a:cs typeface="+mn-cs"/>
              </a:rPr>
              <a:t>, was published in 1831 by the Trustees of Thomson’s estate.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It includes 29 colour plates, some double-fold. To the front are two spectacular colour plates showing the comparative heights of mountains and lengths of rivers.</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Such was the cost of his endeavour, that Thomson was declared bankrupt twice</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20</a:t>
            </a:fld>
            <a:endParaRPr lang="en-GB" dirty="0"/>
          </a:p>
        </p:txBody>
      </p:sp>
    </p:spTree>
    <p:extLst>
      <p:ext uri="{BB962C8B-B14F-4D97-AF65-F5344CB8AC3E}">
        <p14:creationId xmlns:p14="http://schemas.microsoft.com/office/powerpoint/2010/main" val="457341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GB" sz="1200" b="0" i="1" kern="1200" dirty="0" smtClean="0">
                <a:solidFill>
                  <a:schemeClr val="tx1"/>
                </a:solidFill>
                <a:effectLst/>
                <a:latin typeface="+mn-lt"/>
                <a:ea typeface="+mn-ea"/>
                <a:cs typeface="+mn-cs"/>
              </a:rPr>
              <a:t>Collection of Etruscan, Greek, and Roman antiquities from the cabinet of the </a:t>
            </a:r>
            <a:r>
              <a:rPr lang="en-GB" sz="1200" b="0" i="1" kern="1200" dirty="0" err="1" smtClean="0">
                <a:solidFill>
                  <a:schemeClr val="tx1"/>
                </a:solidFill>
                <a:effectLst/>
                <a:latin typeface="+mn-lt"/>
                <a:ea typeface="+mn-ea"/>
                <a:cs typeface="+mn-cs"/>
              </a:rPr>
              <a:t>Honorable</a:t>
            </a:r>
            <a:r>
              <a:rPr lang="en-GB" sz="1200" b="0" i="1" kern="1200" dirty="0" smtClean="0">
                <a:solidFill>
                  <a:schemeClr val="tx1"/>
                </a:solidFill>
                <a:effectLst/>
                <a:latin typeface="+mn-lt"/>
                <a:ea typeface="+mn-ea"/>
                <a:cs typeface="+mn-cs"/>
              </a:rPr>
              <a:t> Wm Hamilton, his </a:t>
            </a:r>
            <a:r>
              <a:rPr lang="en-GB" sz="1200" b="0" i="1" kern="1200" dirty="0" err="1" smtClean="0">
                <a:solidFill>
                  <a:schemeClr val="tx1"/>
                </a:solidFill>
                <a:effectLst/>
                <a:latin typeface="+mn-lt"/>
                <a:ea typeface="+mn-ea"/>
                <a:cs typeface="+mn-cs"/>
              </a:rPr>
              <a:t>Britannick</a:t>
            </a:r>
            <a:r>
              <a:rPr lang="en-GB" sz="1200" b="0" i="1" kern="1200" dirty="0" smtClean="0">
                <a:solidFill>
                  <a:schemeClr val="tx1"/>
                </a:solidFill>
                <a:effectLst/>
                <a:latin typeface="+mn-lt"/>
                <a:ea typeface="+mn-ea"/>
                <a:cs typeface="+mn-cs"/>
              </a:rPr>
              <a:t> Majesty’s envoy extraordinary and plenipotentiary at the court of Naples</a:t>
            </a:r>
            <a:r>
              <a:rPr lang="en-GB" sz="1200" b="0" i="0" kern="1200" dirty="0" smtClean="0">
                <a:solidFill>
                  <a:schemeClr val="tx1"/>
                </a:solidFill>
                <a:effectLst/>
                <a:latin typeface="+mn-lt"/>
                <a:ea typeface="+mn-ea"/>
                <a:cs typeface="+mn-cs"/>
              </a:rPr>
              <a:t>, Naples,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1766 and 1767.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These impressive volumes contain engraved frontispieces with terracotta washes and silvered hand-colouring</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Most engravings are unsigned, but some of those in volume 2 are signed respectively G. </a:t>
            </a:r>
            <a:r>
              <a:rPr lang="en-GB" sz="1200" b="0" i="0" kern="1200" dirty="0" err="1" smtClean="0">
                <a:solidFill>
                  <a:schemeClr val="tx1"/>
                </a:solidFill>
                <a:effectLst/>
                <a:latin typeface="+mn-lt"/>
                <a:ea typeface="+mn-ea"/>
                <a:cs typeface="+mn-cs"/>
              </a:rPr>
              <a:t>Bracci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Edmondo</a:t>
            </a:r>
            <a:r>
              <a:rPr lang="en-GB" sz="1200" b="0" i="0" kern="1200" dirty="0" smtClean="0">
                <a:solidFill>
                  <a:schemeClr val="tx1"/>
                </a:solidFill>
                <a:effectLst/>
                <a:latin typeface="+mn-lt"/>
                <a:ea typeface="+mn-ea"/>
                <a:cs typeface="+mn-cs"/>
              </a:rPr>
              <a:t> Beaulieu, C. </a:t>
            </a:r>
            <a:r>
              <a:rPr lang="en-GB" sz="1200" b="0" i="0" kern="1200" dirty="0" err="1" smtClean="0">
                <a:solidFill>
                  <a:schemeClr val="tx1"/>
                </a:solidFill>
                <a:effectLst/>
                <a:latin typeface="+mn-lt"/>
                <a:ea typeface="+mn-ea"/>
                <a:cs typeface="+mn-cs"/>
              </a:rPr>
              <a:t>Pignatari</a:t>
            </a:r>
            <a:r>
              <a:rPr lang="en-GB" sz="1200" b="0" i="0" kern="1200" dirty="0" smtClean="0">
                <a:solidFill>
                  <a:schemeClr val="tx1"/>
                </a:solidFill>
                <a:effectLst/>
                <a:latin typeface="+mn-lt"/>
                <a:ea typeface="+mn-ea"/>
                <a:cs typeface="+mn-cs"/>
              </a:rPr>
              <a:t>, Ant. </a:t>
            </a:r>
            <a:r>
              <a:rPr lang="en-GB" sz="1200" b="0" i="0" kern="1200" dirty="0" err="1" smtClean="0">
                <a:solidFill>
                  <a:schemeClr val="tx1"/>
                </a:solidFill>
                <a:effectLst/>
                <a:latin typeface="+mn-lt"/>
                <a:ea typeface="+mn-ea"/>
                <a:cs typeface="+mn-cs"/>
              </a:rPr>
              <a:t>Cardon</a:t>
            </a:r>
            <a:r>
              <a:rPr lang="en-GB" sz="1200" b="0" i="0" kern="1200" dirty="0" smtClean="0">
                <a:solidFill>
                  <a:schemeClr val="tx1"/>
                </a:solidFill>
                <a:effectLst/>
                <a:latin typeface="+mn-lt"/>
                <a:ea typeface="+mn-ea"/>
                <a:cs typeface="+mn-cs"/>
              </a:rPr>
              <a:t>, and Car. </a:t>
            </a:r>
            <a:r>
              <a:rPr lang="en-GB" sz="1200" b="0" i="0" kern="1200" dirty="0" err="1" smtClean="0">
                <a:solidFill>
                  <a:schemeClr val="tx1"/>
                </a:solidFill>
                <a:effectLst/>
                <a:latin typeface="+mn-lt"/>
                <a:ea typeface="+mn-ea"/>
                <a:cs typeface="+mn-cs"/>
              </a:rPr>
              <a:t>Nolli</a:t>
            </a:r>
            <a:r>
              <a:rPr lang="en-GB" sz="1200" b="0" i="0" kern="1200" dirty="0" smtClean="0">
                <a:solidFill>
                  <a:schemeClr val="tx1"/>
                </a:solidFill>
                <a:effectLst/>
                <a:latin typeface="+mn-lt"/>
                <a:ea typeface="+mn-ea"/>
                <a:cs typeface="+mn-cs"/>
              </a:rPr>
              <a:t>.</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The text is by Pierre </a:t>
            </a:r>
            <a:r>
              <a:rPr lang="en-GB" sz="1200" b="0" i="0" kern="1200" dirty="0" err="1" smtClean="0">
                <a:solidFill>
                  <a:schemeClr val="tx1"/>
                </a:solidFill>
                <a:effectLst/>
                <a:latin typeface="+mn-lt"/>
                <a:ea typeface="+mn-ea"/>
                <a:cs typeface="+mn-cs"/>
              </a:rPr>
              <a:t>d’Hancarville</a:t>
            </a:r>
            <a:r>
              <a:rPr lang="en-GB" sz="1200" b="0" i="0" kern="1200" dirty="0" smtClean="0">
                <a:solidFill>
                  <a:schemeClr val="tx1"/>
                </a:solidFill>
                <a:effectLst/>
                <a:latin typeface="+mn-lt"/>
                <a:ea typeface="+mn-ea"/>
                <a:cs typeface="+mn-cs"/>
              </a:rPr>
              <a:t>.</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An amateur art dealer, </a:t>
            </a:r>
            <a:r>
              <a:rPr lang="en-GB" sz="1200" b="0" i="0" kern="1200" dirty="0" err="1" smtClean="0">
                <a:solidFill>
                  <a:schemeClr val="tx1"/>
                </a:solidFill>
                <a:effectLst/>
                <a:latin typeface="+mn-lt"/>
                <a:ea typeface="+mn-ea"/>
                <a:cs typeface="+mn-cs"/>
              </a:rPr>
              <a:t>d’Hancarville</a:t>
            </a:r>
            <a:r>
              <a:rPr lang="en-GB" sz="1200" b="0" i="0" kern="1200" dirty="0" smtClean="0">
                <a:solidFill>
                  <a:schemeClr val="tx1"/>
                </a:solidFill>
                <a:effectLst/>
                <a:latin typeface="+mn-lt"/>
                <a:ea typeface="+mn-ea"/>
                <a:cs typeface="+mn-cs"/>
              </a:rPr>
              <a:t> introduced William Hamilton, British Ambassador at Naples, to the </a:t>
            </a:r>
            <a:r>
              <a:rPr lang="en-GB" sz="1200" b="0" i="0" kern="1200" dirty="0" err="1" smtClean="0">
                <a:solidFill>
                  <a:schemeClr val="tx1"/>
                </a:solidFill>
                <a:effectLst/>
                <a:latin typeface="+mn-lt"/>
                <a:ea typeface="+mn-ea"/>
                <a:cs typeface="+mn-cs"/>
              </a:rPr>
              <a:t>Porcinari</a:t>
            </a:r>
            <a:r>
              <a:rPr lang="en-GB" sz="1200" b="0" i="0" kern="1200" dirty="0" smtClean="0">
                <a:solidFill>
                  <a:schemeClr val="tx1"/>
                </a:solidFill>
                <a:effectLst/>
                <a:latin typeface="+mn-lt"/>
                <a:ea typeface="+mn-ea"/>
                <a:cs typeface="+mn-cs"/>
              </a:rPr>
              <a:t> family, whose collection of antiquities Hamilton bought, and subsequently sold to the British Museum in London.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The antiquities shown and discussed in these volumes are nearly all ancient Greek vases, collected from Herculaneum, Pompeii and other parts of south Italy and Greece.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Hamilton intended this collection of vases not only to provide models for contemporary designers but also, because of their great number, to help in tracing the historic development of the ‘stiles of the different periods in the Art of the Ancients’.</a:t>
            </a:r>
          </a:p>
        </p:txBody>
      </p:sp>
      <p:sp>
        <p:nvSpPr>
          <p:cNvPr id="4" name="Slide Number Placeholder 3"/>
          <p:cNvSpPr>
            <a:spLocks noGrp="1"/>
          </p:cNvSpPr>
          <p:nvPr>
            <p:ph type="sldNum" sz="quarter" idx="10"/>
          </p:nvPr>
        </p:nvSpPr>
        <p:spPr/>
        <p:txBody>
          <a:bodyPr/>
          <a:lstStyle/>
          <a:p>
            <a:fld id="{671880E0-F5F1-4298-A4B2-1825A3CD4419}" type="slidenum">
              <a:rPr lang="en-GB" smtClean="0"/>
              <a:t>21</a:t>
            </a:fld>
            <a:endParaRPr lang="en-GB" dirty="0"/>
          </a:p>
        </p:txBody>
      </p:sp>
    </p:spTree>
    <p:extLst>
      <p:ext uri="{BB962C8B-B14F-4D97-AF65-F5344CB8AC3E}">
        <p14:creationId xmlns:p14="http://schemas.microsoft.com/office/powerpoint/2010/main" val="71036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Many of these lost volumes were from the </a:t>
            </a:r>
            <a:r>
              <a:rPr lang="en-GB" sz="1200" i="0" kern="1200" dirty="0" smtClean="0">
                <a:solidFill>
                  <a:schemeClr val="tx1"/>
                </a:solidFill>
                <a:effectLst/>
                <a:latin typeface="+mn-lt"/>
                <a:ea typeface="+mn-ea"/>
                <a:cs typeface="+mn-cs"/>
              </a:rPr>
              <a:t>School's Foundation Collections, which</a:t>
            </a:r>
            <a:r>
              <a:rPr lang="en-GB" sz="1200" i="0" kern="1200" baseline="0" dirty="0" smtClean="0">
                <a:solidFill>
                  <a:schemeClr val="tx1"/>
                </a:solidFill>
                <a:effectLst/>
                <a:latin typeface="+mn-lt"/>
                <a:ea typeface="+mn-ea"/>
                <a:cs typeface="+mn-cs"/>
              </a:rPr>
              <a:t> came to us from the then South Kensington Museum under the South Kensington system of arts education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In 1835 the Select Committee on Arts and Manufactures reported on why Britain’s commercial and industrial products were failing to compete with foreign imports and, in turn, not finding foreign markets of their own.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Their final Report recommended, amongst other things, that the country should seek “the best means of extending knowledge of the arts and the principles of design among the people (especially the manufacturing population of the country)”.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In reaching their recommendations the Committee had taken evidence from Dr Gustav Friedrich </a:t>
            </a:r>
            <a:r>
              <a:rPr lang="en-GB" sz="1200" kern="1200" dirty="0" err="1" smtClean="0">
                <a:solidFill>
                  <a:schemeClr val="tx1"/>
                </a:solidFill>
                <a:effectLst/>
                <a:latin typeface="+mn-lt"/>
                <a:ea typeface="+mn-ea"/>
                <a:cs typeface="+mn-cs"/>
              </a:rPr>
              <a:t>Waagen</a:t>
            </a:r>
            <a:r>
              <a:rPr lang="en-GB" sz="1200" kern="1200" dirty="0" smtClean="0">
                <a:solidFill>
                  <a:schemeClr val="tx1"/>
                </a:solidFill>
                <a:effectLst/>
                <a:latin typeface="+mn-lt"/>
                <a:ea typeface="+mn-ea"/>
                <a:cs typeface="+mn-cs"/>
              </a:rPr>
              <a:t> (1794-1868), then Director of Berlin’s Royal Museum, who had spoken of the Prussian </a:t>
            </a:r>
            <a:r>
              <a:rPr lang="en-GB" sz="1200" kern="1200" dirty="0" err="1" smtClean="0">
                <a:solidFill>
                  <a:schemeClr val="tx1"/>
                </a:solidFill>
                <a:effectLst/>
                <a:latin typeface="+mn-lt"/>
                <a:ea typeface="+mn-ea"/>
                <a:cs typeface="+mn-cs"/>
              </a:rPr>
              <a:t>Kunstgewerbeschule</a:t>
            </a:r>
            <a:r>
              <a:rPr lang="en-GB" sz="1200" kern="1200" dirty="0" smtClean="0">
                <a:solidFill>
                  <a:schemeClr val="tx1"/>
                </a:solidFill>
                <a:effectLst/>
                <a:latin typeface="+mn-lt"/>
                <a:ea typeface="+mn-ea"/>
                <a:cs typeface="+mn-cs"/>
              </a:rPr>
              <a:t>, founded in the city in 1821, which provided drawings classes, workshops, plaster casts and (notably) a library to educate the future designer-craftsman.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Select Committee hence recommended that a UK-wide network of Government Schools of Design be established.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first such School, in London, was established in 1837 in Somerset House on the Strand.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Henceforth the number of Schools increased exponentially; in 1843 six were in existence, but by 1869 one hundred and seven has been established.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A Government School of Design in Glasgow is first proposed by the Board of Trade</a:t>
            </a:r>
            <a:r>
              <a:rPr lang="en-GB" sz="1200" kern="1200" baseline="0" dirty="0" smtClean="0">
                <a:solidFill>
                  <a:schemeClr val="tx1"/>
                </a:solidFill>
                <a:effectLst/>
                <a:latin typeface="+mn-lt"/>
                <a:ea typeface="+mn-ea"/>
                <a:cs typeface="+mn-cs"/>
              </a:rPr>
              <a:t> in 1841.</a:t>
            </a:r>
            <a:endParaRPr lang="en-GB" sz="1200" i="0" kern="1200" baseline="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The Glasgow School of Art opens 6 Jan 1845 as one</a:t>
            </a:r>
            <a:r>
              <a:rPr lang="en-GB" sz="1200" b="0" i="0" kern="1200" baseline="0" dirty="0" smtClean="0">
                <a:solidFill>
                  <a:schemeClr val="tx1"/>
                </a:solidFill>
                <a:effectLst/>
                <a:latin typeface="+mn-lt"/>
                <a:ea typeface="+mn-ea"/>
                <a:cs typeface="+mn-cs"/>
              </a:rPr>
              <a:t> of these</a:t>
            </a:r>
            <a:r>
              <a:rPr lang="en-GB" sz="1200" b="0" i="0" kern="1200" dirty="0" smtClean="0">
                <a:solidFill>
                  <a:schemeClr val="tx1"/>
                </a:solidFill>
                <a:effectLst/>
                <a:latin typeface="+mn-lt"/>
                <a:ea typeface="+mn-ea"/>
                <a:cs typeface="+mn-cs"/>
              </a:rPr>
              <a:t> Government Schools of Design.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It was originally managed, as were the other Government Schools, by the Board of Trade and a Committee of Management representing local subscribers.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Then, in 1852, the Government Schools of Design were taken over by the Department of Practical Art,</a:t>
            </a:r>
            <a:r>
              <a:rPr lang="en-GB" sz="1200" b="0" i="0" kern="1200" baseline="0" dirty="0" smtClean="0">
                <a:solidFill>
                  <a:schemeClr val="tx1"/>
                </a:solidFill>
                <a:effectLst/>
                <a:latin typeface="+mn-lt"/>
                <a:ea typeface="+mn-ea"/>
                <a:cs typeface="+mn-cs"/>
              </a:rPr>
              <a:t> which had </a:t>
            </a:r>
            <a:r>
              <a:rPr lang="en-GB" sz="1200" b="0" i="0" kern="1200" dirty="0" smtClean="0">
                <a:solidFill>
                  <a:schemeClr val="tx1"/>
                </a:solidFill>
                <a:effectLst/>
                <a:latin typeface="+mn-lt"/>
                <a:ea typeface="+mn-ea"/>
                <a:cs typeface="+mn-cs"/>
              </a:rPr>
              <a:t>benefited substantially from the </a:t>
            </a:r>
            <a:r>
              <a:rPr lang="en-GB" sz="1200" b="0" i="0" u="none" strike="noStrike" kern="1200" dirty="0" smtClean="0">
                <a:solidFill>
                  <a:schemeClr val="tx1"/>
                </a:solidFill>
                <a:effectLst/>
                <a:latin typeface="+mn-lt"/>
                <a:ea typeface="+mn-ea"/>
                <a:cs typeface="+mn-cs"/>
                <a:hlinkClick r:id="rId3" tooltip="Great Exhibition"/>
              </a:rPr>
              <a:t>Great Exhibition</a:t>
            </a:r>
            <a:r>
              <a:rPr lang="en-GB" sz="1200" b="0" i="0" kern="1200" dirty="0" smtClean="0">
                <a:solidFill>
                  <a:schemeClr val="tx1"/>
                </a:solidFill>
                <a:effectLst/>
                <a:latin typeface="+mn-lt"/>
                <a:ea typeface="+mn-ea"/>
                <a:cs typeface="+mn-cs"/>
              </a:rPr>
              <a:t> of 1851, part of the profits of which were distributed by the </a:t>
            </a:r>
            <a:r>
              <a:rPr lang="en-GB" sz="1200" b="0" i="0" u="none" strike="noStrike" kern="1200" dirty="0" smtClean="0">
                <a:solidFill>
                  <a:schemeClr val="tx1"/>
                </a:solidFill>
                <a:effectLst/>
                <a:latin typeface="+mn-lt"/>
                <a:ea typeface="+mn-ea"/>
                <a:cs typeface="+mn-cs"/>
                <a:hlinkClick r:id="rId4" tooltip="Royal Commission for the Exhibition of 1851"/>
              </a:rPr>
              <a:t>Commissioners of the Great Exhibition</a:t>
            </a:r>
            <a:r>
              <a:rPr lang="en-GB" sz="1200" b="0" i="0" kern="1200" dirty="0" smtClean="0">
                <a:solidFill>
                  <a:schemeClr val="tx1"/>
                </a:solidFill>
                <a:effectLst/>
                <a:latin typeface="+mn-lt"/>
                <a:ea typeface="+mn-ea"/>
                <a:cs typeface="+mn-cs"/>
              </a:rPr>
              <a:t> for educational purposes.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This Department was renamed the Department of Science and Art in 1853 and was located in South Kensington, London</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Its first Superintendent was </a:t>
            </a:r>
            <a:r>
              <a:rPr lang="en-GB" sz="1200" b="0" i="0" u="none" strike="noStrike" kern="1200" dirty="0" smtClean="0">
                <a:solidFill>
                  <a:schemeClr val="tx1"/>
                </a:solidFill>
                <a:effectLst/>
                <a:latin typeface="+mn-lt"/>
                <a:ea typeface="+mn-ea"/>
                <a:cs typeface="+mn-cs"/>
                <a:hlinkClick r:id="rId5" tooltip="Henry Cole"/>
              </a:rPr>
              <a:t>Henry Cole</a:t>
            </a:r>
            <a:r>
              <a:rPr lang="en-GB" sz="1200" b="0" i="0" kern="1200" dirty="0" smtClean="0">
                <a:solidFill>
                  <a:schemeClr val="tx1"/>
                </a:solidFill>
                <a:effectLst/>
                <a:latin typeface="+mn-lt"/>
                <a:ea typeface="+mn-ea"/>
                <a:cs typeface="+mn-cs"/>
              </a:rPr>
              <a:t>, and it supported not just science but also "practical arts" i.e. </a:t>
            </a:r>
            <a:r>
              <a:rPr lang="en-GB" sz="1200" b="0" i="0" u="none" strike="noStrike" kern="1200" dirty="0" smtClean="0">
                <a:solidFill>
                  <a:schemeClr val="tx1"/>
                </a:solidFill>
                <a:effectLst/>
                <a:latin typeface="+mn-lt"/>
                <a:ea typeface="+mn-ea"/>
                <a:cs typeface="+mn-cs"/>
                <a:hlinkClick r:id="rId6" tooltip="Technology"/>
              </a:rPr>
              <a:t>technology</a:t>
            </a:r>
            <a:r>
              <a:rPr lang="en-GB" sz="1200" b="0" i="0" kern="1200" dirty="0" smtClean="0">
                <a:solidFill>
                  <a:schemeClr val="tx1"/>
                </a:solidFill>
                <a:effectLst/>
                <a:latin typeface="+mn-lt"/>
                <a:ea typeface="+mn-ea"/>
                <a:cs typeface="+mn-cs"/>
              </a:rPr>
              <a:t> and </a:t>
            </a:r>
            <a:r>
              <a:rPr lang="en-GB" sz="1200" b="0" i="0" u="none" strike="noStrike" kern="1200" dirty="0" smtClean="0">
                <a:solidFill>
                  <a:schemeClr val="tx1"/>
                </a:solidFill>
                <a:effectLst/>
                <a:latin typeface="+mn-lt"/>
                <a:ea typeface="+mn-ea"/>
                <a:cs typeface="+mn-cs"/>
                <a:hlinkClick r:id="rId7" tooltip="Design"/>
              </a:rPr>
              <a:t>design</a:t>
            </a:r>
            <a:r>
              <a:rPr lang="en-GB" sz="1200" b="0" i="0" kern="1200" dirty="0" smtClean="0">
                <a:solidFill>
                  <a:schemeClr val="tx1"/>
                </a:solidFill>
                <a:effectLst/>
                <a:latin typeface="+mn-lt"/>
                <a:ea typeface="+mn-ea"/>
                <a:cs typeface="+mn-cs"/>
              </a:rPr>
              <a:t>.</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In 1856 the Science and Art Department was absorbed by a new </a:t>
            </a:r>
            <a:r>
              <a:rPr lang="en-GB" sz="1200" b="0" i="0" u="none" strike="noStrike" kern="1200" dirty="0" smtClean="0">
                <a:solidFill>
                  <a:schemeClr val="tx1"/>
                </a:solidFill>
                <a:effectLst/>
                <a:latin typeface="+mn-lt"/>
                <a:ea typeface="+mn-ea"/>
                <a:cs typeface="+mn-cs"/>
                <a:hlinkClick r:id="rId8" tooltip="Education Department (UK) (page does not exist)"/>
              </a:rPr>
              <a:t>Education Department</a:t>
            </a:r>
            <a:r>
              <a:rPr lang="en-GB" sz="1200" b="0" i="0" kern="1200" dirty="0" smtClean="0">
                <a:solidFill>
                  <a:schemeClr val="tx1"/>
                </a:solidFill>
                <a:effectLst/>
                <a:latin typeface="+mn-lt"/>
                <a:ea typeface="+mn-ea"/>
                <a:cs typeface="+mn-cs"/>
              </a:rPr>
              <a:t>, but retained considerable autonomy in promoting artistic and scientific higher education, especially for teacher training</a:t>
            </a:r>
          </a:p>
        </p:txBody>
      </p:sp>
      <p:sp>
        <p:nvSpPr>
          <p:cNvPr id="4" name="Slide Number Placeholder 3"/>
          <p:cNvSpPr>
            <a:spLocks noGrp="1"/>
          </p:cNvSpPr>
          <p:nvPr>
            <p:ph type="sldNum" sz="quarter" idx="10"/>
          </p:nvPr>
        </p:nvSpPr>
        <p:spPr/>
        <p:txBody>
          <a:bodyPr/>
          <a:lstStyle/>
          <a:p>
            <a:fld id="{671880E0-F5F1-4298-A4B2-1825A3CD4419}" type="slidenum">
              <a:rPr lang="en-GB" smtClean="0"/>
              <a:t>22</a:t>
            </a:fld>
            <a:endParaRPr lang="en-GB" dirty="0"/>
          </a:p>
        </p:txBody>
      </p:sp>
    </p:spTree>
    <p:extLst>
      <p:ext uri="{BB962C8B-B14F-4D97-AF65-F5344CB8AC3E}">
        <p14:creationId xmlns:p14="http://schemas.microsoft.com/office/powerpoint/2010/main" val="2355017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Up until 1900, Glasgow School of Art followed the National Course of Instruction</a:t>
            </a:r>
            <a:r>
              <a:rPr lang="en-GB" sz="1200" b="0" i="0" kern="1200" baseline="0" dirty="0" smtClean="0">
                <a:solidFill>
                  <a:schemeClr val="tx1"/>
                </a:solidFill>
                <a:effectLst/>
                <a:latin typeface="+mn-lt"/>
                <a:ea typeface="+mn-ea"/>
                <a:cs typeface="+mn-cs"/>
              </a:rPr>
              <a:t> laid down by </a:t>
            </a:r>
            <a:r>
              <a:rPr lang="en-GB" sz="1200" b="0" i="0" kern="1200" dirty="0" smtClean="0">
                <a:solidFill>
                  <a:schemeClr val="tx1"/>
                </a:solidFill>
                <a:effectLst/>
                <a:latin typeface="+mn-lt"/>
                <a:ea typeface="+mn-ea"/>
                <a:cs typeface="+mn-cs"/>
              </a:rPr>
              <a:t>South Kensington system.</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This</a:t>
            </a:r>
            <a:r>
              <a:rPr lang="en-GB" sz="1200" b="0" i="0" kern="1200" baseline="0" dirty="0" smtClean="0">
                <a:solidFill>
                  <a:schemeClr val="tx1"/>
                </a:solidFill>
                <a:effectLst/>
                <a:latin typeface="+mn-lt"/>
                <a:ea typeface="+mn-ea"/>
                <a:cs typeface="+mn-cs"/>
              </a:rPr>
              <a:t> system prescribed 2</a:t>
            </a:r>
            <a:r>
              <a:rPr lang="en-GB" sz="1200" b="0" i="0" kern="1200" dirty="0" smtClean="0">
                <a:solidFill>
                  <a:schemeClr val="tx1"/>
                </a:solidFill>
                <a:effectLst/>
                <a:latin typeface="+mn-lt"/>
                <a:ea typeface="+mn-ea"/>
                <a:cs typeface="+mn-cs"/>
              </a:rPr>
              <a:t>3 stages,</a:t>
            </a:r>
            <a:r>
              <a:rPr lang="en-GB" sz="1200" b="0" i="0" kern="1200" baseline="0" dirty="0" smtClean="0">
                <a:solidFill>
                  <a:schemeClr val="tx1"/>
                </a:solidFill>
                <a:effectLst/>
                <a:latin typeface="+mn-lt"/>
                <a:ea typeface="+mn-ea"/>
                <a:cs typeface="+mn-cs"/>
              </a:rPr>
              <a:t> including linear drawing, freehand drawing, flat pattern, anatomy, painting of ornament, painting from nature, modelling, and applied design</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Students progressed slowly from freehand outline from the flat copy, and subsequently three-dimensional object to shading from the flat and then the round – all using examples of historic ornament – until in the latter stages the student was allowed to work from life or nature.</a:t>
            </a:r>
            <a:endParaRPr lang="en-GB" sz="1200" b="0" i="0" kern="1200" baseline="0" dirty="0" smtClean="0">
              <a:solidFill>
                <a:schemeClr val="tx1"/>
              </a:solidFill>
              <a:effectLst/>
              <a:latin typeface="+mn-lt"/>
              <a:ea typeface="+mn-ea"/>
              <a:cs typeface="+mn-cs"/>
            </a:endParaRPr>
          </a:p>
          <a:p>
            <a:pPr marL="0" indent="0" fontAlgn="base">
              <a:buFont typeface="Arial" panose="020B0604020202020204" pitchFamily="34" charset="0"/>
              <a:buNone/>
            </a:pPr>
            <a:endParaRPr lang="en-GB" sz="1200" b="0" i="0"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South Kensington centrally distributed many of the resources required by the Schools under its charge,</a:t>
            </a:r>
            <a:r>
              <a:rPr lang="en-GB" sz="1200" b="0" i="0" kern="1200" baseline="0" dirty="0" smtClean="0">
                <a:solidFill>
                  <a:schemeClr val="tx1"/>
                </a:solidFill>
                <a:effectLst/>
                <a:latin typeface="+mn-lt"/>
                <a:ea typeface="+mn-ea"/>
                <a:cs typeface="+mn-cs"/>
              </a:rPr>
              <a:t> including books</a:t>
            </a:r>
            <a:endParaRPr lang="en-GB" sz="1200" b="0" i="0"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Thus many of the older and rarer books in GSA Library contain bookplates from the Department of Science and Art, noting the deposit of these books with the Glasgow School of Art. </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In stating the date of deposit they provide us with useful information on when individual titles entered our collections, and can therefore shed light on the curriculum of the time and the subjects being taught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Most of these volumes retained their original circulation plates, noting when they were deposited at the Glasgow School, and when they were due for return to London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In reality, most volumes were lodged in perpetuity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smtClean="0"/>
              <a:t>Motifs de </a:t>
            </a:r>
            <a:r>
              <a:rPr lang="fr-FR" dirty="0" err="1" smtClean="0"/>
              <a:t>decoration</a:t>
            </a:r>
            <a:r>
              <a:rPr lang="fr-FR" dirty="0" smtClean="0"/>
              <a:t>: cinquante planches </a:t>
            </a:r>
            <a:r>
              <a:rPr lang="fr-FR" dirty="0" err="1" smtClean="0"/>
              <a:t>inprimees</a:t>
            </a:r>
            <a:r>
              <a:rPr lang="fr-FR" dirty="0" smtClean="0"/>
              <a:t> en couleur extraites du journal-manuel de peintures,</a:t>
            </a:r>
            <a:r>
              <a:rPr lang="fr-FR" baseline="0" dirty="0" smtClean="0"/>
              <a:t> </a:t>
            </a:r>
            <a:r>
              <a:rPr lang="es-ES" dirty="0" smtClean="0"/>
              <a:t>Paris: A. Morel, [18--]</a:t>
            </a:r>
            <a:endParaRPr lang="en-GB" dirty="0" smtClean="0"/>
          </a:p>
          <a:p>
            <a:pPr marL="171450" indent="-171450" fontAlgn="base">
              <a:buFont typeface="Arial" panose="020B0604020202020204" pitchFamily="34" charset="0"/>
              <a:buChar cha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23</a:t>
            </a:fld>
            <a:endParaRPr lang="en-GB" dirty="0"/>
          </a:p>
        </p:txBody>
      </p:sp>
    </p:spTree>
    <p:extLst>
      <p:ext uri="{BB962C8B-B14F-4D97-AF65-F5344CB8AC3E}">
        <p14:creationId xmlns:p14="http://schemas.microsoft.com/office/powerpoint/2010/main" val="4212406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Most</a:t>
            </a:r>
            <a:r>
              <a:rPr lang="en-GB" baseline="0" dirty="0" smtClean="0"/>
              <a:t> of the volumes from these Foundation Collections are recorded in our v</a:t>
            </a:r>
            <a:r>
              <a:rPr lang="en-GB" dirty="0" smtClean="0"/>
              <a:t>ery first catalogue,</a:t>
            </a:r>
            <a:r>
              <a:rPr lang="en-GB" baseline="0" dirty="0" smtClean="0"/>
              <a:t> </a:t>
            </a:r>
            <a:r>
              <a:rPr lang="en-GB" dirty="0" smtClean="0"/>
              <a:t>now held in our Archives and Collections, bound with other inventories in a single volume</a:t>
            </a:r>
          </a:p>
          <a:p>
            <a:pPr marL="171450" indent="-171450">
              <a:buFont typeface="Arial" panose="020B0604020202020204" pitchFamily="34" charset="0"/>
              <a:buChar char="•"/>
            </a:pPr>
            <a:r>
              <a:rPr lang="en-GB" dirty="0" smtClean="0"/>
              <a:t>The catalogue contains two library inventories, one for a reference library and one for a lending library (</a:t>
            </a:r>
            <a:r>
              <a:rPr lang="en-GB" b="1" dirty="0" smtClean="0"/>
              <a:t>the</a:t>
            </a:r>
            <a:r>
              <a:rPr lang="en-GB" b="1" baseline="0" dirty="0" smtClean="0"/>
              <a:t> 1849 AR mentions both these)</a:t>
            </a:r>
            <a:endParaRPr lang="en-GB" dirty="0" smtClean="0"/>
          </a:p>
          <a:p>
            <a:pPr marL="171450" indent="-171450">
              <a:buFont typeface="Arial" panose="020B0604020202020204" pitchFamily="34" charset="0"/>
              <a:buChar char="•"/>
            </a:pPr>
            <a:r>
              <a:rPr lang="en-GB" dirty="0" smtClean="0"/>
              <a:t>Many of the earlier entries appear to be in the hand of headmaster Charles Heath Wilson, with CHW appearing alongside the entries. </a:t>
            </a:r>
          </a:p>
          <a:p>
            <a:pPr marL="171450" indent="-171450">
              <a:buFont typeface="Arial" panose="020B0604020202020204" pitchFamily="34" charset="0"/>
              <a:buChar char="•"/>
            </a:pPr>
            <a:r>
              <a:rPr lang="en-GB" dirty="0" smtClean="0"/>
              <a:t>Later entries in the catalogue are in other hands, and generally lack the detail of Wilson's entries.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Charles Heath Wilson (1809–1882) was an Anglo-Scottish art teacher and author</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 was the eldest son of </a:t>
            </a:r>
            <a:r>
              <a:rPr lang="en-GB" sz="1200" b="0" i="0" u="none" strike="noStrike" kern="1200" dirty="0" smtClean="0">
                <a:solidFill>
                  <a:schemeClr val="tx1"/>
                </a:solidFill>
                <a:effectLst/>
                <a:latin typeface="+mn-lt"/>
                <a:ea typeface="+mn-ea"/>
                <a:cs typeface="+mn-cs"/>
                <a:hlinkClick r:id="rId3" tooltip="Andrew Wilson (artist)"/>
              </a:rPr>
              <a:t>Andrew Wilson</a:t>
            </a:r>
            <a:r>
              <a:rPr lang="en-GB" sz="1200" b="0" i="0" kern="1200" dirty="0" smtClean="0">
                <a:solidFill>
                  <a:schemeClr val="tx1"/>
                </a:solidFill>
                <a:effectLst/>
                <a:latin typeface="+mn-lt"/>
                <a:ea typeface="+mn-ea"/>
                <a:cs typeface="+mn-cs"/>
              </a:rPr>
              <a:t>, the landscape-painter</a:t>
            </a:r>
            <a:r>
              <a:rPr lang="en-GB" sz="1200" b="0" i="0" kern="1200" baseline="0" dirty="0" smtClean="0">
                <a:solidFill>
                  <a:schemeClr val="tx1"/>
                </a:solidFill>
                <a:effectLst/>
                <a:latin typeface="+mn-lt"/>
                <a:ea typeface="+mn-ea"/>
                <a:cs typeface="+mn-cs"/>
              </a:rPr>
              <a:t> and</a:t>
            </a:r>
            <a:r>
              <a:rPr lang="en-GB" sz="1200" b="0" i="0" kern="1200" dirty="0" smtClean="0">
                <a:solidFill>
                  <a:schemeClr val="tx1"/>
                </a:solidFill>
                <a:effectLst/>
                <a:latin typeface="+mn-lt"/>
                <a:ea typeface="+mn-ea"/>
                <a:cs typeface="+mn-cs"/>
              </a:rPr>
              <a:t> studied art under his father, and in 1826 accompanied him to Italy.</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After seven years, Wilson returned to Edinburgh, where he practised as an architect, and was for some time teacher of ornament and design in the school of art.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In 1835 he was elected Associate of the Royal Scottish Academy</a:t>
            </a:r>
            <a:endParaRPr lang="en-GB" dirty="0" smtClean="0"/>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Charles Heath Wilson was appointed headmaster in November 1848 and commenced work in January 1849</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In 1869 Wilson and his family left Scotland and settled at </a:t>
            </a:r>
            <a:r>
              <a:rPr lang="en-GB" sz="1200" b="0" i="0" u="none" strike="noStrike" kern="1200" dirty="0" smtClean="0">
                <a:solidFill>
                  <a:schemeClr val="tx1"/>
                </a:solidFill>
                <a:effectLst/>
                <a:latin typeface="+mn-lt"/>
                <a:ea typeface="+mn-ea"/>
                <a:cs typeface="+mn-cs"/>
                <a:hlinkClick r:id="rId4" tooltip="Florence"/>
              </a:rPr>
              <a:t>Florence</a:t>
            </a:r>
            <a:r>
              <a:rPr lang="en-GB" sz="1200" b="0" i="0" kern="1200" dirty="0" smtClean="0">
                <a:solidFill>
                  <a:schemeClr val="tx1"/>
                </a:solidFill>
                <a:effectLst/>
                <a:latin typeface="+mn-lt"/>
                <a:ea typeface="+mn-ea"/>
                <a:cs typeface="+mn-cs"/>
              </a:rPr>
              <a:t>, where he was involved with a large literary and artistic circle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For services to art, the cross of the </a:t>
            </a:r>
            <a:r>
              <a:rPr lang="en-GB" sz="1200" b="0" i="1" u="none" strike="noStrike" kern="1200" dirty="0" smtClean="0">
                <a:solidFill>
                  <a:schemeClr val="tx1"/>
                </a:solidFill>
                <a:effectLst/>
                <a:latin typeface="+mn-lt"/>
                <a:ea typeface="+mn-ea"/>
                <a:cs typeface="+mn-cs"/>
                <a:hlinkClick r:id="rId5" tooltip="Corona d'Italia"/>
              </a:rPr>
              <a:t>Corona </a:t>
            </a:r>
            <a:r>
              <a:rPr lang="en-GB" sz="1200" b="0" i="1" u="none" strike="noStrike" kern="1200" dirty="0" err="1" smtClean="0">
                <a:solidFill>
                  <a:schemeClr val="tx1"/>
                </a:solidFill>
                <a:effectLst/>
                <a:latin typeface="+mn-lt"/>
                <a:ea typeface="+mn-ea"/>
                <a:cs typeface="+mn-cs"/>
                <a:hlinkClick r:id="rId5" tooltip="Corona d'Italia"/>
              </a:rPr>
              <a:t>d'Italia</a:t>
            </a:r>
            <a:r>
              <a:rPr lang="en-GB" sz="1200" b="0" i="0" kern="1200" dirty="0" smtClean="0">
                <a:solidFill>
                  <a:schemeClr val="tx1"/>
                </a:solidFill>
                <a:effectLst/>
                <a:latin typeface="+mn-lt"/>
                <a:ea typeface="+mn-ea"/>
                <a:cs typeface="+mn-cs"/>
              </a:rPr>
              <a:t> was conferred upon him by </a:t>
            </a:r>
            <a:r>
              <a:rPr lang="en-GB" sz="1200" b="0" i="0" u="none" strike="noStrike" kern="1200" dirty="0" smtClean="0">
                <a:solidFill>
                  <a:schemeClr val="tx1"/>
                </a:solidFill>
                <a:effectLst/>
                <a:latin typeface="+mn-lt"/>
                <a:ea typeface="+mn-ea"/>
                <a:cs typeface="+mn-cs"/>
                <a:hlinkClick r:id="rId6" tooltip="Victor Emmanuel II of Italy"/>
              </a:rPr>
              <a:t>Victor Emmanuel II of Italy</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24</a:t>
            </a:fld>
            <a:endParaRPr lang="en-GB" dirty="0"/>
          </a:p>
        </p:txBody>
      </p:sp>
    </p:spTree>
    <p:extLst>
      <p:ext uri="{BB962C8B-B14F-4D97-AF65-F5344CB8AC3E}">
        <p14:creationId xmlns:p14="http://schemas.microsoft.com/office/powerpoint/2010/main" val="554724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Each volume is assigned an accession number in the inventory, and these numbers often still appear in manuscript towards the front of the physical volumes.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Entries in the inventory are undated, but the first book to be accessioned into the catalogue is still held by the Library and continues</a:t>
            </a:r>
            <a:r>
              <a:rPr lang="en-GB" baseline="0" dirty="0" smtClean="0"/>
              <a:t> to </a:t>
            </a:r>
            <a:r>
              <a:rPr lang="en-GB" dirty="0" smtClean="0"/>
              <a:t>bear</a:t>
            </a:r>
            <a:r>
              <a:rPr lang="en-GB" baseline="0" dirty="0" smtClean="0"/>
              <a:t> its original</a:t>
            </a:r>
            <a:r>
              <a:rPr lang="en-GB" dirty="0" smtClean="0"/>
              <a:t> bookplate with an 1847 date of deposit.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It is the Arabian antiquities of Spain by James </a:t>
            </a:r>
            <a:r>
              <a:rPr lang="en-GB" dirty="0" err="1" smtClean="0"/>
              <a:t>Cavanah</a:t>
            </a:r>
            <a:r>
              <a:rPr lang="en-GB" dirty="0" smtClean="0"/>
              <a:t> Murphy, London, 1813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Murphy was born in</a:t>
            </a:r>
            <a:r>
              <a:rPr lang="en-GB" sz="1200" b="0" i="0"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3" tooltip="Blackrock, Cork"/>
              </a:rPr>
              <a:t>Cork</a:t>
            </a:r>
            <a:r>
              <a:rPr lang="en-GB" sz="1200" b="0" i="0" kern="1200" dirty="0" smtClean="0">
                <a:solidFill>
                  <a:schemeClr val="tx1"/>
                </a:solidFill>
                <a:effectLst/>
                <a:latin typeface="+mn-lt"/>
                <a:ea typeface="+mn-ea"/>
                <a:cs typeface="+mn-cs"/>
              </a:rPr>
              <a:t> and was originally a bricklayer.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He made his way to Dublin to study, and his name appeared in a list of the pupils of the drawing school of the Dublin Society about 1775, as working in miniature, chalk, and crayons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In 1802, he went to </a:t>
            </a:r>
            <a:r>
              <a:rPr lang="en-GB" sz="1200" b="0" i="0" u="none" strike="noStrike" kern="1200" dirty="0" smtClean="0">
                <a:solidFill>
                  <a:schemeClr val="tx1"/>
                </a:solidFill>
                <a:effectLst/>
                <a:latin typeface="+mn-lt"/>
                <a:ea typeface="+mn-ea"/>
                <a:cs typeface="+mn-cs"/>
                <a:hlinkClick r:id="rId4" tooltip="Cadiz"/>
              </a:rPr>
              <a:t>Cadiz</a:t>
            </a:r>
            <a:r>
              <a:rPr lang="en-GB" sz="1200" b="0" i="0" kern="1200" dirty="0" smtClean="0">
                <a:solidFill>
                  <a:schemeClr val="tx1"/>
                </a:solidFill>
                <a:effectLst/>
                <a:latin typeface="+mn-lt"/>
                <a:ea typeface="+mn-ea"/>
                <a:cs typeface="+mn-cs"/>
              </a:rPr>
              <a:t>, where he remained for seven years studying </a:t>
            </a:r>
            <a:r>
              <a:rPr lang="en-GB" sz="1200" b="0" i="0" u="none" strike="noStrike" kern="1200" dirty="0" smtClean="0">
                <a:solidFill>
                  <a:schemeClr val="tx1"/>
                </a:solidFill>
                <a:effectLst/>
                <a:latin typeface="+mn-lt"/>
                <a:ea typeface="+mn-ea"/>
                <a:cs typeface="+mn-cs"/>
                <a:hlinkClick r:id="rId5" tooltip="Moorish architecture"/>
              </a:rPr>
              <a:t>Moorish architecture</a:t>
            </a:r>
            <a:r>
              <a:rPr lang="en-GB" sz="1200" b="0" i="0" kern="1200" dirty="0" smtClean="0">
                <a:solidFill>
                  <a:schemeClr val="tx1"/>
                </a:solidFill>
                <a:effectLst/>
                <a:latin typeface="+mn-lt"/>
                <a:ea typeface="+mn-ea"/>
                <a:cs typeface="+mn-cs"/>
              </a:rPr>
              <a:t>, with some diplomatic duties.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Settling again in England in 1809, he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spent his time preparing his notes on Moorish architecture for the press, but died on 12 September 1814 when only part of his major book had been published.</a:t>
            </a:r>
            <a:endParaRPr lang="en-GB" sz="1200" b="0" i="0" u="none" strike="noStrike" kern="1200" baseline="300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baseline="30000" dirty="0" smtClean="0">
                <a:solidFill>
                  <a:schemeClr val="tx1"/>
                </a:solidFill>
                <a:effectLst/>
                <a:latin typeface="+mn-lt"/>
                <a:ea typeface="+mn-ea"/>
                <a:cs typeface="+mn-cs"/>
              </a:rPr>
              <a:t>The</a:t>
            </a:r>
            <a:r>
              <a:rPr lang="en-GB" sz="1200" b="0" i="0" u="none" strike="noStrike" kern="1200" baseline="0" dirty="0" smtClean="0">
                <a:solidFill>
                  <a:schemeClr val="tx1"/>
                </a:solidFill>
                <a:effectLst/>
                <a:latin typeface="+mn-lt"/>
                <a:ea typeface="+mn-ea"/>
                <a:cs typeface="+mn-cs"/>
              </a:rPr>
              <a:t> survival of this book is particularly miraculous:</a:t>
            </a:r>
          </a:p>
          <a:p>
            <a:pPr marL="171450" indent="-171450">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It was in fact housed in the Mackintosh Library, but had been temporarily moved to the Librarian’s Office just a few days before the fire for </a:t>
            </a:r>
            <a:r>
              <a:rPr lang="en-GB" sz="1200" b="0" i="0" u="none" strike="noStrike" kern="1200" baseline="0" dirty="0" err="1" smtClean="0">
                <a:solidFill>
                  <a:schemeClr val="tx1"/>
                </a:solidFill>
                <a:effectLst/>
                <a:latin typeface="+mn-lt"/>
                <a:ea typeface="+mn-ea"/>
                <a:cs typeface="+mn-cs"/>
              </a:rPr>
              <a:t>recataloguing</a:t>
            </a:r>
            <a:endParaRPr lang="en-GB"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25</a:t>
            </a:fld>
            <a:endParaRPr lang="en-GB" dirty="0"/>
          </a:p>
        </p:txBody>
      </p:sp>
    </p:spTree>
    <p:extLst>
      <p:ext uri="{BB962C8B-B14F-4D97-AF65-F5344CB8AC3E}">
        <p14:creationId xmlns:p14="http://schemas.microsoft.com/office/powerpoint/2010/main" val="2241254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 1849 Annual Report</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mentions a library for the first time</a:t>
            </a:r>
            <a:r>
              <a:rPr lang="en-GB" sz="1200" b="0" i="0" kern="1200" baseline="0" dirty="0" smtClean="0">
                <a:solidFill>
                  <a:schemeClr val="tx1"/>
                </a:solidFill>
                <a:effectLst/>
                <a:latin typeface="+mn-lt"/>
                <a:ea typeface="+mn-ea"/>
                <a:cs typeface="+mn-cs"/>
              </a:rPr>
              <a:t> - </a:t>
            </a:r>
            <a:r>
              <a:rPr lang="en-GB" sz="1200" b="0" i="0" kern="1200" dirty="0" smtClean="0">
                <a:solidFill>
                  <a:schemeClr val="tx1"/>
                </a:solidFill>
                <a:effectLst/>
                <a:latin typeface="+mn-lt"/>
                <a:ea typeface="+mn-ea"/>
                <a:cs typeface="+mn-cs"/>
              </a:rPr>
              <a:t>4 years after School was founded</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"Arrangements have also been made for making the valuable Works in the Library of Reference accessible to Designers, for whom a commodious apartment, comfortably furnished, has been appropriated, where they may study four days in the week, from 7 to 9a.m., and from 6 to 10 p.m. from the Books of Engravings contained in the Library."</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 following</a:t>
            </a:r>
            <a:r>
              <a:rPr lang="en-GB" sz="1200" b="0" i="0" kern="1200" baseline="0" dirty="0" smtClean="0">
                <a:solidFill>
                  <a:schemeClr val="tx1"/>
                </a:solidFill>
                <a:effectLst/>
                <a:latin typeface="+mn-lt"/>
                <a:ea typeface="+mn-ea"/>
                <a:cs typeface="+mn-cs"/>
              </a:rPr>
              <a:t> year the</a:t>
            </a:r>
            <a:r>
              <a:rPr lang="en-GB" sz="1200" b="0" i="0" kern="1200" dirty="0" smtClean="0">
                <a:solidFill>
                  <a:schemeClr val="tx1"/>
                </a:solidFill>
                <a:effectLst/>
                <a:latin typeface="+mn-lt"/>
                <a:ea typeface="+mn-ea"/>
                <a:cs typeface="+mn-cs"/>
              </a:rPr>
              <a:t> Annual Report mentions the library again: ""The students are encouraged to study in the lending Library, and also in that of reference, for which sixty-three tickets have been issued to well-conducted and deserving students, and Designers who are not students</a:t>
            </a:r>
            <a:r>
              <a:rPr lang="en-GB"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 charge was probably levied. No membership ledgers or visitors books remain.</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At this time,</a:t>
            </a:r>
            <a:r>
              <a:rPr lang="en-GB" sz="1200" b="0" i="0" kern="1200" baseline="0" dirty="0" smtClean="0">
                <a:solidFill>
                  <a:schemeClr val="tx1"/>
                </a:solidFill>
                <a:effectLst/>
                <a:latin typeface="+mn-lt"/>
                <a:ea typeface="+mn-ea"/>
                <a:cs typeface="+mn-cs"/>
              </a:rPr>
              <a:t> the School was housed in premises at 16 Ingram Street, at corner of Montrose Street</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building was constructed </a:t>
            </a:r>
            <a:r>
              <a:rPr lang="en-GB" sz="1200" kern="1200" dirty="0" smtClean="0">
                <a:solidFill>
                  <a:schemeClr val="tx1"/>
                </a:solidFill>
                <a:effectLst/>
                <a:latin typeface="+mn-lt"/>
                <a:ea typeface="+mn-ea"/>
                <a:cs typeface="+mn-cs"/>
              </a:rPr>
              <a:t>around 1805 for commercial use and was designed by architect David Hamilton</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The view of Ingram Street dates to 1858 and was photographed by Duncan Brown (GSA Archives)</a:t>
            </a:r>
          </a:p>
          <a:p>
            <a:pPr marL="171450" indent="-171450">
              <a:buFont typeface="Arial" panose="020B0604020202020204" pitchFamily="34" charset="0"/>
              <a:buChar char="•"/>
            </a:pPr>
            <a:endParaRPr lang="en-GB"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dirty="0" smtClean="0"/>
              <a:t>After these</a:t>
            </a:r>
            <a:r>
              <a:rPr lang="en-GB" baseline="0" dirty="0" smtClean="0"/>
              <a:t> early years,</a:t>
            </a:r>
            <a:r>
              <a:rPr lang="en-GB" dirty="0" smtClean="0"/>
              <a:t> the library seems to have suffered from a sustained</a:t>
            </a:r>
            <a:r>
              <a:rPr lang="en-GB" baseline="0" dirty="0" smtClean="0"/>
              <a:t> period of benign neglect.</a:t>
            </a:r>
          </a:p>
          <a:p>
            <a:pPr marL="171450" indent="-171450">
              <a:buFont typeface="Arial" panose="020B0604020202020204" pitchFamily="34" charset="0"/>
              <a:buChar char="•"/>
            </a:pPr>
            <a:r>
              <a:rPr lang="en-GB" dirty="0" smtClean="0"/>
              <a:t>Indeed,</a:t>
            </a:r>
            <a:r>
              <a:rPr lang="en-GB" baseline="0" dirty="0" smtClean="0"/>
              <a:t> t</a:t>
            </a:r>
            <a:r>
              <a:rPr lang="en-GB" dirty="0" smtClean="0"/>
              <a:t>he next mention of the library does not occur until</a:t>
            </a:r>
            <a:r>
              <a:rPr lang="en-GB" baseline="0" dirty="0" smtClean="0"/>
              <a:t> the Governors’ Minutes of 1885, when the School was housed in McLellan Galleries</a:t>
            </a:r>
          </a:p>
          <a:p>
            <a:pPr marL="171450" indent="-171450">
              <a:buFont typeface="Arial" panose="020B0604020202020204" pitchFamily="34" charset="0"/>
              <a:buChar char="•"/>
            </a:pPr>
            <a:r>
              <a:rPr lang="en-GB" baseline="0" dirty="0" smtClean="0"/>
              <a:t>At this point the Governors seem keen to rectify the situation</a:t>
            </a:r>
          </a:p>
          <a:p>
            <a:pPr marL="171450" indent="-171450">
              <a:buFont typeface="Arial" panose="020B0604020202020204" pitchFamily="34" charset="0"/>
              <a:buChar char="•"/>
            </a:pPr>
            <a:r>
              <a:rPr lang="en-GB" baseline="0" dirty="0" smtClean="0"/>
              <a:t>They are keen that the collections should be formally catalogued, with books only given out under supervision of a Librarian who would be responsible for proper conduct</a:t>
            </a:r>
          </a:p>
          <a:p>
            <a:pPr marL="171450" indent="-171450">
              <a:buFont typeface="Arial" panose="020B0604020202020204" pitchFamily="34" charset="0"/>
              <a:buChar char="•"/>
            </a:pPr>
            <a:r>
              <a:rPr lang="en-GB" baseline="0" dirty="0" smtClean="0"/>
              <a:t>(In fact a Librarian is not appointed until 1894)</a:t>
            </a:r>
          </a:p>
          <a:p>
            <a:pPr marL="171450" indent="-171450">
              <a:buFont typeface="Arial" panose="020B0604020202020204" pitchFamily="34" charset="0"/>
              <a:buChar char="•"/>
            </a:pPr>
            <a:r>
              <a:rPr lang="en-GB" baseline="0" dirty="0" smtClean="0"/>
              <a:t>The library had by this time reached a certain critical mass: by 1887 the library housed 600 volumes and included “many valuable works received either as gifts or on permanent deposit loans from the Science and Art Department, or earlier yet from the Board of Trade”</a:t>
            </a:r>
          </a:p>
          <a:p>
            <a:pPr marL="171450" indent="-171450">
              <a:buFont typeface="Arial" panose="020B0604020202020204" pitchFamily="34" charset="0"/>
              <a:buChar char="•"/>
            </a:pPr>
            <a:r>
              <a:rPr lang="en-GB" baseline="0" dirty="0" smtClean="0"/>
              <a:t>It is open during set houses, with the Ladies Luncheon Room (</a:t>
            </a:r>
            <a:r>
              <a:rPr lang="en-GB" b="1" baseline="0" dirty="0" smtClean="0"/>
              <a:t>where would this have been in McLellan?) </a:t>
            </a:r>
            <a:r>
              <a:rPr lang="en-GB" baseline="0" dirty="0" smtClean="0"/>
              <a:t>doubling up as a Reading Room</a:t>
            </a:r>
          </a:p>
          <a:p>
            <a:pPr marL="171450" indent="-171450">
              <a:buFont typeface="Arial" panose="020B0604020202020204" pitchFamily="34" charset="0"/>
              <a:buChar char="•"/>
            </a:pPr>
            <a:r>
              <a:rPr lang="en-GB" baseline="0" dirty="0" smtClean="0"/>
              <a:t>Primarily a reference resource, a small lending library had been established (</a:t>
            </a:r>
            <a:r>
              <a:rPr lang="en-GB" b="1" baseline="0" dirty="0" smtClean="0"/>
              <a:t>presumably the previous lending library had been stopped</a:t>
            </a:r>
            <a:r>
              <a:rPr lang="en-GB" baseline="0" dirty="0" smtClean="0"/>
              <a:t>) for which a small fee was levied</a:t>
            </a:r>
          </a:p>
          <a:p>
            <a:pPr marL="171450" indent="-171450">
              <a:buFont typeface="Arial" panose="020B0604020202020204" pitchFamily="34" charset="0"/>
              <a:buChar char="•"/>
            </a:pPr>
            <a:r>
              <a:rPr lang="en-GB" baseline="0" dirty="0" smtClean="0"/>
              <a:t>By 1888 it had recently been “thoroughly overhauled, arranged and catalogued” </a:t>
            </a:r>
            <a:r>
              <a:rPr lang="en-GB" b="1" baseline="0" dirty="0" smtClean="0"/>
              <a:t>(by whom is not recorded</a:t>
            </a:r>
            <a:r>
              <a:rPr lang="en-GB" baseline="0" dirty="0" smtClean="0"/>
              <a:t>) and consideration was being given to producing a printed catalogue (</a:t>
            </a:r>
            <a:r>
              <a:rPr lang="en-GB" b="1" baseline="0" dirty="0" smtClean="0"/>
              <a:t>this seems not to have occurred</a:t>
            </a:r>
            <a:r>
              <a:rPr lang="en-GB" baseline="0" dirty="0" smtClean="0"/>
              <a:t>)</a:t>
            </a:r>
          </a:p>
          <a:p>
            <a:pPr marL="171450" indent="-171450">
              <a:buFont typeface="Arial" panose="020B0604020202020204" pitchFamily="34" charset="0"/>
              <a:buChar char="•"/>
            </a:pPr>
            <a:r>
              <a:rPr lang="en-GB" baseline="0" dirty="0" smtClean="0"/>
              <a:t>In 1890 it was valued by Mr Forrester of Queen Street (</a:t>
            </a:r>
            <a:r>
              <a:rPr lang="en-GB" b="1" baseline="0" dirty="0" smtClean="0"/>
              <a:t>who is this</a:t>
            </a:r>
            <a:r>
              <a:rPr lang="en-GB" baseline="0" dirty="0" smtClean="0"/>
              <a:t>) at £1500 insurance (</a:t>
            </a:r>
            <a:r>
              <a:rPr lang="en-GB" b="1" baseline="0" dirty="0" smtClean="0"/>
              <a:t>how much is this</a:t>
            </a:r>
            <a:r>
              <a:rPr lang="en-GB" baseline="0" dirty="0" smtClean="0"/>
              <a:t>) and the Governors are keen that values are added to the catalogue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26</a:t>
            </a:fld>
            <a:endParaRPr lang="en-GB" dirty="0"/>
          </a:p>
        </p:txBody>
      </p:sp>
    </p:spTree>
    <p:extLst>
      <p:ext uri="{BB962C8B-B14F-4D97-AF65-F5344CB8AC3E}">
        <p14:creationId xmlns:p14="http://schemas.microsoft.com/office/powerpoint/2010/main" val="3356047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During these early years, with no Librarian in post, the Governors and particularly the Headmaster played a key role in soliciting donations and gifts, and ultimately deciding what would be purchased</a:t>
            </a:r>
          </a:p>
          <a:p>
            <a:pPr marL="171450" indent="-171450">
              <a:buFont typeface="Arial" panose="020B0604020202020204" pitchFamily="34" charset="0"/>
              <a:buChar char="•"/>
            </a:pPr>
            <a:r>
              <a:rPr lang="en-GB" baseline="0" dirty="0" smtClean="0"/>
              <a:t>In 1885 Newbery </a:t>
            </a:r>
            <a:r>
              <a:rPr lang="en-GB" b="0" baseline="0" dirty="0" smtClean="0"/>
              <a:t>(he became Director in this year)</a:t>
            </a:r>
            <a:r>
              <a:rPr lang="en-GB" b="1" baseline="0" dirty="0" smtClean="0"/>
              <a:t> </a:t>
            </a:r>
            <a:r>
              <a:rPr lang="en-GB" baseline="0" dirty="0" smtClean="0"/>
              <a:t>was presenting requests to the Governors to sanction the purchase of specific titles on design costing £10.2</a:t>
            </a:r>
          </a:p>
          <a:p>
            <a:pPr marL="171450" indent="-171450">
              <a:buFont typeface="Arial" panose="020B0604020202020204" pitchFamily="34" charset="0"/>
              <a:buChar char="•"/>
            </a:pPr>
            <a:r>
              <a:rPr lang="en-GB" baseline="0" dirty="0" smtClean="0"/>
              <a:t>In 1891, perhaps surprisingly for someone in his position, he is calling attention to the fact that “several valuable books in the Library require binding” and was asked by the Governors to make a thorough examination and get estimates for repairs</a:t>
            </a:r>
          </a:p>
          <a:p>
            <a:pPr marL="171450" indent="-171450">
              <a:buFont typeface="Arial" panose="020B0604020202020204" pitchFamily="34" charset="0"/>
              <a:buChar char="•"/>
            </a:pPr>
            <a:r>
              <a:rPr lang="en-GB" baseline="0" dirty="0" smtClean="0"/>
              <a:t>Also in 1891 the Governors grant him permission to purchase a few monthly art publications for use in the classes (</a:t>
            </a:r>
            <a:r>
              <a:rPr lang="en-GB" b="1" baseline="0" dirty="0" smtClean="0"/>
              <a:t>do we know from inventory what these were)</a:t>
            </a:r>
            <a:endParaRPr lang="en-GB" baseline="0" dirty="0" smtClean="0"/>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Of particular note was the purchase in 1887 of a “series of books on Japanese art and design” to “give added value to the collection”</a:t>
            </a:r>
          </a:p>
          <a:p>
            <a:pPr marL="171450" indent="-171450">
              <a:buFont typeface="Arial" panose="020B0604020202020204" pitchFamily="34" charset="0"/>
              <a:buChar char="•"/>
            </a:pPr>
            <a:r>
              <a:rPr lang="en-GB" baseline="0" dirty="0" smtClean="0"/>
              <a:t>Newbery’s influence is clear</a:t>
            </a:r>
          </a:p>
          <a:p>
            <a:pPr marL="171450" indent="-171450">
              <a:buFont typeface="Arial" panose="020B0604020202020204" pitchFamily="34" charset="0"/>
              <a:buChar char="•"/>
            </a:pPr>
            <a:r>
              <a:rPr lang="en-GB" baseline="0" dirty="0" smtClean="0"/>
              <a:t>Much has been written on the influence of Japanese art and design on Mackintosh, who was enrolled as an evening class student from </a:t>
            </a:r>
            <a:r>
              <a:rPr lang="en-GB" baseline="0" dirty="0" smtClean="0"/>
              <a:t>1883-1894 (</a:t>
            </a:r>
            <a:r>
              <a:rPr lang="en-GB" b="1" baseline="0" dirty="0" smtClean="0"/>
              <a:t>what in? what records do we have?)</a:t>
            </a:r>
            <a:endParaRPr lang="en-GB" baseline="0" dirty="0" smtClean="0"/>
          </a:p>
          <a:p>
            <a:pPr marL="171450" indent="-171450">
              <a:buFont typeface="Arial" panose="020B0604020202020204" pitchFamily="34" charset="0"/>
              <a:buChar char="•"/>
            </a:pPr>
            <a:r>
              <a:rPr lang="en-GB" b="1" baseline="0" dirty="0" smtClean="0"/>
              <a:t>Provide readings</a:t>
            </a:r>
            <a:endParaRPr lang="en-GB" b="1" baseline="0" dirty="0" smtClean="0"/>
          </a:p>
          <a:p>
            <a:pPr marL="171450" indent="-171450">
              <a:buFont typeface="Arial" panose="020B0604020202020204" pitchFamily="34" charset="0"/>
              <a:buChar char="•"/>
            </a:pPr>
            <a:r>
              <a:rPr lang="en-GB" baseline="0" dirty="0" smtClean="0"/>
              <a:t>Although the individual titles that were purchased at that time are not recorded, it is notable that we have particularly strong holdings of Japanese books of the period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The book, </a:t>
            </a:r>
            <a:r>
              <a:rPr lang="en-GB" sz="1200" b="0" i="0" kern="1200" dirty="0" smtClean="0">
                <a:solidFill>
                  <a:schemeClr val="tx1"/>
                </a:solidFill>
                <a:effectLst/>
                <a:latin typeface="+mn-lt"/>
                <a:ea typeface="+mn-ea"/>
                <a:cs typeface="+mn-cs"/>
              </a:rPr>
              <a:t>portraits of the forty-seven </a:t>
            </a:r>
            <a:r>
              <a:rPr lang="en-GB" sz="1200" b="0" i="0" kern="1200" dirty="0" err="1" smtClean="0">
                <a:solidFill>
                  <a:schemeClr val="tx1"/>
                </a:solidFill>
                <a:effectLst/>
                <a:latin typeface="+mn-lt"/>
                <a:ea typeface="+mn-ea"/>
                <a:cs typeface="+mn-cs"/>
              </a:rPr>
              <a:t>Ronins</a:t>
            </a:r>
            <a:r>
              <a:rPr lang="en-GB" sz="1200" b="0" i="0" kern="120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was published in Yokohama the previous year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Might this decision to purchase these books at this period have proved particularly fateful for the future trajectory of Mackintosh’s career?</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27</a:t>
            </a:fld>
            <a:endParaRPr lang="en-GB" dirty="0"/>
          </a:p>
        </p:txBody>
      </p:sp>
    </p:spTree>
    <p:extLst>
      <p:ext uri="{BB962C8B-B14F-4D97-AF65-F5344CB8AC3E}">
        <p14:creationId xmlns:p14="http://schemas.microsoft.com/office/powerpoint/2010/main" val="53000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 early 1890s</a:t>
            </a:r>
            <a:r>
              <a:rPr lang="en-GB" sz="1200" b="0" i="0" kern="1200" baseline="0" dirty="0" smtClean="0">
                <a:solidFill>
                  <a:schemeClr val="tx1"/>
                </a:solidFill>
                <a:effectLst/>
                <a:latin typeface="+mn-lt"/>
                <a:ea typeface="+mn-ea"/>
                <a:cs typeface="+mn-cs"/>
              </a:rPr>
              <a:t> signalled a </a:t>
            </a:r>
            <a:r>
              <a:rPr lang="en-GB" sz="1200" b="0" i="0" kern="1200" baseline="0" dirty="0" smtClean="0">
                <a:solidFill>
                  <a:schemeClr val="tx1"/>
                </a:solidFill>
                <a:effectLst/>
                <a:latin typeface="+mn-lt"/>
                <a:ea typeface="+mn-ea"/>
                <a:cs typeface="+mn-cs"/>
              </a:rPr>
              <a:t>new </a:t>
            </a:r>
            <a:r>
              <a:rPr lang="en-GB" sz="1200" b="0" i="0" kern="1200" baseline="0" dirty="0" err="1" smtClean="0">
                <a:solidFill>
                  <a:schemeClr val="tx1"/>
                </a:solidFill>
                <a:effectLst/>
                <a:latin typeface="+mn-lt"/>
                <a:ea typeface="+mn-ea"/>
                <a:cs typeface="+mn-cs"/>
              </a:rPr>
              <a:t>professionalisation</a:t>
            </a:r>
            <a:r>
              <a:rPr lang="en-GB" sz="1200" b="0" i="0" kern="1200" baseline="0" dirty="0" smtClean="0">
                <a:solidFill>
                  <a:schemeClr val="tx1"/>
                </a:solidFill>
                <a:effectLst/>
                <a:latin typeface="+mn-lt"/>
                <a:ea typeface="+mn-ea"/>
                <a:cs typeface="+mn-cs"/>
              </a:rPr>
              <a:t> </a:t>
            </a:r>
            <a:r>
              <a:rPr lang="en-GB" sz="1200" b="0" i="0" kern="1200" baseline="0" dirty="0" smtClean="0">
                <a:solidFill>
                  <a:schemeClr val="tx1"/>
                </a:solidFill>
                <a:effectLst/>
                <a:latin typeface="+mn-lt"/>
                <a:ea typeface="+mn-ea"/>
                <a:cs typeface="+mn-cs"/>
              </a:rPr>
              <a:t>of the library.</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In 1893 Mr Salmon (</a:t>
            </a:r>
            <a:r>
              <a:rPr lang="en-GB" sz="1200" b="1" i="0" kern="1200" baseline="0" dirty="0" smtClean="0">
                <a:solidFill>
                  <a:schemeClr val="tx1"/>
                </a:solidFill>
                <a:effectLst/>
                <a:latin typeface="+mn-lt"/>
                <a:ea typeface="+mn-ea"/>
                <a:cs typeface="+mn-cs"/>
              </a:rPr>
              <a:t>William Forest? Was he a Governor at this time</a:t>
            </a:r>
            <a:r>
              <a:rPr lang="en-GB" sz="1200" b="0" i="0" kern="1200" baseline="0" dirty="0" smtClean="0">
                <a:solidFill>
                  <a:schemeClr val="tx1"/>
                </a:solidFill>
                <a:effectLst/>
                <a:latin typeface="+mn-lt"/>
                <a:ea typeface="+mn-ea"/>
                <a:cs typeface="+mn-cs"/>
              </a:rPr>
              <a:t>) was submitting plans to the Governors for a new reading </a:t>
            </a:r>
            <a:r>
              <a:rPr lang="en-GB" sz="1200" b="0" i="0" kern="1200" baseline="0" dirty="0" smtClean="0">
                <a:solidFill>
                  <a:schemeClr val="tx1"/>
                </a:solidFill>
                <a:effectLst/>
                <a:latin typeface="+mn-lt"/>
                <a:ea typeface="+mn-ea"/>
                <a:cs typeface="+mn-cs"/>
              </a:rPr>
              <a:t>room to replace that in the Ladies Luncheon Room</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This seems to have been in preparation</a:t>
            </a:r>
            <a:r>
              <a:rPr lang="en-GB" sz="1200" b="0" i="0" kern="1200" baseline="0" dirty="0" smtClean="0">
                <a:solidFill>
                  <a:schemeClr val="tx1"/>
                </a:solidFill>
                <a:effectLst/>
                <a:latin typeface="+mn-lt"/>
                <a:ea typeface="+mn-ea"/>
                <a:cs typeface="+mn-cs"/>
              </a:rPr>
              <a:t> for the appointment of t</a:t>
            </a:r>
            <a:r>
              <a:rPr lang="en-GB" sz="1200" b="0" i="0" kern="1200" dirty="0" smtClean="0">
                <a:solidFill>
                  <a:schemeClr val="tx1"/>
                </a:solidFill>
                <a:effectLst/>
                <a:latin typeface="+mn-lt"/>
                <a:ea typeface="+mn-ea"/>
                <a:cs typeface="+mn-cs"/>
              </a:rPr>
              <a:t>he School’s first librarian in 1894, 49 years after the foundation</a:t>
            </a:r>
            <a:r>
              <a:rPr lang="en-GB" sz="1200" b="0" i="0" kern="1200" baseline="0" dirty="0" smtClean="0">
                <a:solidFill>
                  <a:schemeClr val="tx1"/>
                </a:solidFill>
                <a:effectLst/>
                <a:latin typeface="+mn-lt"/>
                <a:ea typeface="+mn-ea"/>
                <a:cs typeface="+mn-cs"/>
              </a:rPr>
              <a:t> of the School </a:t>
            </a:r>
            <a:r>
              <a:rPr lang="en-GB" sz="1200" b="0" i="0" kern="1200" baseline="0" dirty="0" smtClean="0">
                <a:solidFill>
                  <a:schemeClr val="tx1"/>
                </a:solidFill>
                <a:effectLst/>
                <a:latin typeface="+mn-lt"/>
                <a:ea typeface="+mn-ea"/>
                <a:cs typeface="+mn-cs"/>
              </a:rPr>
              <a:t>and 9 years after Governors first discuss possibility (there </a:t>
            </a:r>
            <a:r>
              <a:rPr lang="en-GB" sz="1200" b="0" i="0" kern="1200" baseline="0" dirty="0" smtClean="0">
                <a:solidFill>
                  <a:schemeClr val="tx1"/>
                </a:solidFill>
                <a:effectLst/>
                <a:latin typeface="+mn-lt"/>
                <a:ea typeface="+mn-ea"/>
                <a:cs typeface="+mn-cs"/>
              </a:rPr>
              <a:t>is evidence of King being paid for library work ad hoc in 1893)</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James Joseph Francis Xavier King (1855–1933)</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by </a:t>
            </a:r>
            <a:r>
              <a:rPr lang="en-GB" sz="1200" b="0" i="0" u="none" strike="noStrike" kern="1200" dirty="0" smtClean="0">
                <a:solidFill>
                  <a:schemeClr val="tx1"/>
                </a:solidFill>
                <a:effectLst/>
                <a:latin typeface="+mn-lt"/>
                <a:ea typeface="+mn-ea"/>
                <a:cs typeface="+mn-cs"/>
                <a:hlinkClick r:id="rId3"/>
              </a:rPr>
              <a:t>David Forrester Wilson</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Oil on Canvas, 1907, Hunterian)</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Artist active between 1885 and 1891.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Exhibited two landscapes at the Glasgow Institute of the Fine Arts in 1885.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Among those who in 1891 appended their names to a list requesting that the Corporation of Glasgow buy JW's </a:t>
            </a:r>
            <a:r>
              <a:rPr lang="en-US" sz="1200" b="0" i="1" kern="1200" dirty="0" smtClean="0">
                <a:solidFill>
                  <a:schemeClr val="tx1"/>
                </a:solidFill>
                <a:effectLst/>
                <a:latin typeface="+mn-lt"/>
                <a:ea typeface="+mn-ea"/>
                <a:cs typeface="+mn-cs"/>
              </a:rPr>
              <a:t>Arrangement in Grey and Black, No. 2: Portrait of Thomas Carlyle</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 was also a</a:t>
            </a:r>
            <a:r>
              <a:rPr lang="en-GB" sz="1200" b="0" i="0" kern="1200" baseline="0" dirty="0" smtClean="0">
                <a:solidFill>
                  <a:schemeClr val="tx1"/>
                </a:solidFill>
                <a:effectLst/>
                <a:latin typeface="+mn-lt"/>
                <a:ea typeface="+mn-ea"/>
                <a:cs typeface="+mn-cs"/>
              </a:rPr>
              <a:t> noted</a:t>
            </a:r>
            <a:r>
              <a:rPr lang="en-GB" sz="1200" b="0" i="0" kern="1200" dirty="0" smtClean="0">
                <a:solidFill>
                  <a:schemeClr val="tx1"/>
                </a:solidFill>
                <a:effectLst/>
                <a:latin typeface="+mn-lt"/>
                <a:ea typeface="+mn-ea"/>
                <a:cs typeface="+mn-cs"/>
              </a:rPr>
              <a:t> entomologist and wrote several taxonomies of </a:t>
            </a:r>
            <a:r>
              <a:rPr lang="en-GB" sz="1200" b="0" i="0" kern="1200" dirty="0" err="1" smtClean="0">
                <a:solidFill>
                  <a:schemeClr val="tx1"/>
                </a:solidFill>
                <a:effectLst/>
                <a:latin typeface="+mn-lt"/>
                <a:ea typeface="+mn-ea"/>
                <a:cs typeface="+mn-cs"/>
              </a:rPr>
              <a:t>Neuroptera</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1" i="0" kern="1200" dirty="0" smtClean="0">
                <a:solidFill>
                  <a:schemeClr val="tx1"/>
                </a:solidFill>
                <a:effectLst/>
                <a:latin typeface="+mn-lt"/>
                <a:ea typeface="+mn-ea"/>
                <a:cs typeface="+mn-cs"/>
              </a:rPr>
              <a:t>Where are his archives kept</a:t>
            </a:r>
            <a:endParaRPr lang="en-GB"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This was not a full-time role as we would understand</a:t>
            </a:r>
            <a:r>
              <a:rPr lang="en-GB" sz="1200" b="0" i="0" kern="1200" baseline="0" dirty="0" smtClean="0">
                <a:solidFill>
                  <a:schemeClr val="tx1"/>
                </a:solidFill>
                <a:effectLst/>
                <a:latin typeface="+mn-lt"/>
                <a:ea typeface="+mn-ea"/>
                <a:cs typeface="+mn-cs"/>
              </a:rPr>
              <a:t> it, and King’s qualifications for the role are suspect</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His library</a:t>
            </a:r>
            <a:r>
              <a:rPr lang="en-GB" sz="1200" b="0" i="0" kern="1200" baseline="0" dirty="0" smtClean="0">
                <a:solidFill>
                  <a:schemeClr val="tx1"/>
                </a:solidFill>
                <a:effectLst/>
                <a:latin typeface="+mn-lt"/>
                <a:ea typeface="+mn-ea"/>
                <a:cs typeface="+mn-cs"/>
              </a:rPr>
              <a:t> duties were in on top of his teaching duties (he is noted as a “regular teacher in the ornament classes” and lecturer on geometry, perspective and plant form, GM 19 May 1902)</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The Governors are clear that although they will grant him a one-off payment of £20 for work so far completed, his salary as it existed would cover his library work (</a:t>
            </a:r>
            <a:r>
              <a:rPr lang="en-GB" sz="1200" b="1" i="0" kern="1200" baseline="0" dirty="0" smtClean="0">
                <a:solidFill>
                  <a:schemeClr val="tx1"/>
                </a:solidFill>
                <a:effectLst/>
                <a:latin typeface="+mn-lt"/>
                <a:ea typeface="+mn-ea"/>
                <a:cs typeface="+mn-cs"/>
              </a:rPr>
              <a:t>they later back down</a:t>
            </a:r>
            <a:r>
              <a:rPr lang="en-GB" sz="1200" b="0" i="0" kern="1200" baseline="0" dirty="0" smtClean="0">
                <a:solidFill>
                  <a:schemeClr val="tx1"/>
                </a:solidFill>
                <a:effectLst/>
                <a:latin typeface="+mn-lt"/>
                <a:ea typeface="+mn-ea"/>
                <a:cs typeface="+mn-cs"/>
              </a:rPr>
              <a:t>)</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This commences a whole series of toing and froing over a number of years with King calling for payment</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baseline="0" dirty="0" smtClean="0"/>
              <a:t>After his appointment the library stock is overhauled, augmented and repaired, and a dedicated room set aside (in McLellan), with bookcases and tables</a:t>
            </a:r>
          </a:p>
          <a:p>
            <a:pPr marL="171450" indent="-171450">
              <a:buFont typeface="Arial" panose="020B0604020202020204" pitchFamily="34" charset="0"/>
              <a:buChar char="•"/>
            </a:pPr>
            <a:r>
              <a:rPr lang="en-GB" baseline="0" dirty="0" smtClean="0"/>
              <a:t>All this activity signals a marked reorientation of its purpose</a:t>
            </a:r>
          </a:p>
          <a:p>
            <a:pPr marL="171450" indent="-171450">
              <a:buFont typeface="Arial" panose="020B0604020202020204" pitchFamily="34" charset="0"/>
              <a:buChar char="•"/>
            </a:pPr>
            <a:r>
              <a:rPr lang="en-GB" baseline="0" dirty="0" smtClean="0"/>
              <a:t>It is no longer a kind of cabinet of curios for the </a:t>
            </a:r>
            <a:r>
              <a:rPr lang="en-GB" baseline="0" dirty="0" err="1" smtClean="0"/>
              <a:t>diletanti</a:t>
            </a:r>
            <a:r>
              <a:rPr lang="en-GB" baseline="0" dirty="0" smtClean="0"/>
              <a:t>, but is now very deliberately a resource to aid students in their particular studies</a:t>
            </a:r>
          </a:p>
          <a:p>
            <a:pPr marL="171450" indent="-171450">
              <a:buFont typeface="Arial" panose="020B0604020202020204" pitchFamily="34" charset="0"/>
              <a:buChar char="•"/>
            </a:pPr>
            <a:r>
              <a:rPr lang="en-GB" baseline="0" dirty="0" smtClean="0"/>
              <a:t>A new catalogue is thus prepared by King (assisted by John Dunlop, GM 21 Mar 1894) (</a:t>
            </a:r>
            <a:r>
              <a:rPr lang="en-GB" b="1" baseline="0" dirty="0" smtClean="0"/>
              <a:t>no longer extant) </a:t>
            </a:r>
            <a:r>
              <a:rPr lang="en-GB" baseline="0" dirty="0" smtClean="0"/>
              <a:t>to allow for recall and access</a:t>
            </a:r>
          </a:p>
          <a:p>
            <a:pPr marL="171450" indent="-171450">
              <a:buFont typeface="Arial" panose="020B0604020202020204" pitchFamily="34" charset="0"/>
              <a:buChar char="•"/>
            </a:pPr>
            <a:r>
              <a:rPr lang="en-GB" baseline="0" dirty="0" smtClean="0"/>
              <a:t>The following year in 1895 it is noted:</a:t>
            </a:r>
          </a:p>
          <a:p>
            <a:pPr marL="171450" indent="-171450">
              <a:buFont typeface="Arial" panose="020B0604020202020204" pitchFamily="34" charset="0"/>
              <a:buChar char="•"/>
            </a:pPr>
            <a:r>
              <a:rPr lang="en-GB" baseline="0" dirty="0" smtClean="0"/>
              <a:t>“The advantage of having a reading room in connection with the valuable library belonging to the School… has been very noticeable during the present and past sessions. The current Architectural and Art magazines are supplied </a:t>
            </a:r>
            <a:r>
              <a:rPr lang="en-GB" b="1" baseline="0" dirty="0" smtClean="0"/>
              <a:t>(can we identify);</a:t>
            </a:r>
            <a:r>
              <a:rPr lang="en-GB" baseline="0" dirty="0" smtClean="0"/>
              <a:t> new works are constantly being added”</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dirty="0" smtClean="0"/>
              <a:t>To</a:t>
            </a:r>
            <a:r>
              <a:rPr lang="en-GB" baseline="0" dirty="0" smtClean="0"/>
              <a:t> assist King, an assistant was also employed in 1894</a:t>
            </a:r>
          </a:p>
          <a:p>
            <a:pPr marL="171450" indent="-171450">
              <a:buFont typeface="Arial" panose="020B0604020202020204" pitchFamily="34" charset="0"/>
              <a:buChar char="•"/>
            </a:pPr>
            <a:r>
              <a:rPr lang="en-GB" baseline="0" dirty="0" smtClean="0"/>
              <a:t>Miss Jessie Mitchell (</a:t>
            </a:r>
            <a:r>
              <a:rPr lang="en-GB" b="1" baseline="0" dirty="0" err="1" smtClean="0"/>
              <a:t>biog</a:t>
            </a:r>
            <a:r>
              <a:rPr lang="en-GB" baseline="0" dirty="0" smtClean="0"/>
              <a:t>) was paid 1/6 a week for “serving out and taking in books and attending to the preservation of the library property”</a:t>
            </a:r>
          </a:p>
          <a:p>
            <a:pPr marL="171450" indent="-171450">
              <a:buFont typeface="Arial" panose="020B0604020202020204" pitchFamily="34" charset="0"/>
              <a:buChar char="•"/>
            </a:pPr>
            <a:r>
              <a:rPr lang="en-GB" baseline="0" dirty="0" smtClean="0"/>
              <a:t>In 1899 an Emily Russell (</a:t>
            </a:r>
            <a:r>
              <a:rPr lang="en-GB" b="1" baseline="0" dirty="0" err="1" smtClean="0"/>
              <a:t>biog</a:t>
            </a:r>
            <a:r>
              <a:rPr lang="en-GB" baseline="0" dirty="0" smtClean="0"/>
              <a:t>) was receiving 5 a week as an assistant and for “any office work required when not otherwise employed”</a:t>
            </a:r>
          </a:p>
          <a:p>
            <a:pPr marL="171450" indent="-171450">
              <a:buFont typeface="Arial" panose="020B0604020202020204" pitchFamily="34" charset="0"/>
              <a:buChar char="•"/>
            </a:pPr>
            <a:r>
              <a:rPr lang="en-GB" baseline="0" dirty="0" smtClean="0"/>
              <a:t>By 1900 the Governors were recommending that the library’s ‘girl assistant’ might be “utilised in working a type-writing machine and thus so far relieve the pressure of office work”</a:t>
            </a:r>
          </a:p>
          <a:p>
            <a:pPr marL="171450" indent="-171450">
              <a:buFont typeface="Arial" panose="020B0604020202020204" pitchFamily="34" charset="0"/>
              <a:buChar char="•"/>
            </a:pPr>
            <a:r>
              <a:rPr lang="en-GB" baseline="0" dirty="0" smtClean="0"/>
              <a:t>Her salary was raised to 7/6 a week in recognition</a:t>
            </a:r>
          </a:p>
          <a:p>
            <a:pPr marL="171450" indent="-171450">
              <a:buFont typeface="Arial" panose="020B0604020202020204" pitchFamily="34" charset="0"/>
              <a:buChar char="•"/>
            </a:pPr>
            <a:r>
              <a:rPr lang="en-GB" baseline="0" dirty="0" smtClean="0"/>
              <a:t>By 1909 the library assistant was also acting as a typist for the architectural department (</a:t>
            </a:r>
            <a:r>
              <a:rPr lang="en-GB" b="1" baseline="0" dirty="0" smtClean="0"/>
              <a:t>this joined GSA in 1903</a:t>
            </a:r>
            <a:r>
              <a:rPr lang="en-GB" baseline="0" dirty="0" smtClean="0"/>
              <a:t>) and for lectures. Paid 10/ a week (GM 7 July 1909)</a:t>
            </a:r>
          </a:p>
          <a:p>
            <a:pPr marL="171450" indent="-171450">
              <a:buFont typeface="Arial" panose="020B0604020202020204" pitchFamily="34" charset="0"/>
              <a:buChar char="•"/>
            </a:pPr>
            <a:r>
              <a:rPr lang="en-GB" baseline="0" dirty="0" smtClean="0"/>
              <a:t>In contrast, King’s role is defined (in 1902 GM) as comprising the “care of books, preparation of catalogue, binding books, delivering and reception of books to and from students, and any other relevant and incumbent duties” the whole to be done “in association and under the direction of the Head Master”</a:t>
            </a:r>
          </a:p>
          <a:p>
            <a:pPr marL="171450" indent="-171450">
              <a:buFont typeface="Arial" panose="020B0604020202020204" pitchFamily="34" charset="0"/>
              <a:buChar char="•"/>
            </a:pPr>
            <a:r>
              <a:rPr lang="en-GB" baseline="0" dirty="0" smtClean="0"/>
              <a:t>In Feb 1914 a Miss </a:t>
            </a:r>
            <a:r>
              <a:rPr lang="en-GB" baseline="0" dirty="0" err="1" smtClean="0"/>
              <a:t>Minns</a:t>
            </a:r>
            <a:r>
              <a:rPr lang="en-GB" baseline="0" dirty="0" smtClean="0"/>
              <a:t> is listed as Assistant</a:t>
            </a:r>
            <a:endParaRPr lang="en-GB" dirty="0" smtClean="0"/>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sz="1200" b="0" i="0" kern="1200" dirty="0" smtClean="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671880E0-F5F1-4298-A4B2-1825A3CD4419}" type="slidenum">
              <a:rPr lang="en-GB" smtClean="0"/>
              <a:t>28</a:t>
            </a:fld>
            <a:endParaRPr lang="en-GB" dirty="0"/>
          </a:p>
        </p:txBody>
      </p:sp>
    </p:spTree>
    <p:extLst>
      <p:ext uri="{BB962C8B-B14F-4D97-AF65-F5344CB8AC3E}">
        <p14:creationId xmlns:p14="http://schemas.microsoft.com/office/powerpoint/2010/main" val="3023799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By 1897 the “value of this adjunct to the School work is becoming more and more recognised by the students”</a:t>
            </a:r>
          </a:p>
          <a:p>
            <a:pPr marL="171450" indent="-171450">
              <a:buFont typeface="Arial" panose="020B0604020202020204" pitchFamily="34" charset="0"/>
              <a:buChar char="•"/>
            </a:pPr>
            <a:r>
              <a:rPr lang="en-GB" baseline="0" dirty="0" smtClean="0"/>
              <a:t>This increasing recognition of the value and need for a library came just as the first stage of the construction of Mackintosh’s purpose-built accommodation was commencing (</a:t>
            </a:r>
            <a:r>
              <a:rPr lang="en-GB" b="1" baseline="0" dirty="0" smtClean="0"/>
              <a:t>though it is important to remember that </a:t>
            </a:r>
            <a:r>
              <a:rPr lang="en-GB" b="1" baseline="0" dirty="0" err="1" smtClean="0"/>
              <a:t>Mackntosh’s</a:t>
            </a:r>
            <a:r>
              <a:rPr lang="en-GB" b="1" baseline="0" dirty="0" smtClean="0"/>
              <a:t> design for the 2</a:t>
            </a:r>
            <a:r>
              <a:rPr lang="en-GB" b="1" baseline="30000" dirty="0" smtClean="0"/>
              <a:t>nd</a:t>
            </a:r>
            <a:r>
              <a:rPr lang="en-GB" b="1" baseline="0" dirty="0" smtClean="0"/>
              <a:t> stage had not been finalised so the Governors would not have known a library was in the offing???</a:t>
            </a:r>
            <a:r>
              <a:rPr lang="en-GB" baseline="0" dirty="0" smtClean="0"/>
              <a:t>)</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dirty="0" smtClean="0"/>
              <a:t>In 1909 the second stage of the Mackintosh Building opened, including Mackintosh’s library</a:t>
            </a:r>
          </a:p>
          <a:p>
            <a:pPr marL="171450" indent="-171450">
              <a:buFont typeface="Arial" panose="020B0604020202020204" pitchFamily="34" charset="0"/>
              <a:buChar char="•"/>
            </a:pPr>
            <a:r>
              <a:rPr lang="en-GB" dirty="0" smtClean="0"/>
              <a:t>The annual</a:t>
            </a:r>
            <a:r>
              <a:rPr lang="en-GB" baseline="0" dirty="0" smtClean="0"/>
              <a:t> reports note “The Library has, for the first time in the history of the School, a room specially devoted to it. It is well lighted by those long windows that make a striking feature on the west elevation. The arrangements are as complete as possible and quietness and seclusion are secured”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smtClean="0"/>
              <a:t>Where are the discussions about the library space and what was needed? Estates minutes? Architecture books?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smtClean="0"/>
              <a:t>Cases are moved in in Sept (29 1909). Books are moved in by degrees, with location changes marked in the catalogue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smtClean="0"/>
              <a:t>Popular books are to be on the ground floor, with less widely used books on the balcony.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Already, some concern is expressed regarded Mackintosh’s bookcases, and the lack of ventilation they provide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 librarians office is suggested for the south-east corner, with architects instructed accordingly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In Dec the Governors are reporting to architects that the library is insufficiently heated and could cause damage to books. 3 radiators are requested as students were unable to stay during the last bout of cold weather</a:t>
            </a:r>
            <a:r>
              <a:rPr lang="en-GB"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This suggests library was open to students before official building opening of Jan (?) 1910</a:t>
            </a:r>
            <a:endParaRPr lang="en-GB"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smtClean="0"/>
              <a:t>In May 1915 leaded glass is still being added to those cases not yet done (</a:t>
            </a:r>
            <a:r>
              <a:rPr lang="en-GB" b="1" baseline="0" dirty="0" smtClean="0"/>
              <a:t>check this, ambiguous wording. Do they mean they cases that were not yet installed) </a:t>
            </a:r>
            <a:r>
              <a:rPr lang="en-GB" b="0" baseline="0" dirty="0" smtClean="0"/>
              <a:t>and in Sept that year an estimate was requested for 2 further bookcases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smtClean="0"/>
              <a:t>Mr Buchanan’s estimate for £11.15.0 (the lowest) was accepted</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b="1" baseline="0" dirty="0" smtClean="0"/>
          </a:p>
          <a:p>
            <a:pPr marL="171450" indent="-171450">
              <a:buFont typeface="Arial" panose="020B0604020202020204" pitchFamily="34" charset="0"/>
              <a:buChar char="•"/>
            </a:pPr>
            <a:endParaRPr lang="en-GB" b="1" dirty="0"/>
          </a:p>
        </p:txBody>
      </p:sp>
      <p:sp>
        <p:nvSpPr>
          <p:cNvPr id="4" name="Slide Number Placeholder 3"/>
          <p:cNvSpPr>
            <a:spLocks noGrp="1"/>
          </p:cNvSpPr>
          <p:nvPr>
            <p:ph type="sldNum" sz="quarter" idx="10"/>
          </p:nvPr>
        </p:nvSpPr>
        <p:spPr/>
        <p:txBody>
          <a:bodyPr/>
          <a:lstStyle/>
          <a:p>
            <a:fld id="{671880E0-F5F1-4298-A4B2-1825A3CD4419}" type="slidenum">
              <a:rPr lang="en-GB" smtClean="0"/>
              <a:t>29</a:t>
            </a:fld>
            <a:endParaRPr lang="en-GB" dirty="0"/>
          </a:p>
        </p:txBody>
      </p:sp>
    </p:spTree>
    <p:extLst>
      <p:ext uri="{BB962C8B-B14F-4D97-AF65-F5344CB8AC3E}">
        <p14:creationId xmlns:p14="http://schemas.microsoft.com/office/powerpoint/2010/main" val="305632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Many of you will be aware that on the 23rd of May 2014, a devastating fire at the Glasgow School of Art totally</a:t>
            </a:r>
            <a:r>
              <a:rPr lang="en-GB" altLang="en-US" baseline="0" dirty="0" smtClean="0"/>
              <a:t> </a:t>
            </a:r>
            <a:r>
              <a:rPr lang="en-GB" altLang="en-US" dirty="0" smtClean="0"/>
              <a:t>destroyed the world-famous Mackintosh Library and its important historical collections. </a:t>
            </a:r>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One of the most important and widely recognised library spaces in the world, it was designed by Charles Rennie Mackintosh between 1907 and 1909 as part of the second phase of the Art School building.</a:t>
            </a:r>
          </a:p>
          <a:p>
            <a:pPr marL="171450" indent="-171450" eaLnBrk="1" hangingPunct="1">
              <a:spcBef>
                <a:spcPct val="0"/>
              </a:spcBef>
              <a:buFontTx/>
              <a:buChar char="•"/>
            </a:pPr>
            <a:r>
              <a:rPr lang="en-GB" altLang="en-US" dirty="0" smtClean="0"/>
              <a:t>It was generally accepted as one of the finest Art Nouveau interiors internationally,</a:t>
            </a:r>
            <a:r>
              <a:rPr lang="en-GB" altLang="en-US" baseline="0" dirty="0" smtClean="0"/>
              <a:t> and a</a:t>
            </a:r>
            <a:r>
              <a:rPr lang="en-GB" altLang="en-US" dirty="0" smtClean="0"/>
              <a:t>ny visitor to the space could not help but be moved by its architectural and aesthetic beauty…</a:t>
            </a:r>
          </a:p>
          <a:p>
            <a:pPr marL="171450" indent="-171450" eaLnBrk="1" hangingPunct="1">
              <a:spcBef>
                <a:spcPct val="0"/>
              </a:spcBef>
              <a:buFontTx/>
              <a:buChar char="•"/>
            </a:pPr>
            <a:r>
              <a:rPr lang="en-GB" altLang="en-US" dirty="0" smtClean="0"/>
              <a:t>…From its hand-painted balusters to its pierced wooden pendants, and from its coloured-glass hanging lamps, to its original tables, Windsor chairs and periodicals desk. </a:t>
            </a:r>
          </a:p>
        </p:txBody>
      </p:sp>
      <p:sp>
        <p:nvSpPr>
          <p:cNvPr id="4" name="Slide Number Placeholder 3"/>
          <p:cNvSpPr>
            <a:spLocks noGrp="1"/>
          </p:cNvSpPr>
          <p:nvPr>
            <p:ph type="sldNum" sz="quarter" idx="10"/>
          </p:nvPr>
        </p:nvSpPr>
        <p:spPr/>
        <p:txBody>
          <a:bodyPr/>
          <a:lstStyle/>
          <a:p>
            <a:fld id="{671880E0-F5F1-4298-A4B2-1825A3CD4419}" type="slidenum">
              <a:rPr lang="en-GB" smtClean="0"/>
              <a:t>3</a:t>
            </a:fld>
            <a:endParaRPr lang="en-GB" dirty="0"/>
          </a:p>
        </p:txBody>
      </p:sp>
    </p:spTree>
    <p:extLst>
      <p:ext uri="{BB962C8B-B14F-4D97-AF65-F5344CB8AC3E}">
        <p14:creationId xmlns:p14="http://schemas.microsoft.com/office/powerpoint/2010/main" val="178178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In 1909 King </a:t>
            </a:r>
            <a:r>
              <a:rPr lang="en-GB" sz="1200" kern="1200" baseline="0" dirty="0" smtClean="0">
                <a:solidFill>
                  <a:schemeClr val="tx1"/>
                </a:solidFill>
                <a:effectLst/>
                <a:latin typeface="+mn-lt"/>
                <a:ea typeface="+mn-ea"/>
                <a:cs typeface="+mn-cs"/>
              </a:rPr>
              <a:t>is conscious of the extra demands the new library will bring</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On 26 May 1909 he writes to the Governors</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Beginning with next Session there will be a new Library and in order to make it of greater use to the Students, the School should be able to demand the whole time and services of the Librarian. For the last few years owing to the want of proper accommodation and the multiplicity of duties imposed upon the Librarian, it has not been possible for him to give to it the time necessary for its proper administration; in fact the large collection of photographs, prints etc. have not been available to the general student, and in the case where a special demand is made for any of this material, the Librarian had to neglect other duties so as to allow of his looking out of the desired material.”</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 would suggest that instead of my time being broken up by outside teaching (which I must do for money) that my time be wholly taken up by the School, which would mean that I give up this paying outside work, and that my salary be increased to £250 to allow of this; at the same time I would ask you to remind the Governors that I have been in the employ of the School for over 35 years, and that during this time, the average increase in my salary has been somewhat less than £1 per annum.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 would be well that the Governors be also reminded that my duties are not only Librarian, but Conservator which entails the looking after of all the School properties, the safe-keeping of the students’ works, the preparing of these for exhibition purposes, the arranging of these for the inspection of the Director and Masters as well as for bursaries competitions etc. I have also to see after the engaging of models, a very important duty in the School and one taking up a considerable time; and I am often called upon to visit various people outside the School on School business.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All the above duties will not be any less under the new conditions and I can easily see that the increase of these will be very considerable owing to the greatly expanded premises. I well remember when I was appointed Librarian your saying that you did not see how you were going to fill up my time. I fancy that you have not found this a difficult matter owing to the development of the work in the various departments. Trusting that when you bring this under the notice of the Governors, they will see to my getting fair consideration in the matter. </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“After discussion it was agreed to recommend that the Librarian be asked to give his full time to the work of the School and it was suggested that his salary be at the rate of £200 per annum.</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Feb 1910</a:t>
            </a:r>
            <a:r>
              <a:rPr lang="en-US" sz="1200" kern="1200" baseline="0" dirty="0" smtClean="0">
                <a:solidFill>
                  <a:schemeClr val="tx1"/>
                </a:solidFill>
                <a:effectLst/>
                <a:latin typeface="+mn-lt"/>
                <a:ea typeface="+mn-ea"/>
                <a:cs typeface="+mn-cs"/>
              </a:rPr>
              <a:t> a new 4 volume catalogue is being bound in linen </a:t>
            </a:r>
            <a:r>
              <a:rPr lang="en-US" sz="1200" b="1" kern="1200" baseline="0" dirty="0" smtClean="0">
                <a:solidFill>
                  <a:schemeClr val="tx1"/>
                </a:solidFill>
                <a:effectLst/>
                <a:latin typeface="+mn-lt"/>
                <a:ea typeface="+mn-ea"/>
                <a:cs typeface="+mn-cs"/>
              </a:rPr>
              <a:t>(no longer extant) </a:t>
            </a:r>
            <a:r>
              <a:rPr lang="en-US" sz="1200" b="0" kern="1200" baseline="0" dirty="0" smtClean="0">
                <a:solidFill>
                  <a:schemeClr val="tx1"/>
                </a:solidFill>
                <a:effectLst/>
                <a:latin typeface="+mn-lt"/>
                <a:ea typeface="+mn-ea"/>
                <a:cs typeface="+mn-cs"/>
              </a:rPr>
              <a:t>and the magazine table (without its top part) is </a:t>
            </a:r>
            <a:r>
              <a:rPr lang="en-US" sz="1200" b="0" kern="1200" baseline="0" dirty="0" err="1" smtClean="0">
                <a:solidFill>
                  <a:schemeClr val="tx1"/>
                </a:solidFill>
                <a:effectLst/>
                <a:latin typeface="+mn-lt"/>
                <a:ea typeface="+mn-ea"/>
                <a:cs typeface="+mn-cs"/>
              </a:rPr>
              <a:t>installesd</a:t>
            </a:r>
            <a:endParaRPr lang="en-US" sz="1200" b="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When did top part arrive</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Confronted with this new dedicated library space, the School also looks externally for advice on how best to manage its resource</a:t>
            </a:r>
          </a:p>
          <a:p>
            <a:pPr marL="171450" indent="-171450">
              <a:buFont typeface="Arial" panose="020B0604020202020204" pitchFamily="34" charset="0"/>
              <a:buChar char="•"/>
            </a:pPr>
            <a:r>
              <a:rPr lang="en-GB" baseline="0" dirty="0" smtClean="0"/>
              <a:t>F. T. Barrett, the City Librarian (</a:t>
            </a:r>
            <a:r>
              <a:rPr lang="en-GB" b="1" baseline="0" dirty="0" err="1" smtClean="0"/>
              <a:t>biog</a:t>
            </a:r>
            <a:r>
              <a:rPr lang="en-GB" b="1" baseline="0" dirty="0" smtClean="0"/>
              <a:t>) </a:t>
            </a:r>
            <a:r>
              <a:rPr lang="en-GB" baseline="0" dirty="0" smtClean="0"/>
              <a:t>was invited to audit and assess the library and its facilities in March</a:t>
            </a:r>
          </a:p>
          <a:p>
            <a:pPr marL="171450" indent="-171450">
              <a:buFont typeface="Arial" panose="020B0604020202020204" pitchFamily="34" charset="0"/>
              <a:buChar char="•"/>
            </a:pPr>
            <a:r>
              <a:rPr lang="en-GB" baseline="0" dirty="0" smtClean="0"/>
              <a:t>He finds that the “the general working to be on good lines” but suggests that “a good accession catalogue by obtained, with columns for date of accession, author’s name, title, vendor’s name, price, number of volumes, imprint (place and date)</a:t>
            </a:r>
          </a:p>
          <a:p>
            <a:pPr marL="171450" indent="-171450">
              <a:buFont typeface="Arial" panose="020B0604020202020204" pitchFamily="34" charset="0"/>
              <a:buChar char="•"/>
            </a:pPr>
            <a:r>
              <a:rPr lang="en-GB" baseline="0" dirty="0" smtClean="0"/>
              <a:t>He advocated the adoption of a card catalogue, in place of King’s ledger, as “it lends itself to indefinite extension in a manner which no ordinary catalogue can do, as the latter is apt to get congested under certain heads”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By March 1913 King is recommending that the 1/ sub to use lending </a:t>
            </a:r>
            <a:r>
              <a:rPr lang="en-GB" baseline="0" dirty="0" err="1" smtClean="0"/>
              <a:t>coll</a:t>
            </a:r>
            <a:r>
              <a:rPr lang="en-GB" baseline="0" dirty="0" smtClean="0"/>
              <a:t> be dropped, as only 8 students have taken advantage in the session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Governors agreed, though a deposit of 2/6 was still required to borrow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Governors expressly forbid the transfer of books from ref to lending collections, unless dupes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30</a:t>
            </a:fld>
            <a:endParaRPr lang="en-GB" dirty="0"/>
          </a:p>
        </p:txBody>
      </p:sp>
    </p:spTree>
    <p:extLst>
      <p:ext uri="{BB962C8B-B14F-4D97-AF65-F5344CB8AC3E}">
        <p14:creationId xmlns:p14="http://schemas.microsoft.com/office/powerpoint/2010/main" val="3380242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In 1909 (29 Sept) Governors</a:t>
            </a:r>
            <a:r>
              <a:rPr lang="en-GB" sz="1200" b="0" i="0" kern="1200" baseline="0" dirty="0" smtClean="0">
                <a:solidFill>
                  <a:schemeClr val="tx1"/>
                </a:solidFill>
                <a:effectLst/>
                <a:latin typeface="+mn-lt"/>
                <a:ea typeface="+mn-ea"/>
                <a:cs typeface="+mn-cs"/>
              </a:rPr>
              <a:t> are including cost of proposed book acquisitions in grant-in-aid application to South Kensington</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From 1</a:t>
            </a:r>
            <a:r>
              <a:rPr lang="en-GB" sz="1200" b="1" i="0" kern="1200" baseline="0" dirty="0" smtClean="0">
                <a:solidFill>
                  <a:schemeClr val="tx1"/>
                </a:solidFill>
                <a:effectLst/>
                <a:latin typeface="+mn-lt"/>
                <a:ea typeface="+mn-ea"/>
                <a:cs typeface="+mn-cs"/>
              </a:rPr>
              <a:t>913 </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this is supplemented by an annual grant of £200 from the Carnegie Trust for purchase of books and casts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 Governors first apply</a:t>
            </a:r>
            <a:r>
              <a:rPr lang="en-GB" sz="1200" b="0" i="0" kern="1200" baseline="0" dirty="0" smtClean="0">
                <a:solidFill>
                  <a:schemeClr val="tx1"/>
                </a:solidFill>
                <a:effectLst/>
                <a:latin typeface="+mn-lt"/>
                <a:ea typeface="+mn-ea"/>
                <a:cs typeface="+mn-cs"/>
              </a:rPr>
              <a:t> in March 1913:</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“The importance of a library is apparent especially in view of the lack of art books in university and public libraries. Books are a daily necessity and the institution of lectures on the history of art and of social and intellectual history (</a:t>
            </a:r>
            <a:r>
              <a:rPr lang="en-GB" sz="1200" b="1" i="0" kern="1200" baseline="0" dirty="0" smtClean="0">
                <a:solidFill>
                  <a:schemeClr val="tx1"/>
                </a:solidFill>
                <a:effectLst/>
                <a:latin typeface="+mn-lt"/>
                <a:ea typeface="+mn-ea"/>
                <a:cs typeface="+mn-cs"/>
              </a:rPr>
              <a:t>Liberal Studies </a:t>
            </a:r>
            <a:r>
              <a:rPr lang="en-GB" sz="1200" b="1" i="0" kern="1200" baseline="0" dirty="0" err="1" smtClean="0">
                <a:solidFill>
                  <a:schemeClr val="tx1"/>
                </a:solidFill>
                <a:effectLst/>
                <a:latin typeface="+mn-lt"/>
                <a:ea typeface="+mn-ea"/>
                <a:cs typeface="+mn-cs"/>
              </a:rPr>
              <a:t>dept</a:t>
            </a:r>
            <a:r>
              <a:rPr lang="en-GB" sz="1200" b="1" i="0" kern="1200" baseline="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makes a supply of books a matter of urgent need”</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Amended to:</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is a noticeable dearth of works on art and cognate subjects in the city libraries and in the library of the University. Books are a vital necessity in an institution of this kind. Art students during the period of their studies should acquire a knowledge of the works of the schools and artists of the past in all mediums and manifestations, and should be kept in touch with present movements and productions at home and abroad. The Governors have recently instituted parallel sets of lectures on the history of art and on social and intellectual history and the lecturers are much hampered in their work by the absence of the necessary authorities for reference and for books to recommend to their students.”</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Apart from donations and small gifts, this seems to have been the main source of funding the continued development of the library for the next 15 years (it cease in Oct 1930)</a:t>
            </a:r>
          </a:p>
          <a:p>
            <a:pPr marL="0" indent="0">
              <a:buFont typeface="Arial" panose="020B0604020202020204" pitchFamily="34" charset="0"/>
              <a:buNone/>
            </a:pPr>
            <a:endParaRPr lang="en-GB"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By August 1918 the Governors are concerned at King’s health, but retain him in post due to his length of service</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He retires in 1920</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James P </a:t>
            </a:r>
            <a:r>
              <a:rPr lang="en-GB" sz="1200" b="0" i="0" kern="1200" baseline="0" dirty="0" err="1" smtClean="0">
                <a:solidFill>
                  <a:schemeClr val="tx1"/>
                </a:solidFill>
                <a:effectLst/>
                <a:latin typeface="+mn-lt"/>
                <a:ea typeface="+mn-ea"/>
                <a:cs typeface="+mn-cs"/>
              </a:rPr>
              <a:t>Halcrow</a:t>
            </a:r>
            <a:r>
              <a:rPr lang="en-GB" sz="1200" b="0" i="0" kern="1200" baseline="0" dirty="0" smtClean="0">
                <a:solidFill>
                  <a:schemeClr val="tx1"/>
                </a:solidFill>
                <a:effectLst/>
                <a:latin typeface="+mn-lt"/>
                <a:ea typeface="+mn-ea"/>
                <a:cs typeface="+mn-cs"/>
              </a:rPr>
              <a:t>, temp assistant in the office, is appointed assistant secretary and given responsibility for library</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A girl assistant at £50 a year is appointed</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By Nov 1934 a Miss </a:t>
            </a:r>
            <a:r>
              <a:rPr lang="en-GB" sz="1200" b="0" i="0" kern="1200" baseline="0" dirty="0" err="1" smtClean="0">
                <a:solidFill>
                  <a:schemeClr val="tx1"/>
                </a:solidFill>
                <a:effectLst/>
                <a:latin typeface="+mn-lt"/>
                <a:ea typeface="+mn-ea"/>
                <a:cs typeface="+mn-cs"/>
              </a:rPr>
              <a:t>Wyper</a:t>
            </a:r>
            <a:r>
              <a:rPr lang="en-GB" sz="1200" b="0" i="0" kern="1200" baseline="0" dirty="0" smtClean="0">
                <a:solidFill>
                  <a:schemeClr val="tx1"/>
                </a:solidFill>
                <a:effectLst/>
                <a:latin typeface="+mn-lt"/>
                <a:ea typeface="+mn-ea"/>
                <a:cs typeface="+mn-cs"/>
              </a:rPr>
              <a:t> is mentioned as ‘Librarian’– she is noted as earning £8 a week, having commenced GSA employ in 1925)</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She is mentioned again in Jan 1935 where it is accepted that although </a:t>
            </a:r>
            <a:r>
              <a:rPr lang="en-GB" sz="1200" b="0" i="0" kern="1200" baseline="0" dirty="0" err="1" smtClean="0">
                <a:solidFill>
                  <a:schemeClr val="tx1"/>
                </a:solidFill>
                <a:effectLst/>
                <a:latin typeface="+mn-lt"/>
                <a:ea typeface="+mn-ea"/>
                <a:cs typeface="+mn-cs"/>
              </a:rPr>
              <a:t>Halcrow</a:t>
            </a:r>
            <a:r>
              <a:rPr lang="en-GB" sz="1200" b="0" i="0" kern="1200" baseline="0" dirty="0" smtClean="0">
                <a:solidFill>
                  <a:schemeClr val="tx1"/>
                </a:solidFill>
                <a:effectLst/>
                <a:latin typeface="+mn-lt"/>
                <a:ea typeface="+mn-ea"/>
                <a:cs typeface="+mn-cs"/>
              </a:rPr>
              <a:t> was officially in charge in face she had done much for the work</a:t>
            </a:r>
          </a:p>
          <a:p>
            <a:pPr marL="171450" indent="-171450">
              <a:buFont typeface="Arial" panose="020B0604020202020204" pitchFamily="34" charset="0"/>
              <a:buChar char="•"/>
            </a:pPr>
            <a:endParaRPr lang="en-GB"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In June 1925 Governors are recommending that important books remain in Mack Library but that “the new library” in the “school extension” be used as a reading room and study (</a:t>
            </a:r>
            <a:r>
              <a:rPr lang="en-GB" sz="1200" b="1" i="0" kern="1200" baseline="0" dirty="0" smtClean="0">
                <a:solidFill>
                  <a:schemeClr val="tx1"/>
                </a:solidFill>
                <a:effectLst/>
                <a:latin typeface="+mn-lt"/>
                <a:ea typeface="+mn-ea"/>
                <a:cs typeface="+mn-cs"/>
              </a:rPr>
              <a:t>where would this have been?)</a:t>
            </a:r>
          </a:p>
          <a:p>
            <a:pPr marL="171450" indent="-171450">
              <a:buFont typeface="Arial" panose="020B0604020202020204" pitchFamily="34" charset="0"/>
              <a:buChar char="•"/>
            </a:pPr>
            <a:endParaRPr lang="en-GB"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By 1934 it is being noted that “The Library has for some years suffered from lack of funds. At one time it received £200 per annum </a:t>
            </a:r>
            <a:r>
              <a:rPr lang="en-GB" sz="1200" b="1" i="0" kern="1200" baseline="0" dirty="0" smtClean="0">
                <a:solidFill>
                  <a:schemeClr val="tx1"/>
                </a:solidFill>
                <a:effectLst/>
                <a:latin typeface="+mn-lt"/>
                <a:ea typeface="+mn-ea"/>
                <a:cs typeface="+mn-cs"/>
              </a:rPr>
              <a:t>(from Carnegie)…</a:t>
            </a:r>
            <a:r>
              <a:rPr lang="en-GB" sz="1200" b="0" i="0" kern="1200" baseline="0" dirty="0" smtClean="0">
                <a:solidFill>
                  <a:schemeClr val="tx1"/>
                </a:solidFill>
                <a:effectLst/>
                <a:latin typeface="+mn-lt"/>
                <a:ea typeface="+mn-ea"/>
                <a:cs typeface="+mn-cs"/>
              </a:rPr>
              <a:t> but this has been discontinued since 1930 and apparently cannot be renewed”</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Governors seem to accept that the Library has, for a number of years, suffered from benign neglect</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In Jan 1935 they note that not many new books have been added or journal subscribed to due to lack of money, but that it was “of great importance that the library should be kept up-to-date by the addition of new publications”</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Book purchases are now funded from general funds, which have many calls </a:t>
            </a:r>
            <a:r>
              <a:rPr lang="en-GB" sz="1200" kern="1200" baseline="0" smtClean="0">
                <a:solidFill>
                  <a:schemeClr val="tx1"/>
                </a:solidFill>
                <a:effectLst/>
                <a:latin typeface="+mn-lt"/>
                <a:ea typeface="+mn-ea"/>
                <a:cs typeface="+mn-cs"/>
              </a:rPr>
              <a:t>upon them</a:t>
            </a:r>
            <a:endParaRPr lang="en-GB"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In 1935 The Director and Chairman seek to reinvigorate the committee (which had become “somewhat inactive”) by co-opting new members</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The Director at this time tells that Committee that the post of Librarian “was one which [is] peculiarly fitted for an artist member of staff” Committee concurs</a:t>
            </a:r>
          </a:p>
          <a:p>
            <a:pPr marL="171450" indent="-171450">
              <a:buFont typeface="Arial" panose="020B0604020202020204" pitchFamily="34" charset="0"/>
              <a:buChar char="•"/>
            </a:pPr>
            <a:endParaRPr lang="en-GB"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In 1934 they appoint </a:t>
            </a:r>
            <a:r>
              <a:rPr lang="en-GB" sz="1200" b="0" i="0" kern="1200" baseline="0" dirty="0" smtClean="0">
                <a:solidFill>
                  <a:schemeClr val="tx1"/>
                </a:solidFill>
                <a:effectLst/>
                <a:latin typeface="+mn-lt"/>
                <a:ea typeface="+mn-ea"/>
                <a:cs typeface="+mn-cs"/>
              </a:rPr>
              <a:t>Ian Fleming (1906-1994) as Librarian</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y note “Mr Ian Fleming has been appointed Honorary Librarian, and is taking energetic steps to put the Library back on its feet again, and it is hoped that renewed interest will be taken in this most important part of the School of Art”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From 1924 to 1929 he studied drawing and painting at Glasgow School of Art, where he also began printmaking.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years earlier, in 1931, he had been</a:t>
            </a:r>
            <a:r>
              <a:rPr lang="en-US" sz="1200" kern="1200" dirty="0" smtClean="0">
                <a:solidFill>
                  <a:schemeClr val="tx1"/>
                </a:solidFill>
                <a:effectLst/>
                <a:latin typeface="+mn-lt"/>
                <a:ea typeface="+mn-ea"/>
                <a:cs typeface="+mn-cs"/>
              </a:rPr>
              <a:t> appointed assistant lecturer at Glasgow School of Art, where he taught life drawing, painting, and art history</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Ian</a:t>
            </a:r>
            <a:r>
              <a:rPr lang="en-GB" sz="1200" kern="1200" baseline="0" dirty="0" smtClean="0">
                <a:solidFill>
                  <a:schemeClr val="tx1"/>
                </a:solidFill>
                <a:effectLst/>
                <a:latin typeface="+mn-lt"/>
                <a:ea typeface="+mn-ea"/>
                <a:cs typeface="+mn-cs"/>
              </a:rPr>
              <a:t> Fleming (1906-1994) A</a:t>
            </a:r>
            <a:r>
              <a:rPr lang="en-GB" sz="1200" kern="1200" dirty="0" smtClean="0">
                <a:solidFill>
                  <a:schemeClr val="tx1"/>
                </a:solidFill>
                <a:effectLst/>
                <a:latin typeface="+mn-lt"/>
                <a:ea typeface="+mn-ea"/>
                <a:cs typeface="+mn-cs"/>
              </a:rPr>
              <a:t>rt Students Preparing a Still-Life,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1940, Aberdeen Art Gallery</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By 1936 Fleming had instigated the reorganisation of the library,</a:t>
            </a:r>
            <a:r>
              <a:rPr lang="en-GB" sz="1200" kern="1200" baseline="0" dirty="0" smtClean="0">
                <a:solidFill>
                  <a:schemeClr val="tx1"/>
                </a:solidFill>
                <a:effectLst/>
                <a:latin typeface="+mn-lt"/>
                <a:ea typeface="+mn-ea"/>
                <a:cs typeface="+mn-cs"/>
              </a:rPr>
              <a:t> and its classifying by Dewey “to enable readier reference… and to bring the library into line with other libraries in the country.”</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By this point also “</a:t>
            </a:r>
            <a:r>
              <a:rPr lang="en-US" sz="1200" kern="1200" dirty="0" smtClean="0">
                <a:solidFill>
                  <a:schemeClr val="tx1"/>
                </a:solidFill>
                <a:effectLst/>
                <a:latin typeface="+mn-lt"/>
                <a:ea typeface="+mn-ea"/>
                <a:cs typeface="+mn-cs"/>
              </a:rPr>
              <a:t>A considerable number of additional books were purchased during the session, and the number of periodicals, both British and foreign, retained in the Library, was increased to ensure that students would have available as much information as possible regarding modern development in all branches of Art throughout the world.” (</a:t>
            </a:r>
            <a:r>
              <a:rPr lang="en-US" sz="1200" b="1" kern="1200" dirty="0" smtClean="0">
                <a:solidFill>
                  <a:schemeClr val="tx1"/>
                </a:solidFill>
                <a:effectLst/>
                <a:latin typeface="+mn-lt"/>
                <a:ea typeface="+mn-ea"/>
                <a:cs typeface="+mn-cs"/>
              </a:rPr>
              <a:t>can we identify</a:t>
            </a:r>
            <a:r>
              <a:rPr lang="en-US" sz="1200" b="1" kern="1200" baseline="0" dirty="0" smtClean="0">
                <a:solidFill>
                  <a:schemeClr val="tx1"/>
                </a:solidFill>
                <a:effectLst/>
                <a:latin typeface="+mn-lt"/>
                <a:ea typeface="+mn-ea"/>
                <a:cs typeface="+mn-cs"/>
              </a:rPr>
              <a:t> these?)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31</a:t>
            </a:fld>
            <a:endParaRPr lang="en-GB" dirty="0"/>
          </a:p>
        </p:txBody>
      </p:sp>
    </p:spTree>
    <p:extLst>
      <p:ext uri="{BB962C8B-B14F-4D97-AF65-F5344CB8AC3E}">
        <p14:creationId xmlns:p14="http://schemas.microsoft.com/office/powerpoint/2010/main" val="1896182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By 1938 the ability</a:t>
            </a:r>
            <a:r>
              <a:rPr lang="en-US" sz="1200" kern="1200" baseline="0" dirty="0" smtClean="0">
                <a:solidFill>
                  <a:schemeClr val="tx1"/>
                </a:solidFill>
                <a:effectLst/>
                <a:latin typeface="+mn-lt"/>
                <a:ea typeface="+mn-ea"/>
                <a:cs typeface="+mn-cs"/>
              </a:rPr>
              <a:t> to purchase new materials for the library was once again restricted, due to wartime economy.</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From 1939 to 1944 the Governors allowed </a:t>
            </a:r>
            <a:r>
              <a:rPr lang="en-US" sz="1200" kern="1200" dirty="0" smtClean="0">
                <a:solidFill>
                  <a:schemeClr val="tx1"/>
                </a:solidFill>
                <a:effectLst/>
                <a:latin typeface="+mn-lt"/>
                <a:ea typeface="+mn-ea"/>
                <a:cs typeface="+mn-cs"/>
              </a:rPr>
              <a:t>certain rooms in </a:t>
            </a:r>
            <a:r>
              <a:rPr lang="en-US" sz="1200" kern="1200" dirty="0" err="1" smtClean="0">
                <a:solidFill>
                  <a:schemeClr val="tx1"/>
                </a:solidFill>
                <a:effectLst/>
                <a:latin typeface="+mn-lt"/>
                <a:ea typeface="+mn-ea"/>
                <a:cs typeface="+mn-cs"/>
              </a:rPr>
              <a:t>annexe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premises (</a:t>
            </a:r>
            <a:r>
              <a:rPr lang="en-US" sz="1200" b="1" kern="1200" dirty="0" smtClean="0">
                <a:solidFill>
                  <a:schemeClr val="tx1"/>
                </a:solidFill>
                <a:effectLst/>
                <a:latin typeface="+mn-lt"/>
                <a:ea typeface="+mn-ea"/>
                <a:cs typeface="+mn-cs"/>
              </a:rPr>
              <a:t>where?</a:t>
            </a:r>
            <a:r>
              <a:rPr lang="en-US" sz="1200" kern="1200" dirty="0" smtClean="0">
                <a:solidFill>
                  <a:schemeClr val="tx1"/>
                </a:solidFill>
                <a:effectLst/>
                <a:latin typeface="+mn-lt"/>
                <a:ea typeface="+mn-ea"/>
                <a:cs typeface="+mn-cs"/>
              </a:rPr>
              <a:t>) to be used by the Glasgow Institute of Architects as a Library and Reading Rooms and for meetings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was first mooted in Feb 1930</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Originally</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Glasgow Architectural Society, its members first met in Alexander Thomson's Scottish Exhibition Rooms in Bath Street on 14 January 1858</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For over ten years the Glasgow Architectural Society maintained an active presence in the city, before becoming a part of the Philosophical Society of Glasgow in 1869.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General meetings, where members presented papers on a variety of topics, were held at regular intervals and recorded in the local press.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Competitions were staged for the apprentice architects of the city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An architectural library was built up for the use of members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 18 September 1868, a new Institute promoted by the architect-only members of the original Society was incorporated.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Links with the Royal Institute of British Architects were established as early as 1870, while a permanent association with the School of Art was also formed.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 1875, the death of Alexander Thomson saw the creation of a triennial Travelling Studentship to promote the study of Classical Architecture, which the Institute continues to award in his </a:t>
            </a:r>
            <a:r>
              <a:rPr lang="en-US" sz="1200" kern="1200" dirty="0" err="1" smtClean="0">
                <a:solidFill>
                  <a:schemeClr val="tx1"/>
                </a:solidFill>
                <a:effectLst/>
                <a:latin typeface="+mn-lt"/>
                <a:ea typeface="+mn-ea"/>
                <a:cs typeface="+mn-cs"/>
              </a:rPr>
              <a:t>honour</a:t>
            </a:r>
            <a:r>
              <a:rPr lang="en-US" sz="1200" kern="1200" dirty="0" smtClean="0">
                <a:solidFill>
                  <a:schemeClr val="tx1"/>
                </a:solidFill>
                <a:effectLst/>
                <a:latin typeface="+mn-lt"/>
                <a:ea typeface="+mn-ea"/>
                <a:cs typeface="+mn-cs"/>
              </a:rPr>
              <a:t> today.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Winner of this scholarship in 1890 was Charles Rennie Mackintosh</a:t>
            </a:r>
            <a:endParaRPr lang="en-GB"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To</a:t>
            </a:r>
            <a:r>
              <a:rPr lang="en-GB" sz="1200" kern="1200" baseline="0" dirty="0" smtClean="0">
                <a:solidFill>
                  <a:schemeClr val="tx1"/>
                </a:solidFill>
                <a:effectLst/>
                <a:latin typeface="+mn-lt"/>
                <a:ea typeface="+mn-ea"/>
                <a:cs typeface="+mn-cs"/>
              </a:rPr>
              <a:t> this day, our collections include many volumes from the GAA and GIA, which may indeed have entered our collections around this time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32</a:t>
            </a:fld>
            <a:endParaRPr lang="en-GB" dirty="0"/>
          </a:p>
        </p:txBody>
      </p:sp>
    </p:spTree>
    <p:extLst>
      <p:ext uri="{BB962C8B-B14F-4D97-AF65-F5344CB8AC3E}">
        <p14:creationId xmlns:p14="http://schemas.microsoft.com/office/powerpoint/2010/main" val="1851544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In 1944 Adam Luke </a:t>
            </a:r>
            <a:r>
              <a:rPr lang="en-GB" sz="1200" b="0" i="0" kern="1200" dirty="0" err="1" smtClean="0">
                <a:solidFill>
                  <a:schemeClr val="tx1"/>
                </a:solidFill>
                <a:effectLst/>
                <a:latin typeface="+mn-lt"/>
                <a:ea typeface="+mn-ea"/>
                <a:cs typeface="+mn-cs"/>
              </a:rPr>
              <a:t>Gowans</a:t>
            </a:r>
            <a:r>
              <a:rPr lang="en-GB" sz="1200" b="0" i="0" kern="1200" dirty="0" smtClean="0">
                <a:solidFill>
                  <a:schemeClr val="tx1"/>
                </a:solidFill>
                <a:effectLst/>
                <a:latin typeface="+mn-lt"/>
                <a:ea typeface="+mn-ea"/>
                <a:cs typeface="+mn-cs"/>
              </a:rPr>
              <a:t> (1871-1958) was appointed Librarian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 Glasgow Bookman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by Phyllis Dodd, 1951, GSA</a:t>
            </a:r>
          </a:p>
          <a:p>
            <a:pPr marL="171450" indent="-171450">
              <a:buFont typeface="Arial" panose="020B0604020202020204" pitchFamily="34" charset="0"/>
              <a:buChar char="•"/>
            </a:pPr>
            <a:r>
              <a:rPr lang="en-GB" sz="1200" b="0" i="0" kern="1200" dirty="0" err="1" smtClean="0">
                <a:solidFill>
                  <a:schemeClr val="tx1"/>
                </a:solidFill>
                <a:effectLst/>
                <a:latin typeface="+mn-lt"/>
                <a:ea typeface="+mn-ea"/>
                <a:cs typeface="+mn-cs"/>
              </a:rPr>
              <a:t>Gowans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graduated with an MA from the University of Glasgow in 1895 before entering publishing</a:t>
            </a:r>
            <a:r>
              <a:rPr lang="en-GB" sz="1200" b="0" i="0" kern="1200" baseline="0" dirty="0" smtClean="0">
                <a:solidFill>
                  <a:schemeClr val="tx1"/>
                </a:solidFill>
                <a:effectLst/>
                <a:latin typeface="+mn-lt"/>
                <a:ea typeface="+mn-ea"/>
                <a:cs typeface="+mn-cs"/>
              </a:rPr>
              <a:t> and establishing the firm of </a:t>
            </a:r>
            <a:r>
              <a:rPr lang="en-GB" sz="1200" b="0" i="0" kern="1200" baseline="0" dirty="0" err="1" smtClean="0">
                <a:solidFill>
                  <a:schemeClr val="tx1"/>
                </a:solidFill>
                <a:effectLst/>
                <a:latin typeface="+mn-lt"/>
                <a:ea typeface="+mn-ea"/>
                <a:cs typeface="+mn-cs"/>
              </a:rPr>
              <a:t>Gowans</a:t>
            </a:r>
            <a:r>
              <a:rPr lang="en-GB" sz="1200" b="0" i="0" kern="1200" baseline="0" dirty="0" smtClean="0">
                <a:solidFill>
                  <a:schemeClr val="tx1"/>
                </a:solidFill>
                <a:effectLst/>
                <a:latin typeface="+mn-lt"/>
                <a:ea typeface="+mn-ea"/>
                <a:cs typeface="+mn-cs"/>
              </a:rPr>
              <a:t> and </a:t>
            </a:r>
            <a:r>
              <a:rPr lang="en-GB" sz="1200" b="0" i="0" kern="1200" baseline="0" dirty="0" err="1" smtClean="0">
                <a:solidFill>
                  <a:schemeClr val="tx1"/>
                </a:solidFill>
                <a:effectLst/>
                <a:latin typeface="+mn-lt"/>
                <a:ea typeface="+mn-ea"/>
                <a:cs typeface="+mn-cs"/>
              </a:rPr>
              <a:t>Gray</a:t>
            </a:r>
            <a:r>
              <a:rPr lang="en-GB" sz="1200" b="0" i="0" kern="1200" baseline="0" dirty="0" smtClean="0">
                <a:solidFill>
                  <a:schemeClr val="tx1"/>
                </a:solidFill>
                <a:effectLst/>
                <a:latin typeface="+mn-lt"/>
                <a:ea typeface="+mn-ea"/>
                <a:cs typeface="+mn-cs"/>
              </a:rPr>
              <a:t>, known for their small pocket books of repertory plays</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In the first year of his tenure exhibitions of rare manuscripts and books from Edward N. Marshall and Sir John Stirling-Maxwell were staged in the </a:t>
            </a:r>
            <a:r>
              <a:rPr lang="en-GB" sz="1200" b="0" i="0" kern="1200" baseline="0" dirty="0" smtClean="0">
                <a:solidFill>
                  <a:schemeClr val="tx1"/>
                </a:solidFill>
                <a:effectLst/>
                <a:latin typeface="+mn-lt"/>
                <a:ea typeface="+mn-ea"/>
                <a:cs typeface="+mn-cs"/>
              </a:rPr>
              <a:t>library</a:t>
            </a:r>
          </a:p>
          <a:p>
            <a:pPr marL="171450" indent="-171450">
              <a:buFont typeface="Arial" panose="020B0604020202020204" pitchFamily="34" charset="0"/>
              <a:buChar char="•"/>
            </a:pPr>
            <a:r>
              <a:rPr lang="en-GB" sz="1200" b="1" i="0" kern="1200" baseline="0" dirty="0" smtClean="0">
                <a:solidFill>
                  <a:schemeClr val="tx1"/>
                </a:solidFill>
                <a:effectLst/>
                <a:latin typeface="+mn-lt"/>
                <a:ea typeface="+mn-ea"/>
                <a:cs typeface="+mn-cs"/>
              </a:rPr>
              <a:t>See SM provenance files</a:t>
            </a:r>
            <a:endParaRPr lang="en-GB"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This scrapbook was probably used to compile examples of </a:t>
            </a:r>
            <a:r>
              <a:rPr lang="en-GB" sz="1200" b="0" i="0" kern="1200" dirty="0" err="1" smtClean="0">
                <a:solidFill>
                  <a:schemeClr val="tx1"/>
                </a:solidFill>
                <a:effectLst/>
                <a:latin typeface="+mn-lt"/>
                <a:ea typeface="+mn-ea"/>
                <a:cs typeface="+mn-cs"/>
              </a:rPr>
              <a:t>historiated</a:t>
            </a:r>
            <a:r>
              <a:rPr lang="en-GB" sz="1200" b="0" i="0" kern="1200" dirty="0" smtClean="0">
                <a:solidFill>
                  <a:schemeClr val="tx1"/>
                </a:solidFill>
                <a:effectLst/>
                <a:latin typeface="+mn-lt"/>
                <a:ea typeface="+mn-ea"/>
                <a:cs typeface="+mn-cs"/>
              </a:rPr>
              <a:t> initials and letters that could be used as the basis for those in his published works. </a:t>
            </a:r>
          </a:p>
          <a:p>
            <a:pPr marL="171450" indent="-171450">
              <a:buFont typeface="Arial" panose="020B0604020202020204" pitchFamily="34" charset="0"/>
              <a:buChar char="•"/>
            </a:pP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By 1945 the Carnegie Trust was once more providing</a:t>
            </a:r>
            <a:r>
              <a:rPr lang="en-GB" sz="1200" b="0" i="0" kern="1200" baseline="0" dirty="0" smtClean="0">
                <a:solidFill>
                  <a:schemeClr val="tx1"/>
                </a:solidFill>
                <a:effectLst/>
                <a:latin typeface="+mn-lt"/>
                <a:ea typeface="+mn-ea"/>
                <a:cs typeface="+mn-cs"/>
              </a:rPr>
              <a:t> a grant to the library, of £100 per annum</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It now numbered some 5500 volumes</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By 1948 the Governors note that “on several occasions the accommodation [is] being fully taxed”</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Further grants are secured from the Trades House and Merchants House during this time</a:t>
            </a:r>
          </a:p>
          <a:p>
            <a:pPr marL="171450" indent="-171450">
              <a:buFont typeface="Arial" panose="020B0604020202020204" pitchFamily="34" charset="0"/>
              <a:buChar char="•"/>
            </a:pPr>
            <a:endParaRPr lang="en-GB"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err="1" smtClean="0">
                <a:solidFill>
                  <a:schemeClr val="tx1"/>
                </a:solidFill>
                <a:effectLst/>
                <a:latin typeface="+mn-lt"/>
                <a:ea typeface="+mn-ea"/>
                <a:cs typeface="+mn-cs"/>
              </a:rPr>
              <a:t>Gowans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was succeeded</a:t>
            </a:r>
            <a:r>
              <a:rPr lang="en-GB" sz="1200" b="0" i="0" kern="1200" baseline="0" dirty="0" smtClean="0">
                <a:solidFill>
                  <a:schemeClr val="tx1"/>
                </a:solidFill>
                <a:effectLst/>
                <a:latin typeface="+mn-lt"/>
                <a:ea typeface="+mn-ea"/>
                <a:cs typeface="+mn-cs"/>
              </a:rPr>
              <a:t> as Librarian by Basil Chisholm Skinner </a:t>
            </a:r>
            <a:r>
              <a:rPr lang="en-US" sz="1200" kern="1200" dirty="0" smtClean="0">
                <a:solidFill>
                  <a:schemeClr val="tx1"/>
                </a:solidFill>
                <a:effectLst/>
                <a:latin typeface="+mn-lt"/>
                <a:ea typeface="+mn-ea"/>
                <a:cs typeface="+mn-cs"/>
              </a:rPr>
              <a:t>in 1951</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During</a:t>
            </a:r>
            <a:r>
              <a:rPr lang="en-US" sz="1200" b="0" i="0" kern="1200" baseline="0" dirty="0" smtClean="0">
                <a:solidFill>
                  <a:schemeClr val="tx1"/>
                </a:solidFill>
                <a:effectLst/>
                <a:latin typeface="+mn-lt"/>
                <a:ea typeface="+mn-ea"/>
                <a:cs typeface="+mn-cs"/>
              </a:rPr>
              <a:t> Skinner’s tenure the library was open to students 6 hours a day, and received some 30 periodicals through regular subscription (</a:t>
            </a:r>
            <a:r>
              <a:rPr lang="en-US" sz="1200" b="1" i="0" kern="1200" baseline="0" dirty="0" smtClean="0">
                <a:solidFill>
                  <a:schemeClr val="tx1"/>
                </a:solidFill>
                <a:effectLst/>
                <a:latin typeface="+mn-lt"/>
                <a:ea typeface="+mn-ea"/>
                <a:cs typeface="+mn-cs"/>
              </a:rPr>
              <a:t>can we identify?)</a:t>
            </a: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By 1953 it numbered some 10300 volumes</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Of note for the art historical reception of Mackintosh, a file was being maintained and updating of press cuttings relating to him and his work (</a:t>
            </a:r>
            <a:r>
              <a:rPr lang="en-US" sz="1200" b="1" i="0" kern="1200" baseline="0" dirty="0" smtClean="0">
                <a:solidFill>
                  <a:schemeClr val="tx1"/>
                </a:solidFill>
                <a:effectLst/>
                <a:latin typeface="+mn-lt"/>
                <a:ea typeface="+mn-ea"/>
                <a:cs typeface="+mn-cs"/>
              </a:rPr>
              <a:t>does this conflict with official perceptions of when CRM became known)</a:t>
            </a: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Three years later Skinner was made Assistant Keeper of the Scottish National Portrait Gallery at the unprecedented age of 31.</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Governors note that his loss is “a genuine</a:t>
            </a:r>
            <a:r>
              <a:rPr lang="en-US" sz="1200" kern="1200" baseline="0" dirty="0" smtClean="0">
                <a:solidFill>
                  <a:schemeClr val="tx1"/>
                </a:solidFill>
                <a:effectLst/>
                <a:latin typeface="+mn-lt"/>
                <a:ea typeface="+mn-ea"/>
                <a:cs typeface="+mn-cs"/>
              </a:rPr>
              <a:t> grief to us all”</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Much of the prestige of the gallery can be traced to Skinner's innovative work and energetic imagination.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Skinner's greatest contributions were perhaps the series of spectacularly successful exhibitions.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Among the highlights were "Scots in Italy in the 18th Century", in 1963; "Shakespeare in Scottish Art", 1964; and the Sir Walter Scott Bicentenary Exhibition, held in Parliament Hall, Edinburgh, in 1971</a:t>
            </a:r>
          </a:p>
        </p:txBody>
      </p:sp>
      <p:sp>
        <p:nvSpPr>
          <p:cNvPr id="4" name="Slide Number Placeholder 3"/>
          <p:cNvSpPr>
            <a:spLocks noGrp="1"/>
          </p:cNvSpPr>
          <p:nvPr>
            <p:ph type="sldNum" sz="quarter" idx="10"/>
          </p:nvPr>
        </p:nvSpPr>
        <p:spPr/>
        <p:txBody>
          <a:bodyPr/>
          <a:lstStyle/>
          <a:p>
            <a:fld id="{671880E0-F5F1-4298-A4B2-1825A3CD4419}" type="slidenum">
              <a:rPr lang="en-GB" smtClean="0"/>
              <a:t>33</a:t>
            </a:fld>
            <a:endParaRPr lang="en-GB" dirty="0"/>
          </a:p>
        </p:txBody>
      </p:sp>
    </p:spTree>
    <p:extLst>
      <p:ext uri="{BB962C8B-B14F-4D97-AF65-F5344CB8AC3E}">
        <p14:creationId xmlns:p14="http://schemas.microsoft.com/office/powerpoint/2010/main" val="3171799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From</a:t>
            </a:r>
            <a:r>
              <a:rPr lang="en-GB" baseline="0" dirty="0" smtClean="0"/>
              <a:t> September 1909 , after the opening of Mackintosh’s library, </a:t>
            </a:r>
            <a:r>
              <a:rPr lang="en-GB" dirty="0" smtClean="0"/>
              <a:t>the activities of the Library</a:t>
            </a:r>
            <a:r>
              <a:rPr lang="en-GB" baseline="0" dirty="0" smtClean="0"/>
              <a:t> were overseen internally by the Library and Materials Committee, to which the Librarian would report (GM 17 Sept 1909)</a:t>
            </a:r>
          </a:p>
          <a:p>
            <a:pPr marL="171450" indent="-171450">
              <a:buFont typeface="Arial" panose="020B0604020202020204" pitchFamily="34" charset="0"/>
              <a:buChar char="•"/>
            </a:pPr>
            <a:r>
              <a:rPr lang="en-GB" baseline="0" dirty="0" smtClean="0"/>
              <a:t>Its minutes were formally recorded and incorporated upwards into the Governors’ Minutes</a:t>
            </a:r>
          </a:p>
          <a:p>
            <a:pPr marL="171450" indent="-171450">
              <a:buFont typeface="Arial" panose="020B0604020202020204" pitchFamily="34" charset="0"/>
              <a:buChar char="•"/>
            </a:pPr>
            <a:r>
              <a:rPr lang="en-GB" baseline="0" dirty="0" smtClean="0"/>
              <a:t>In effect, the Librarian had little autonomy, and needed to seek sanction for his actions from the Committee, to which he would defer</a:t>
            </a:r>
          </a:p>
          <a:p>
            <a:pPr marL="171450" indent="-171450">
              <a:buFont typeface="Arial" panose="020B0604020202020204" pitchFamily="34" charset="0"/>
              <a:buChar char="•"/>
            </a:pPr>
            <a:r>
              <a:rPr lang="en-GB" baseline="0" dirty="0" smtClean="0"/>
              <a:t>29 </a:t>
            </a:r>
            <a:r>
              <a:rPr lang="en-GB" baseline="0" dirty="0" err="1" smtClean="0"/>
              <a:t>Septe</a:t>
            </a:r>
            <a:r>
              <a:rPr lang="en-GB" baseline="0" dirty="0" smtClean="0"/>
              <a:t> 1909 includes book purchase proposal form pasted-in, with spaces for remarks from Librarian, head of requesting </a:t>
            </a:r>
            <a:r>
              <a:rPr lang="en-GB" baseline="0" dirty="0" err="1" smtClean="0"/>
              <a:t>dept</a:t>
            </a:r>
            <a:r>
              <a:rPr lang="en-GB" baseline="0" dirty="0" smtClean="0"/>
              <a:t>, Director and Committee</a:t>
            </a:r>
          </a:p>
          <a:p>
            <a:pPr marL="171450" indent="-171450">
              <a:buFont typeface="Arial" panose="020B0604020202020204" pitchFamily="34" charset="0"/>
              <a:buChar char="•"/>
            </a:pPr>
            <a:r>
              <a:rPr lang="en-GB" baseline="0" dirty="0" smtClean="0"/>
              <a:t>Books, presented by booksellers, are being left with Director and Convenor to assess</a:t>
            </a:r>
          </a:p>
          <a:p>
            <a:pPr marL="171450" indent="-171450">
              <a:buFont typeface="Arial" panose="020B0604020202020204" pitchFamily="34" charset="0"/>
              <a:buChar char="•"/>
            </a:pPr>
            <a:r>
              <a:rPr lang="en-GB" baseline="0" dirty="0" smtClean="0"/>
              <a:t>In Dec 1912 the Director is requesting powers to purchase from trade catalogues without permission, if the item is likely to be sold before decision can be granted</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Oct 1913</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the work of this Committee be to select and decide upon books and museum material</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lists of books and museum material suggested for purchase be presented by the Director on the official forms now in use (or on other forms as may be found necessary), that each item be fully described, be initialed by the Head of the section asking for the purchase, and counter-signed by the Director, and that the separate prices by clearly stated.</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the selections when finally approved of, be sent forward to the Finance Committee for consideration</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the action of the Finance Committee upon any list sent forward be purely monetary and provided that the demand of the Library and Museum Committee do not exceed balances that no qualification be had by the Finance Committee upon the choice of books and material.</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the books and material selected for purchase be such as to be aids to study to be used by students in the ordinary day’s work, in any one of the School Sections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nothing purchased be of such value as to make its use prohibitive under ordinary circumstances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unique, precious or valuable books be not purchased. Any such books or objects may be recommended for purchase by the Corporation to be placed in their libraries and museums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as a rule, the purchase of books and objects of small monetary value be not put upon the [Carnegie] Trust money, but if required, be entered under the ordinary estimates annually asked for.</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endParaRPr lang="en-GB" baseline="0" dirty="0" smtClean="0"/>
          </a:p>
          <a:p>
            <a:pPr marL="171450" indent="-171450">
              <a:buFont typeface="Arial" panose="020B0604020202020204" pitchFamily="34" charset="0"/>
              <a:buChar char="•"/>
            </a:pPr>
            <a:r>
              <a:rPr lang="en-GB" baseline="0" dirty="0" smtClean="0"/>
              <a:t>The Committee itself included a number of distinguished individuals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Sir John James Burnet (1857-1938) </a:t>
            </a:r>
            <a:r>
              <a:rPr lang="en-GB" sz="1200" b="0" i="0" kern="1200" dirty="0" smtClean="0">
                <a:solidFill>
                  <a:schemeClr val="tx1"/>
                </a:solidFill>
                <a:effectLst/>
                <a:latin typeface="+mn-lt"/>
                <a:ea typeface="+mn-ea"/>
                <a:cs typeface="+mn-cs"/>
              </a:rPr>
              <a:t>entered his father's office at the age of fifteen, and attended classes whilst</a:t>
            </a:r>
            <a:r>
              <a:rPr lang="en-GB" sz="1200" b="0" i="0" kern="1200" baseline="0" dirty="0" smtClean="0">
                <a:solidFill>
                  <a:schemeClr val="tx1"/>
                </a:solidFill>
                <a:effectLst/>
                <a:latin typeface="+mn-lt"/>
                <a:ea typeface="+mn-ea"/>
                <a:cs typeface="+mn-cs"/>
              </a:rPr>
              <a:t> he practised</a:t>
            </a:r>
            <a:r>
              <a:rPr lang="en-GB" sz="1200" b="0" i="0" kern="1200" dirty="0" smtClean="0">
                <a:solidFill>
                  <a:schemeClr val="tx1"/>
                </a:solidFill>
                <a:effectLst/>
                <a:latin typeface="+mn-lt"/>
                <a:ea typeface="+mn-ea"/>
                <a:cs typeface="+mn-cs"/>
              </a:rPr>
              <a:t> his profession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 subsequently went to Paris, and attended the </a:t>
            </a:r>
            <a:r>
              <a:rPr lang="en-GB" sz="1200" b="0" i="0" kern="1200" dirty="0" err="1" smtClean="0">
                <a:solidFill>
                  <a:schemeClr val="tx1"/>
                </a:solidFill>
                <a:effectLst/>
                <a:latin typeface="+mn-lt"/>
                <a:ea typeface="+mn-ea"/>
                <a:cs typeface="+mn-cs"/>
              </a:rPr>
              <a:t>Ecole</a:t>
            </a:r>
            <a:r>
              <a:rPr lang="en-GB" sz="1200" b="0" i="0" kern="1200" dirty="0" smtClean="0">
                <a:solidFill>
                  <a:schemeClr val="tx1"/>
                </a:solidFill>
                <a:effectLst/>
                <a:latin typeface="+mn-lt"/>
                <a:ea typeface="+mn-ea"/>
                <a:cs typeface="+mn-cs"/>
              </a:rPr>
              <a:t> des Beaux arts from 1874 until 1877</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a:t>
            </a:r>
            <a:r>
              <a:rPr lang="en-GB" sz="1200" b="0" i="0" kern="1200" baseline="0" dirty="0" smtClean="0">
                <a:solidFill>
                  <a:schemeClr val="tx1"/>
                </a:solidFill>
                <a:effectLst/>
                <a:latin typeface="+mn-lt"/>
                <a:ea typeface="+mn-ea"/>
                <a:cs typeface="+mn-cs"/>
              </a:rPr>
              <a:t> is now known for buildings such as the Glasgow Athenaeum and the British Museum extensions</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He sat on the Library Committee from 1908-1924</a:t>
            </a:r>
          </a:p>
          <a:p>
            <a:pPr marL="171450" indent="-171450">
              <a:buFont typeface="Arial" panose="020B0604020202020204" pitchFamily="34" charset="0"/>
              <a:buChar char="•"/>
            </a:pPr>
            <a:endParaRPr lang="en-GB"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Sir John Stirling Maxwell (1866-1956) was the</a:t>
            </a:r>
            <a:r>
              <a:rPr lang="en-GB" sz="1200" b="0" i="0" kern="1200" baseline="0" dirty="0" smtClean="0">
                <a:solidFill>
                  <a:schemeClr val="tx1"/>
                </a:solidFill>
                <a:effectLst/>
                <a:latin typeface="+mn-lt"/>
                <a:ea typeface="+mn-ea"/>
                <a:cs typeface="+mn-cs"/>
              </a:rPr>
              <a:t> son of the </a:t>
            </a:r>
            <a:r>
              <a:rPr lang="en-GB" sz="1200" b="0" i="0" kern="1200" dirty="0" smtClean="0">
                <a:solidFill>
                  <a:schemeClr val="tx1"/>
                </a:solidFill>
                <a:effectLst/>
                <a:latin typeface="+mn-lt"/>
                <a:ea typeface="+mn-ea"/>
                <a:cs typeface="+mn-cs"/>
              </a:rPr>
              <a:t>learned Spanish historian, William Stirling of Keir, and</a:t>
            </a:r>
            <a:r>
              <a:rPr lang="en-GB" sz="1200" b="0" i="0" kern="1200" baseline="0" dirty="0" smtClean="0">
                <a:solidFill>
                  <a:schemeClr val="tx1"/>
                </a:solidFill>
                <a:effectLst/>
                <a:latin typeface="+mn-lt"/>
                <a:ea typeface="+mn-ea"/>
                <a:cs typeface="+mn-cs"/>
              </a:rPr>
              <a:t> i</a:t>
            </a:r>
            <a:r>
              <a:rPr lang="en-GB" sz="1200" b="0" i="0" kern="1200" dirty="0" smtClean="0">
                <a:solidFill>
                  <a:schemeClr val="tx1"/>
                </a:solidFill>
                <a:effectLst/>
                <a:latin typeface="+mn-lt"/>
                <a:ea typeface="+mn-ea"/>
                <a:cs typeface="+mn-cs"/>
              </a:rPr>
              <a:t>n 1878</a:t>
            </a:r>
            <a:r>
              <a:rPr lang="en-GB" sz="1200" b="0" i="0" kern="1200" baseline="0" dirty="0" smtClean="0">
                <a:solidFill>
                  <a:schemeClr val="tx1"/>
                </a:solidFill>
                <a:effectLst/>
                <a:latin typeface="+mn-lt"/>
                <a:ea typeface="+mn-ea"/>
                <a:cs typeface="+mn-cs"/>
              </a:rPr>
              <a:t> he</a:t>
            </a:r>
            <a:r>
              <a:rPr lang="en-GB" sz="1200" b="0" i="0" kern="1200" dirty="0" smtClean="0">
                <a:solidFill>
                  <a:schemeClr val="tx1"/>
                </a:solidFill>
                <a:effectLst/>
                <a:latin typeface="+mn-lt"/>
                <a:ea typeface="+mn-ea"/>
                <a:cs typeface="+mn-cs"/>
              </a:rPr>
              <a:t> inherited the Maxwell estate of Pollok</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a:t>
            </a:r>
            <a:r>
              <a:rPr lang="en-GB" sz="1200" b="0" i="0" kern="1200" baseline="0" dirty="0" smtClean="0">
                <a:solidFill>
                  <a:schemeClr val="tx1"/>
                </a:solidFill>
                <a:effectLst/>
                <a:latin typeface="+mn-lt"/>
                <a:ea typeface="+mn-ea"/>
                <a:cs typeface="+mn-cs"/>
              </a:rPr>
              <a:t> was </a:t>
            </a:r>
            <a:r>
              <a:rPr lang="en-GB" sz="1200" b="0" i="0" kern="1200" dirty="0" smtClean="0">
                <a:solidFill>
                  <a:schemeClr val="tx1"/>
                </a:solidFill>
                <a:effectLst/>
                <a:latin typeface="+mn-lt"/>
                <a:ea typeface="+mn-ea"/>
                <a:cs typeface="+mn-cs"/>
              </a:rPr>
              <a:t>made private secretary to Lord Knutsford, Colonial Secretary in Lord Salisbury's Government from 1887 till 1892</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Losing</a:t>
            </a:r>
            <a:r>
              <a:rPr lang="en-GB" sz="1200" b="0" i="0" kern="1200" baseline="0" dirty="0" smtClean="0">
                <a:solidFill>
                  <a:schemeClr val="tx1"/>
                </a:solidFill>
                <a:effectLst/>
                <a:latin typeface="+mn-lt"/>
                <a:ea typeface="+mn-ea"/>
                <a:cs typeface="+mn-cs"/>
              </a:rPr>
              <a:t> his own seat in 1906, he subsequently involved himself in many philanthropic and charitable causes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 was Chairman of the </a:t>
            </a:r>
            <a:r>
              <a:rPr lang="en-GB" sz="1200" b="0" i="0" u="none" strike="noStrike" kern="1200" dirty="0" smtClean="0">
                <a:solidFill>
                  <a:schemeClr val="tx1"/>
                </a:solidFill>
                <a:effectLst/>
                <a:latin typeface="+mn-lt"/>
                <a:ea typeface="+mn-ea"/>
                <a:cs typeface="+mn-cs"/>
                <a:hlinkClick r:id="rId3" tooltip="Royal Fine Art Commission for Scotland"/>
              </a:rPr>
              <a:t>Royal Fine Art Commission for Scotland</a:t>
            </a:r>
            <a:r>
              <a:rPr lang="en-GB" sz="1200" b="0" i="0" kern="1200" dirty="0" smtClean="0">
                <a:solidFill>
                  <a:schemeClr val="tx1"/>
                </a:solidFill>
                <a:effectLst/>
                <a:latin typeface="+mn-lt"/>
                <a:ea typeface="+mn-ea"/>
                <a:cs typeface="+mn-cs"/>
              </a:rPr>
              <a:t>, a Trustee of the </a:t>
            </a:r>
            <a:r>
              <a:rPr lang="en-GB" sz="1200" b="0" i="0" u="none" strike="noStrike" kern="1200" dirty="0" smtClean="0">
                <a:solidFill>
                  <a:schemeClr val="tx1"/>
                </a:solidFill>
                <a:effectLst/>
                <a:latin typeface="+mn-lt"/>
                <a:ea typeface="+mn-ea"/>
                <a:cs typeface="+mn-cs"/>
                <a:hlinkClick r:id="rId4" tooltip="National Galleries of Scotland"/>
              </a:rPr>
              <a:t>National Galleries of Scotland</a:t>
            </a:r>
            <a:r>
              <a:rPr lang="en-GB" sz="1200" b="0" i="0" u="none" strike="noStrike" kern="1200" dirty="0" smtClean="0">
                <a:solidFill>
                  <a:schemeClr val="tx1"/>
                </a:solidFill>
                <a:effectLst/>
                <a:latin typeface="+mn-lt"/>
                <a:ea typeface="+mn-ea"/>
                <a:cs typeface="+mn-cs"/>
              </a:rPr>
              <a:t>,</a:t>
            </a:r>
            <a:r>
              <a:rPr lang="en-GB" sz="1200" b="0" i="0" u="none" strike="noStrike" kern="1200" baseline="0" dirty="0" smtClean="0">
                <a:solidFill>
                  <a:schemeClr val="tx1"/>
                </a:solidFill>
                <a:effectLst/>
                <a:latin typeface="+mn-lt"/>
                <a:ea typeface="+mn-ea"/>
                <a:cs typeface="+mn-cs"/>
              </a:rPr>
              <a:t> and </a:t>
            </a:r>
            <a:r>
              <a:rPr lang="en-GB" sz="1200" b="0" i="0" kern="1200" dirty="0" smtClean="0">
                <a:solidFill>
                  <a:schemeClr val="tx1"/>
                </a:solidFill>
                <a:effectLst/>
                <a:latin typeface="+mn-lt"/>
                <a:ea typeface="+mn-ea"/>
                <a:cs typeface="+mn-cs"/>
              </a:rPr>
              <a:t>Chairman of </a:t>
            </a:r>
            <a:r>
              <a:rPr lang="en-GB" sz="1200" b="0" i="0" u="none" strike="noStrike" kern="1200" dirty="0" smtClean="0">
                <a:solidFill>
                  <a:schemeClr val="tx1"/>
                </a:solidFill>
                <a:effectLst/>
                <a:latin typeface="+mn-lt"/>
                <a:ea typeface="+mn-ea"/>
                <a:cs typeface="+mn-cs"/>
                <a:hlinkClick r:id="rId5" tooltip="Ancient Monuments Board (Scotland) (page does not exist)"/>
              </a:rPr>
              <a:t>Ancient Monuments Board</a:t>
            </a:r>
            <a:endParaRPr lang="en-GB" sz="1200" b="0" i="0" u="none" strike="noStrik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 was a founder member of the </a:t>
            </a:r>
            <a:r>
              <a:rPr lang="en-GB" sz="1200" b="0" i="0" u="none" strike="noStrike" kern="1200" dirty="0" smtClean="0">
                <a:solidFill>
                  <a:schemeClr val="tx1"/>
                </a:solidFill>
                <a:effectLst/>
                <a:latin typeface="+mn-lt"/>
                <a:ea typeface="+mn-ea"/>
                <a:cs typeface="+mn-cs"/>
                <a:hlinkClick r:id="rId6" tooltip="National Trust for Scotland"/>
              </a:rPr>
              <a:t>National Trust for Scotland</a:t>
            </a:r>
            <a:r>
              <a:rPr lang="en-GB" sz="1200" b="0" i="0" kern="1200" dirty="0" smtClean="0">
                <a:solidFill>
                  <a:schemeClr val="tx1"/>
                </a:solidFill>
                <a:effectLst/>
                <a:latin typeface="+mn-lt"/>
                <a:ea typeface="+mn-ea"/>
                <a:cs typeface="+mn-cs"/>
              </a:rPr>
              <a:t> in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1931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He sat on the Library Committee from 1908-1947</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In 1914 he had invited the Director and Bourdon to visit his library at Pollok House and had agreed to making it available for consultation by GSA students</a:t>
            </a:r>
          </a:p>
        </p:txBody>
      </p:sp>
      <p:sp>
        <p:nvSpPr>
          <p:cNvPr id="4" name="Slide Number Placeholder 3"/>
          <p:cNvSpPr>
            <a:spLocks noGrp="1"/>
          </p:cNvSpPr>
          <p:nvPr>
            <p:ph type="sldNum" sz="quarter" idx="10"/>
          </p:nvPr>
        </p:nvSpPr>
        <p:spPr/>
        <p:txBody>
          <a:bodyPr/>
          <a:lstStyle/>
          <a:p>
            <a:fld id="{671880E0-F5F1-4298-A4B2-1825A3CD4419}" type="slidenum">
              <a:rPr lang="en-GB" smtClean="0"/>
              <a:t>34</a:t>
            </a:fld>
            <a:endParaRPr lang="en-GB" dirty="0"/>
          </a:p>
        </p:txBody>
      </p:sp>
    </p:spTree>
    <p:extLst>
      <p:ext uri="{BB962C8B-B14F-4D97-AF65-F5344CB8AC3E}">
        <p14:creationId xmlns:p14="http://schemas.microsoft.com/office/powerpoint/2010/main" val="2728893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Sir</a:t>
            </a:r>
            <a:r>
              <a:rPr lang="en-GB" baseline="0" dirty="0" smtClean="0"/>
              <a:t> James Fleming (1831-) was </a:t>
            </a:r>
            <a:r>
              <a:rPr lang="en-GB" sz="1200" b="0" i="0" kern="1200" dirty="0" smtClean="0">
                <a:solidFill>
                  <a:schemeClr val="tx1"/>
                </a:solidFill>
                <a:effectLst/>
                <a:latin typeface="+mn-lt"/>
                <a:ea typeface="+mn-ea"/>
                <a:cs typeface="+mn-cs"/>
              </a:rPr>
              <a:t>Chairman of the Glasgow School of Art and born at </a:t>
            </a:r>
            <a:r>
              <a:rPr lang="en-GB" dirty="0" err="1" smtClean="0"/>
              <a:t>Rutherglen</a:t>
            </a:r>
            <a:r>
              <a:rPr lang="en-GB" sz="1200" b="0" i="0" kern="1200" dirty="0" smtClean="0">
                <a:solidFill>
                  <a:schemeClr val="tx1"/>
                </a:solidFill>
                <a:effectLst/>
                <a:latin typeface="+mn-lt"/>
                <a:ea typeface="+mn-ea"/>
                <a:cs typeface="+mn-cs"/>
              </a:rPr>
              <a:t>, 3rd August, 1831</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 began business life in a Glasgow lawyer's office, but after a year or two migrated to the office of the Britannia Pottery, St. </a:t>
            </a:r>
            <a:r>
              <a:rPr lang="en-GB" sz="1200" b="0" i="0" kern="1200" dirty="0" err="1" smtClean="0">
                <a:solidFill>
                  <a:schemeClr val="tx1"/>
                </a:solidFill>
                <a:effectLst/>
                <a:latin typeface="+mn-lt"/>
                <a:ea typeface="+mn-ea"/>
                <a:cs typeface="+mn-cs"/>
              </a:rPr>
              <a:t>Rollox</a:t>
            </a:r>
            <a:r>
              <a:rPr lang="en-GB" sz="1200" b="0" i="0" kern="1200" dirty="0" smtClean="0">
                <a:solidFill>
                  <a:schemeClr val="tx1"/>
                </a:solidFill>
                <a:effectLst/>
                <a:latin typeface="+mn-lt"/>
                <a:ea typeface="+mn-ea"/>
                <a:cs typeface="+mn-cs"/>
              </a:rPr>
              <a:t>, and in course of time became a partner in the firm, Messrs. Cochran &amp; Fleming.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At the same time he had taken a strong interest in artistic matters, having studied as a lad at the Glasgow School of Art.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For two periods he acted as a member of Glasgow School Board, in which he was chairman of the Science and Art Classes Committee</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 has also been for many years a governor of Glasgow and West of Scotland Technical College.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At Glasgow International Exhibition in 1901 he was convener of the section of applied and industrial art, and in November, 1906, his services to the artistic interests of the community were recognized by the King conferring upon him the dignity of knighthood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He sat on the Library Committee from 1908-1913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This memorial to him from GSA dates to 1901</a:t>
            </a:r>
          </a:p>
        </p:txBody>
      </p:sp>
      <p:sp>
        <p:nvSpPr>
          <p:cNvPr id="4" name="Slide Number Placeholder 3"/>
          <p:cNvSpPr>
            <a:spLocks noGrp="1"/>
          </p:cNvSpPr>
          <p:nvPr>
            <p:ph type="sldNum" sz="quarter" idx="10"/>
          </p:nvPr>
        </p:nvSpPr>
        <p:spPr/>
        <p:txBody>
          <a:bodyPr/>
          <a:lstStyle/>
          <a:p>
            <a:fld id="{671880E0-F5F1-4298-A4B2-1825A3CD4419}" type="slidenum">
              <a:rPr lang="en-GB" smtClean="0"/>
              <a:t>35</a:t>
            </a:fld>
            <a:endParaRPr lang="en-GB" dirty="0"/>
          </a:p>
        </p:txBody>
      </p:sp>
    </p:spTree>
    <p:extLst>
      <p:ext uri="{BB962C8B-B14F-4D97-AF65-F5344CB8AC3E}">
        <p14:creationId xmlns:p14="http://schemas.microsoft.com/office/powerpoint/2010/main" val="112202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Sir Francis Powell (1833-1914)</a:t>
            </a:r>
            <a:r>
              <a:rPr lang="en-GB" baseline="0" dirty="0" smtClean="0"/>
              <a:t> </a:t>
            </a:r>
            <a:r>
              <a:rPr lang="en-GB" sz="1200" b="0" i="0" kern="1200" dirty="0" smtClean="0">
                <a:solidFill>
                  <a:schemeClr val="tx1"/>
                </a:solidFill>
                <a:effectLst/>
                <a:latin typeface="+mn-lt"/>
                <a:ea typeface="+mn-ea"/>
                <a:cs typeface="+mn-cs"/>
              </a:rPr>
              <a:t>was President of the Royal Scottish Water-Colour Society</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a:t>
            </a:r>
            <a:r>
              <a:rPr lang="en-GB" sz="1200" b="0" i="0" kern="1200" baseline="0" dirty="0" smtClean="0">
                <a:solidFill>
                  <a:schemeClr val="tx1"/>
                </a:solidFill>
                <a:effectLst/>
                <a:latin typeface="+mn-lt"/>
                <a:ea typeface="+mn-ea"/>
                <a:cs typeface="+mn-cs"/>
              </a:rPr>
              <a:t> was</a:t>
            </a:r>
            <a:r>
              <a:rPr lang="en-GB" sz="1200" b="0" i="0" kern="1200" dirty="0" smtClean="0">
                <a:solidFill>
                  <a:schemeClr val="tx1"/>
                </a:solidFill>
                <a:effectLst/>
                <a:latin typeface="+mn-lt"/>
                <a:ea typeface="+mn-ea"/>
                <a:cs typeface="+mn-cs"/>
              </a:rPr>
              <a:t> born at Pendleton, near Manchester, 1833, and entered Manchester School of Art at the age of seventeen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After gaining the medals for figure drawing and for painting he went to London. There for four years he studied at Lee's Academy, and at the same time exhibited at the Royal Academy both water-colours and oil paintings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In</a:t>
            </a:r>
            <a:r>
              <a:rPr lang="en-GB" sz="1200" b="0" i="0" kern="1200" baseline="0" dirty="0" smtClean="0">
                <a:solidFill>
                  <a:schemeClr val="tx1"/>
                </a:solidFill>
                <a:effectLst/>
                <a:latin typeface="+mn-lt"/>
                <a:ea typeface="+mn-ea"/>
                <a:cs typeface="+mn-cs"/>
              </a:rPr>
              <a:t> 1860 </a:t>
            </a:r>
            <a:r>
              <a:rPr lang="en-GB" sz="1200" b="0" i="0" kern="1200" dirty="0" smtClean="0">
                <a:solidFill>
                  <a:schemeClr val="tx1"/>
                </a:solidFill>
                <a:effectLst/>
                <a:latin typeface="+mn-lt"/>
                <a:ea typeface="+mn-ea"/>
                <a:cs typeface="+mn-cs"/>
              </a:rPr>
              <a:t>he became one of the founders of the Scottish Society of Painters in Water-Colours, on the lines of the older London Society, and was elected its first President.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It was made a Royal Society in 1888, and in 1893 its President received the honour of knighthood.</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Meanwhile, among other public offices, he had been elected to represent the Haldane Trust as one of the Governors of the Glasgow School of Art, he was President of the Glasgow Art Club from 1887 to 1891, and at the Glasgow International Exhibitions of 1888 and 1901 he was Joint-Chairman of the Art Section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He sat on the Library Committee from 1908-1912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John </a:t>
            </a:r>
            <a:r>
              <a:rPr lang="en-GB" sz="1200" b="0" i="0" kern="1200" baseline="0" dirty="0" err="1" smtClean="0">
                <a:solidFill>
                  <a:schemeClr val="tx1"/>
                </a:solidFill>
                <a:effectLst/>
                <a:latin typeface="+mn-lt"/>
                <a:ea typeface="+mn-ea"/>
                <a:cs typeface="+mn-cs"/>
              </a:rPr>
              <a:t>Swinnerton</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Phillimore</a:t>
            </a:r>
            <a:r>
              <a:rPr lang="en-GB" sz="1200" b="0" i="0" kern="1200" baseline="0" dirty="0" smtClean="0">
                <a:solidFill>
                  <a:schemeClr val="tx1"/>
                </a:solidFill>
                <a:effectLst/>
                <a:latin typeface="+mn-lt"/>
                <a:ea typeface="+mn-ea"/>
                <a:cs typeface="+mn-cs"/>
              </a:rPr>
              <a:t>  (1873-1926) was </a:t>
            </a:r>
            <a:r>
              <a:rPr lang="en-GB" sz="1200" b="0" i="0" kern="1200" dirty="0" smtClean="0">
                <a:solidFill>
                  <a:schemeClr val="tx1"/>
                </a:solidFill>
                <a:effectLst/>
                <a:latin typeface="+mn-lt"/>
                <a:ea typeface="+mn-ea"/>
                <a:cs typeface="+mn-cs"/>
              </a:rPr>
              <a:t>FOURTH son of the late Admiral Sir Augustus </a:t>
            </a:r>
            <a:r>
              <a:rPr lang="en-GB" sz="1200" b="0" i="0" kern="1200" dirty="0" err="1" smtClean="0">
                <a:solidFill>
                  <a:schemeClr val="tx1"/>
                </a:solidFill>
                <a:effectLst/>
                <a:latin typeface="+mn-lt"/>
                <a:ea typeface="+mn-ea"/>
                <a:cs typeface="+mn-cs"/>
              </a:rPr>
              <a:t>Phillimore</a:t>
            </a:r>
            <a:endParaRPr lang="en-GB"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He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was born 26th February, 1873, and was educated at Westminster and at Christ Church, Oxford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A</a:t>
            </a:r>
            <a:r>
              <a:rPr lang="en-GB" sz="1200" b="0" i="0" kern="1200" baseline="0" dirty="0" smtClean="0">
                <a:solidFill>
                  <a:schemeClr val="tx1"/>
                </a:solidFill>
                <a:effectLst/>
                <a:latin typeface="+mn-lt"/>
                <a:ea typeface="+mn-ea"/>
                <a:cs typeface="+mn-cs"/>
              </a:rPr>
              <a:t> noted classicist, </a:t>
            </a:r>
            <a:r>
              <a:rPr lang="en-GB" sz="1200" b="0" i="0" kern="1200" dirty="0" smtClean="0">
                <a:solidFill>
                  <a:schemeClr val="tx1"/>
                </a:solidFill>
                <a:effectLst/>
                <a:latin typeface="+mn-lt"/>
                <a:ea typeface="+mn-ea"/>
                <a:cs typeface="+mn-cs"/>
              </a:rPr>
              <a:t>in 1907 he became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Chair of Humanity in Glasgow University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He sat on the Library Committee from 1909-1926</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smtClean="0">
              <a:solidFill>
                <a:schemeClr val="tx1"/>
              </a:solidFill>
              <a:effectLst/>
              <a:latin typeface="+mn-lt"/>
              <a:ea typeface="+mn-ea"/>
              <a:cs typeface="+mn-cs"/>
            </a:endParaRP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36</a:t>
            </a:fld>
            <a:endParaRPr lang="en-GB" dirty="0"/>
          </a:p>
        </p:txBody>
      </p:sp>
    </p:spTree>
    <p:extLst>
      <p:ext uri="{BB962C8B-B14F-4D97-AF65-F5344CB8AC3E}">
        <p14:creationId xmlns:p14="http://schemas.microsoft.com/office/powerpoint/2010/main" val="1119072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Alexander </a:t>
            </a:r>
            <a:r>
              <a:rPr lang="en-GB" dirty="0" err="1" smtClean="0"/>
              <a:t>Nisbet</a:t>
            </a:r>
            <a:r>
              <a:rPr lang="en-GB" baseline="0" dirty="0" smtClean="0"/>
              <a:t> Paterson (1862-1947) </a:t>
            </a:r>
            <a:r>
              <a:rPr lang="en-GB" sz="1200" b="0" i="0" kern="1200" dirty="0" smtClean="0">
                <a:solidFill>
                  <a:schemeClr val="tx1"/>
                </a:solidFill>
                <a:effectLst/>
                <a:latin typeface="+mn-lt"/>
                <a:ea typeface="+mn-ea"/>
                <a:cs typeface="+mn-cs"/>
              </a:rPr>
              <a:t>was born in 1862</a:t>
            </a:r>
            <a:r>
              <a:rPr lang="en-GB" sz="1200" b="0" i="0" kern="1200" baseline="0" dirty="0" smtClean="0">
                <a:solidFill>
                  <a:schemeClr val="tx1"/>
                </a:solidFill>
                <a:effectLst/>
                <a:latin typeface="+mn-lt"/>
                <a:ea typeface="+mn-ea"/>
                <a:cs typeface="+mn-cs"/>
              </a:rPr>
              <a:t> and </a:t>
            </a:r>
            <a:r>
              <a:rPr lang="en-GB" sz="1200" b="0" i="0" kern="1200" dirty="0" smtClean="0">
                <a:solidFill>
                  <a:schemeClr val="tx1"/>
                </a:solidFill>
                <a:effectLst/>
                <a:latin typeface="+mn-lt"/>
                <a:ea typeface="+mn-ea"/>
                <a:cs typeface="+mn-cs"/>
              </a:rPr>
              <a:t>was educated at the Western Academy, Glasgow Academy, and Glasgow University</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took his degree in arts in 1882</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From 1883 to 1886, at the </a:t>
            </a:r>
            <a:r>
              <a:rPr lang="en-GB" sz="1200" b="0" i="0" kern="1200" dirty="0" err="1" smtClean="0">
                <a:solidFill>
                  <a:schemeClr val="tx1"/>
                </a:solidFill>
                <a:effectLst/>
                <a:latin typeface="+mn-lt"/>
                <a:ea typeface="+mn-ea"/>
                <a:cs typeface="+mn-cs"/>
              </a:rPr>
              <a:t>Ecole</a:t>
            </a:r>
            <a:r>
              <a:rPr lang="en-GB" sz="1200" b="0" i="0" kern="1200" dirty="0" smtClean="0">
                <a:solidFill>
                  <a:schemeClr val="tx1"/>
                </a:solidFill>
                <a:effectLst/>
                <a:latin typeface="+mn-lt"/>
                <a:ea typeface="+mn-ea"/>
                <a:cs typeface="+mn-cs"/>
              </a:rPr>
              <a:t> des Beaux Arts in Paris, he studied architecture and decoration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This was followed by office training as a draughtsman with John Burnett &amp; Son, Glasgow, and Sir Aston Webb, London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From 1892 to 1903 he carried on practice on his own account in Glasgow</a:t>
            </a:r>
            <a:r>
              <a:rPr lang="en-GB" sz="1200" b="0" i="0" kern="1200" baseline="0" dirty="0" smtClean="0">
                <a:solidFill>
                  <a:schemeClr val="tx1"/>
                </a:solidFill>
                <a:effectLst/>
                <a:latin typeface="+mn-lt"/>
                <a:ea typeface="+mn-ea"/>
                <a:cs typeface="+mn-cs"/>
              </a:rPr>
              <a:t> and produced a number of notable buildings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 was a member of the Royal Institute of British Architects, vice-president of the Glasgow Institute of Architects, and a member of Glasgow Art Club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He sat on the Library Committee from 1909-1941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Alan M </a:t>
            </a:r>
            <a:r>
              <a:rPr lang="en-GB" sz="1200" b="0" i="0" kern="1200" baseline="0" dirty="0" err="1" smtClean="0">
                <a:solidFill>
                  <a:schemeClr val="tx1"/>
                </a:solidFill>
                <a:effectLst/>
                <a:latin typeface="+mn-lt"/>
                <a:ea typeface="+mn-ea"/>
                <a:cs typeface="+mn-cs"/>
              </a:rPr>
              <a:t>Boase</a:t>
            </a:r>
            <a:r>
              <a:rPr lang="en-GB" sz="1200" b="0" i="0" kern="1200" baseline="0" dirty="0" smtClean="0">
                <a:solidFill>
                  <a:schemeClr val="tx1"/>
                </a:solidFill>
                <a:effectLst/>
                <a:latin typeface="+mn-lt"/>
                <a:ea typeface="+mn-ea"/>
                <a:cs typeface="+mn-cs"/>
              </a:rPr>
              <a:t> (1902-1982) was Marshall Professor of French at Glasgow University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He sat on the Library Committee from 1946 to at least 1952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37</a:t>
            </a:fld>
            <a:endParaRPr lang="en-GB" dirty="0"/>
          </a:p>
        </p:txBody>
      </p:sp>
    </p:spTree>
    <p:extLst>
      <p:ext uri="{BB962C8B-B14F-4D97-AF65-F5344CB8AC3E}">
        <p14:creationId xmlns:p14="http://schemas.microsoft.com/office/powerpoint/2010/main" val="3455845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Perhaps the most notable member of the Committee was Charles Rennie Mackintosh himself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He sat on the Library Committee immediately after his library had opened in 1909, and continued to serve until 1915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This is intriguing, as it means his hand was undoubtedly present in the development of the library collections in the early 1900s, though he have no way of identifying the particular volumes he selected for </a:t>
            </a:r>
            <a:r>
              <a:rPr lang="en-GB" sz="1200" b="0" i="0" kern="1200" baseline="0" dirty="0" smtClean="0">
                <a:solidFill>
                  <a:schemeClr val="tx1"/>
                </a:solidFill>
                <a:effectLst/>
                <a:latin typeface="+mn-lt"/>
                <a:ea typeface="+mn-ea"/>
                <a:cs typeface="+mn-cs"/>
              </a:rPr>
              <a:t>acquisition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kern="1200" baseline="0" dirty="0" smtClean="0">
                <a:solidFill>
                  <a:schemeClr val="tx1"/>
                </a:solidFill>
                <a:effectLst/>
                <a:latin typeface="+mn-lt"/>
                <a:ea typeface="+mn-ea"/>
                <a:cs typeface="+mn-cs"/>
              </a:rPr>
              <a:t>Do minutes note his as present </a:t>
            </a:r>
            <a:r>
              <a:rPr lang="en-GB" sz="1200" b="1" i="0" kern="1200" baseline="0" smtClean="0">
                <a:solidFill>
                  <a:schemeClr val="tx1"/>
                </a:solidFill>
                <a:effectLst/>
                <a:latin typeface="+mn-lt"/>
                <a:ea typeface="+mn-ea"/>
                <a:cs typeface="+mn-cs"/>
              </a:rPr>
              <a:t>or absent?</a:t>
            </a:r>
            <a:endParaRPr lang="en-GB" sz="1200" b="1"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38</a:t>
            </a:fld>
            <a:endParaRPr lang="en-GB" dirty="0"/>
          </a:p>
        </p:txBody>
      </p:sp>
    </p:spTree>
    <p:extLst>
      <p:ext uri="{BB962C8B-B14F-4D97-AF65-F5344CB8AC3E}">
        <p14:creationId xmlns:p14="http://schemas.microsoft.com/office/powerpoint/2010/main" val="3638360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From the late 1840s the School's Annual Reports, now held in Archives and Collections, sometimes note the purchase or donation of specific titles.</a:t>
            </a:r>
          </a:p>
          <a:p>
            <a:pPr marL="171450" indent="-171450">
              <a:buFont typeface="Arial" panose="020B0604020202020204" pitchFamily="34" charset="0"/>
              <a:buChar char="•"/>
            </a:pPr>
            <a:r>
              <a:rPr lang="en-GB" dirty="0" smtClean="0"/>
              <a:t>Similarly, donations and purchases are often noted in the Governors' Minutes, which include the minutes of the Library and Materials Sub-Committee. </a:t>
            </a:r>
          </a:p>
          <a:p>
            <a:pPr marL="171450" indent="-171450">
              <a:buFont typeface="Arial" panose="020B0604020202020204" pitchFamily="34" charset="0"/>
              <a:buChar char="•"/>
            </a:pPr>
            <a:r>
              <a:rPr lang="en-GB" dirty="0" smtClean="0"/>
              <a:t>All relevant information from these sources has now been transcribed up until the 1950s, and provenances added to catalogue records.</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Barlow, Sir Thomas, 1</a:t>
            </a:r>
            <a:r>
              <a:rPr lang="en-US" sz="1200" b="0" i="0" kern="1200" baseline="30000" dirty="0" smtClean="0">
                <a:solidFill>
                  <a:schemeClr val="tx1"/>
                </a:solidFill>
                <a:effectLst/>
                <a:latin typeface="+mn-lt"/>
                <a:ea typeface="+mn-ea"/>
                <a:cs typeface="+mn-cs"/>
              </a:rPr>
              <a:t>st</a:t>
            </a:r>
            <a:r>
              <a:rPr lang="en-US" sz="1200" b="0" i="0" kern="1200" dirty="0" smtClean="0">
                <a:solidFill>
                  <a:schemeClr val="tx1"/>
                </a:solidFill>
                <a:effectLst/>
                <a:latin typeface="+mn-lt"/>
                <a:ea typeface="+mn-ea"/>
                <a:cs typeface="+mn-cs"/>
              </a:rPr>
              <a:t> Baronet (1845-1945)</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Royal Physician to Queen Victoria, King Edward VII and King George V. Pioneer researcher on infantile scurvy.</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Arms of fired torches and a double-headed eagle.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Crested by double eagle heads and a staff with serpent entwined.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Motto '</a:t>
            </a:r>
            <a:r>
              <a:rPr lang="en-GB" sz="1200" b="0" i="0" kern="1200" dirty="0" err="1" smtClean="0">
                <a:solidFill>
                  <a:schemeClr val="tx1"/>
                </a:solidFill>
                <a:effectLst/>
                <a:latin typeface="+mn-lt"/>
                <a:ea typeface="+mn-ea"/>
                <a:cs typeface="+mn-cs"/>
              </a:rPr>
              <a:t>sicut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aquilla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juvenescam</a:t>
            </a:r>
            <a:r>
              <a:rPr lang="en-GB" sz="1200" b="0" i="0" kern="1200" dirty="0" smtClean="0">
                <a:solidFill>
                  <a:schemeClr val="tx1"/>
                </a:solidFill>
                <a:effectLst/>
                <a:latin typeface="+mn-lt"/>
                <a:ea typeface="+mn-ea"/>
                <a:cs typeface="+mn-cs"/>
              </a:rPr>
              <a:t>', 'I shall grow up as the eagle'</a:t>
            </a: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err="1" smtClean="0">
                <a:solidFill>
                  <a:schemeClr val="tx1"/>
                </a:solidFill>
                <a:effectLst/>
                <a:latin typeface="+mn-lt"/>
                <a:ea typeface="+mn-ea"/>
                <a:cs typeface="+mn-cs"/>
              </a:rPr>
              <a:t>Bilsland</a:t>
            </a:r>
            <a:r>
              <a:rPr lang="en-US" sz="1200" b="0" i="0" kern="1200" dirty="0" smtClean="0">
                <a:solidFill>
                  <a:schemeClr val="tx1"/>
                </a:solidFill>
                <a:effectLst/>
                <a:latin typeface="+mn-lt"/>
                <a:ea typeface="+mn-ea"/>
                <a:cs typeface="+mn-cs"/>
              </a:rPr>
              <a:t>, Sir William (1847-1921)</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Bread and biscuit manufacturer. Governor of GSA 1893, 1896-1908. Lord Provost of Glasgow 1905-1908. Created baronet in 1907, awarded an honorary LLD from Glasgow University, and made a member of several foreign orders.</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39</a:t>
            </a:fld>
            <a:endParaRPr lang="en-GB" dirty="0"/>
          </a:p>
        </p:txBody>
      </p:sp>
    </p:spTree>
    <p:extLst>
      <p:ext uri="{BB962C8B-B14F-4D97-AF65-F5344CB8AC3E}">
        <p14:creationId xmlns:p14="http://schemas.microsoft.com/office/powerpoint/2010/main" val="53671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altLang="en-US" dirty="0" smtClean="0"/>
              <a:t>Balcony</a:t>
            </a:r>
            <a:r>
              <a:rPr lang="en-GB" altLang="en-US" baseline="0" dirty="0" smtClean="0"/>
              <a:t> pendant</a:t>
            </a:r>
            <a:endParaRPr lang="en-GB" altLang="en-US"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a:t>
            </a:fld>
            <a:endParaRPr lang="en-GB" dirty="0"/>
          </a:p>
        </p:txBody>
      </p:sp>
    </p:spTree>
    <p:extLst>
      <p:ext uri="{BB962C8B-B14F-4D97-AF65-F5344CB8AC3E}">
        <p14:creationId xmlns:p14="http://schemas.microsoft.com/office/powerpoint/2010/main" val="687354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Stirling-</a:t>
            </a:r>
            <a:r>
              <a:rPr lang="en-GB" dirty="0" err="1" smtClean="0"/>
              <a:t>Maxwells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40</a:t>
            </a:fld>
            <a:endParaRPr lang="en-GB" dirty="0"/>
          </a:p>
        </p:txBody>
      </p:sp>
    </p:spTree>
    <p:extLst>
      <p:ext uri="{BB962C8B-B14F-4D97-AF65-F5344CB8AC3E}">
        <p14:creationId xmlns:p14="http://schemas.microsoft.com/office/powerpoint/2010/main" val="520887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Campbell, Hugh, 3rd Earl of Loudoun (ca.1673-1731)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Parliamentarian. Enters Parliament 1696. Member of Privy Council 1697. 1702- 1704 Commissioner of the Scottish Treasury. 1704 joint Secretary of State. 1706 Scottish Commissioner for the Union, and Order of the Thistle.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motto '</a:t>
            </a:r>
            <a:r>
              <a:rPr lang="en-GB" sz="1200" b="0" i="0" kern="1200" dirty="0" err="1" smtClean="0">
                <a:solidFill>
                  <a:schemeClr val="tx1"/>
                </a:solidFill>
                <a:effectLst/>
                <a:latin typeface="+mn-lt"/>
                <a:ea typeface="+mn-ea"/>
                <a:cs typeface="+mn-cs"/>
              </a:rPr>
              <a:t>byde</a:t>
            </a:r>
            <a:r>
              <a:rPr lang="en-GB" sz="1200" b="0" i="0" kern="1200" dirty="0" smtClean="0">
                <a:solidFill>
                  <a:schemeClr val="tx1"/>
                </a:solidFill>
                <a:effectLst/>
                <a:latin typeface="+mn-lt"/>
                <a:ea typeface="+mn-ea"/>
                <a:cs typeface="+mn-cs"/>
              </a:rPr>
              <a:t> my time'</a:t>
            </a:r>
          </a:p>
          <a:p>
            <a:pPr marL="171450" indent="-171450">
              <a:buFont typeface="Arial" panose="020B0604020202020204" pitchFamily="34" charset="0"/>
              <a:buChar char="•"/>
            </a:pPr>
            <a:endParaRPr lang="en-GB" b="0" i="0" dirty="0" smtClean="0"/>
          </a:p>
          <a:p>
            <a:pPr marL="171450" indent="-171450">
              <a:buFont typeface="Arial" panose="020B0604020202020204" pitchFamily="34" charset="0"/>
              <a:buChar char="•"/>
            </a:pPr>
            <a:r>
              <a:rPr lang="en-US" sz="1200" b="0" i="0" kern="1200" dirty="0" err="1" smtClean="0">
                <a:solidFill>
                  <a:schemeClr val="tx1"/>
                </a:solidFill>
                <a:effectLst/>
                <a:latin typeface="+mn-lt"/>
                <a:ea typeface="+mn-ea"/>
                <a:cs typeface="+mn-cs"/>
              </a:rPr>
              <a:t>Capell</a:t>
            </a:r>
            <a:r>
              <a:rPr lang="en-US" sz="1200" b="0" i="0" kern="1200" dirty="0" smtClean="0">
                <a:solidFill>
                  <a:schemeClr val="tx1"/>
                </a:solidFill>
                <a:effectLst/>
                <a:latin typeface="+mn-lt"/>
                <a:ea typeface="+mn-ea"/>
                <a:cs typeface="+mn-cs"/>
              </a:rPr>
              <a:t>, Algernon, 2</a:t>
            </a:r>
            <a:r>
              <a:rPr lang="en-US" sz="1200" b="0" i="0" kern="1200" baseline="30000" dirty="0"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Earl of Essex (1670-1710)</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English nobleman, soldier and courtier. Gentleman of the Bedchamber to King William III between 1691 and 1702</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Arms a lion rampart between 3 crosslets, crested and supported by lions.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Motto 'fide et </a:t>
            </a:r>
            <a:r>
              <a:rPr lang="en-GB" sz="1200" b="0" i="0" kern="1200" dirty="0" err="1" smtClean="0">
                <a:solidFill>
                  <a:schemeClr val="tx1"/>
                </a:solidFill>
                <a:effectLst/>
                <a:latin typeface="+mn-lt"/>
                <a:ea typeface="+mn-ea"/>
                <a:cs typeface="+mn-cs"/>
              </a:rPr>
              <a:t>fortitudine</a:t>
            </a:r>
            <a:r>
              <a:rPr lang="en-GB" sz="1200" b="0" i="0" kern="1200" dirty="0" smtClean="0">
                <a:solidFill>
                  <a:schemeClr val="tx1"/>
                </a:solidFill>
                <a:effectLst/>
                <a:latin typeface="+mn-lt"/>
                <a:ea typeface="+mn-ea"/>
                <a:cs typeface="+mn-cs"/>
              </a:rPr>
              <a:t>', 'By faith and courage'</a:t>
            </a: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41</a:t>
            </a:fld>
            <a:endParaRPr lang="en-GB" dirty="0"/>
          </a:p>
        </p:txBody>
      </p:sp>
    </p:spTree>
    <p:extLst>
      <p:ext uri="{BB962C8B-B14F-4D97-AF65-F5344CB8AC3E}">
        <p14:creationId xmlns:p14="http://schemas.microsoft.com/office/powerpoint/2010/main" val="579484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Hague, Bernard (1893-1960)</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Electrical engineer. James Watt chair of electrical engineering at University of Glasgow 1946.</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Accomplished oboist and musician.</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Heron-Allen, Edward (1861-1943)</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motto </a:t>
            </a:r>
            <a:r>
              <a:rPr lang="en-GB" sz="1200" b="0" i="0" kern="1200" dirty="0" err="1" smtClean="0">
                <a:solidFill>
                  <a:schemeClr val="tx1"/>
                </a:solidFill>
                <a:effectLst/>
                <a:latin typeface="+mn-lt"/>
                <a:ea typeface="+mn-ea"/>
                <a:cs typeface="+mn-cs"/>
              </a:rPr>
              <a:t>Diligenter</a:t>
            </a:r>
            <a:r>
              <a:rPr lang="en-GB" sz="1200" b="0" i="0" kern="1200" dirty="0" smtClean="0">
                <a:solidFill>
                  <a:schemeClr val="tx1"/>
                </a:solidFill>
                <a:effectLst/>
                <a:latin typeface="+mn-lt"/>
                <a:ea typeface="+mn-ea"/>
                <a:cs typeface="+mn-cs"/>
              </a:rPr>
              <a:t> et Fidelis, 'careful and true'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Author and associate of Oscar Wilde.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Wrote The Cheetah Girl under pseudonym Christopher </a:t>
            </a:r>
            <a:r>
              <a:rPr lang="en-GB" sz="1200" b="0" i="0" kern="1200" dirty="0" err="1" smtClean="0">
                <a:solidFill>
                  <a:schemeClr val="tx1"/>
                </a:solidFill>
                <a:effectLst/>
                <a:latin typeface="+mn-lt"/>
                <a:ea typeface="+mn-ea"/>
                <a:cs typeface="+mn-cs"/>
              </a:rPr>
              <a:t>Blayre</a:t>
            </a:r>
            <a:r>
              <a:rPr lang="en-GB" sz="1200" b="0" i="0" kern="1200" dirty="0" smtClean="0">
                <a:solidFill>
                  <a:schemeClr val="tx1"/>
                </a:solidFill>
                <a:effectLst/>
                <a:latin typeface="+mn-lt"/>
                <a:ea typeface="+mn-ea"/>
                <a:cs typeface="+mn-cs"/>
              </a:rPr>
              <a:t>, which was suppressed for its explorations of unconventional sexualities.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Expert violin-maker and asparagus grower.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Practised palmistry and early member of Society of Psychical Research.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President of </a:t>
            </a:r>
            <a:r>
              <a:rPr lang="en-GB" sz="1200" b="0" i="0" kern="1200" dirty="0" err="1" smtClean="0">
                <a:solidFill>
                  <a:schemeClr val="tx1"/>
                </a:solidFill>
                <a:effectLst/>
                <a:latin typeface="+mn-lt"/>
                <a:ea typeface="+mn-ea"/>
                <a:cs typeface="+mn-cs"/>
              </a:rPr>
              <a:t>Microscopical</a:t>
            </a:r>
            <a:r>
              <a:rPr lang="en-GB" sz="1200" b="0" i="0" kern="1200" dirty="0" smtClean="0">
                <a:solidFill>
                  <a:schemeClr val="tx1"/>
                </a:solidFill>
                <a:effectLst/>
                <a:latin typeface="+mn-lt"/>
                <a:ea typeface="+mn-ea"/>
                <a:cs typeface="+mn-cs"/>
              </a:rPr>
              <a:t> Society.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Fellow of Royal Society 1919.</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Persian scholar and translator of the </a:t>
            </a:r>
            <a:r>
              <a:rPr lang="en-GB" sz="1200" b="0" i="0" kern="1200" dirty="0" err="1" smtClean="0">
                <a:solidFill>
                  <a:schemeClr val="tx1"/>
                </a:solidFill>
                <a:effectLst/>
                <a:latin typeface="+mn-lt"/>
                <a:ea typeface="+mn-ea"/>
                <a:cs typeface="+mn-cs"/>
              </a:rPr>
              <a:t>Rubaiyat</a:t>
            </a:r>
            <a:r>
              <a:rPr lang="en-GB"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42</a:t>
            </a:fld>
            <a:endParaRPr lang="en-GB" dirty="0"/>
          </a:p>
        </p:txBody>
      </p:sp>
    </p:spTree>
    <p:extLst>
      <p:ext uri="{BB962C8B-B14F-4D97-AF65-F5344CB8AC3E}">
        <p14:creationId xmlns:p14="http://schemas.microsoft.com/office/powerpoint/2010/main" val="856874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err="1" smtClean="0">
                <a:solidFill>
                  <a:schemeClr val="tx1"/>
                </a:solidFill>
                <a:effectLst/>
                <a:latin typeface="+mn-lt"/>
                <a:ea typeface="+mn-ea"/>
                <a:cs typeface="+mn-cs"/>
              </a:rPr>
              <a:t>Hohler</a:t>
            </a:r>
            <a:r>
              <a:rPr lang="en-GB" sz="1200" b="0" i="0" kern="1200" dirty="0" smtClean="0">
                <a:solidFill>
                  <a:schemeClr val="tx1"/>
                </a:solidFill>
                <a:effectLst/>
                <a:latin typeface="+mn-lt"/>
                <a:ea typeface="+mn-ea"/>
                <a:cs typeface="+mn-cs"/>
              </a:rPr>
              <a:t>, Sir Thomas Beaumont (1871-1946)</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Bookplate to front bearing motto "Grata </a:t>
            </a:r>
            <a:r>
              <a:rPr lang="en-GB" sz="1200" b="0" i="0" kern="1200" dirty="0" err="1" smtClean="0">
                <a:solidFill>
                  <a:schemeClr val="tx1"/>
                </a:solidFill>
                <a:effectLst/>
                <a:latin typeface="+mn-lt"/>
                <a:ea typeface="+mn-ea"/>
                <a:cs typeface="+mn-cs"/>
              </a:rPr>
              <a:t>carpentis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thyma</a:t>
            </a:r>
            <a:r>
              <a:rPr lang="en-GB" sz="1200" b="0" i="0" kern="1200" dirty="0" smtClean="0">
                <a:solidFill>
                  <a:schemeClr val="tx1"/>
                </a:solidFill>
                <a:effectLst/>
                <a:latin typeface="+mn-lt"/>
                <a:ea typeface="+mn-ea"/>
                <a:cs typeface="+mn-cs"/>
              </a:rPr>
              <a:t> per </a:t>
            </a:r>
            <a:r>
              <a:rPr lang="en-GB" sz="1200" b="0" i="0" kern="1200" dirty="0" err="1" smtClean="0">
                <a:solidFill>
                  <a:schemeClr val="tx1"/>
                </a:solidFill>
                <a:effectLst/>
                <a:latin typeface="+mn-lt"/>
                <a:ea typeface="+mn-ea"/>
                <a:cs typeface="+mn-cs"/>
              </a:rPr>
              <a:t>laborem</a:t>
            </a:r>
            <a:r>
              <a:rPr lang="en-GB" sz="1200" b="0" i="0" kern="1200" dirty="0" smtClean="0">
                <a:solidFill>
                  <a:schemeClr val="tx1"/>
                </a:solidFill>
                <a:effectLst/>
                <a:latin typeface="+mn-lt"/>
                <a:ea typeface="+mn-ea"/>
                <a:cs typeface="+mn-cs"/>
              </a:rPr>
              <a:t>", taken from Horace's Odes part IV</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During World War I, he was head of the British delegation to Mexico and was involved in the interception of the German Zimmermann Telegram that was used to promote the entry of the United States into the war.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Although acting anonymously at the time, he later identified himself as the mysterious "Mr. H" responsible for intercepting the telegram.</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err="1" smtClean="0">
                <a:solidFill>
                  <a:schemeClr val="tx1"/>
                </a:solidFill>
                <a:effectLst/>
                <a:latin typeface="+mn-lt"/>
                <a:ea typeface="+mn-ea"/>
                <a:cs typeface="+mn-cs"/>
              </a:rPr>
              <a:t>Hewer</a:t>
            </a:r>
            <a:r>
              <a:rPr lang="en-GB" sz="1200" b="0" i="0" kern="1200" dirty="0" smtClean="0">
                <a:solidFill>
                  <a:schemeClr val="tx1"/>
                </a:solidFill>
                <a:effectLst/>
                <a:latin typeface="+mn-lt"/>
                <a:ea typeface="+mn-ea"/>
                <a:cs typeface="+mn-cs"/>
              </a:rPr>
              <a:t>, Humphrey Robert (1903-1974)</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Naturalist.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Assistant professor and reader in zoology at Imperial College London 1926-64;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Professor, University of London from 1964.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Early work on </a:t>
            </a:r>
            <a:r>
              <a:rPr lang="en-US" sz="1200" b="0" i="0" kern="1200" dirty="0" err="1" smtClean="0">
                <a:solidFill>
                  <a:schemeClr val="tx1"/>
                </a:solidFill>
                <a:effectLst/>
                <a:latin typeface="+mn-lt"/>
                <a:ea typeface="+mn-ea"/>
                <a:cs typeface="+mn-cs"/>
              </a:rPr>
              <a:t>colour</a:t>
            </a:r>
            <a:r>
              <a:rPr lang="en-US" sz="1200" b="0" i="0" kern="1200" dirty="0" smtClean="0">
                <a:solidFill>
                  <a:schemeClr val="tx1"/>
                </a:solidFill>
                <a:effectLst/>
                <a:latin typeface="+mn-lt"/>
                <a:ea typeface="+mn-ea"/>
                <a:cs typeface="+mn-cs"/>
              </a:rPr>
              <a:t> change in salamanders and fish, and variation in burnet moths.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Innovative teacher, introducing biological films to classes, including a famous pioneer film on gannets, made with Julian Huxley</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b="0" i="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43</a:t>
            </a:fld>
            <a:endParaRPr lang="en-GB" dirty="0"/>
          </a:p>
        </p:txBody>
      </p:sp>
    </p:spTree>
    <p:extLst>
      <p:ext uri="{BB962C8B-B14F-4D97-AF65-F5344CB8AC3E}">
        <p14:creationId xmlns:p14="http://schemas.microsoft.com/office/powerpoint/2010/main" val="1323694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err="1" smtClean="0">
                <a:solidFill>
                  <a:schemeClr val="tx1"/>
                </a:solidFill>
                <a:effectLst/>
                <a:latin typeface="+mn-lt"/>
                <a:ea typeface="+mn-ea"/>
                <a:cs typeface="+mn-cs"/>
              </a:rPr>
              <a:t>Polymetis</a:t>
            </a:r>
            <a:r>
              <a:rPr lang="en-GB" sz="1200" b="0" i="0" kern="120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London, 1774</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Accession no. 24 in early accessions register, now held in GSA Archives and Collections. "This copy was once in the possession of Josiah Wedgwood"</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44</a:t>
            </a:fld>
            <a:endParaRPr lang="en-GB" dirty="0"/>
          </a:p>
        </p:txBody>
      </p:sp>
    </p:spTree>
    <p:extLst>
      <p:ext uri="{BB962C8B-B14F-4D97-AF65-F5344CB8AC3E}">
        <p14:creationId xmlns:p14="http://schemas.microsoft.com/office/powerpoint/2010/main" val="4206928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smtClean="0"/>
              <a:t>The donations we have received over the year have also</a:t>
            </a:r>
            <a:r>
              <a:rPr lang="en-GB" b="0" i="0" baseline="0" dirty="0" smtClean="0"/>
              <a:t> given us many examples of artist-designed bookplates</a:t>
            </a:r>
          </a:p>
          <a:p>
            <a:pPr marL="171450" indent="-171450">
              <a:buFont typeface="Arial" panose="020B0604020202020204" pitchFamily="34" charset="0"/>
              <a:buChar char="•"/>
            </a:pPr>
            <a:r>
              <a:rPr lang="en-GB" b="0" i="0" baseline="0" dirty="0" smtClean="0"/>
              <a:t>Bookplate of William Maxwell by printmaker John Farleigh</a:t>
            </a:r>
          </a:p>
          <a:p>
            <a:pPr marL="171450" indent="-171450">
              <a:buFont typeface="Arial" panose="020B0604020202020204" pitchFamily="34" charset="0"/>
              <a:buChar char="•"/>
            </a:pPr>
            <a:r>
              <a:rPr lang="en-GB" b="0" i="0" baseline="0" dirty="0" smtClean="0"/>
              <a:t>Bookplate of </a:t>
            </a:r>
            <a:r>
              <a:rPr lang="en-GB" b="0" i="0" baseline="0" dirty="0" err="1" smtClean="0"/>
              <a:t>Rainforth</a:t>
            </a:r>
            <a:r>
              <a:rPr lang="en-GB" b="0" i="0" baseline="0" dirty="0" smtClean="0"/>
              <a:t> Armitage Walker by James Guthrie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Walker, </a:t>
            </a:r>
            <a:r>
              <a:rPr lang="en-GB" sz="1200" b="0" i="0" kern="1200" dirty="0" err="1" smtClean="0">
                <a:solidFill>
                  <a:schemeClr val="tx1"/>
                </a:solidFill>
                <a:effectLst/>
                <a:latin typeface="+mn-lt"/>
                <a:ea typeface="+mn-ea"/>
                <a:cs typeface="+mn-cs"/>
              </a:rPr>
              <a:t>Rainforth</a:t>
            </a:r>
            <a:r>
              <a:rPr lang="en-GB" sz="1200" b="0" i="0" kern="1200" dirty="0" smtClean="0">
                <a:solidFill>
                  <a:schemeClr val="tx1"/>
                </a:solidFill>
                <a:effectLst/>
                <a:latin typeface="+mn-lt"/>
                <a:ea typeface="+mn-ea"/>
                <a:cs typeface="+mn-cs"/>
              </a:rPr>
              <a:t> Armitage (1886-1967)</a:t>
            </a:r>
            <a:r>
              <a:rPr lang="en-GB" sz="1200" b="0" i="0" kern="1200" baseline="0" dirty="0" smtClean="0">
                <a:solidFill>
                  <a:schemeClr val="tx1"/>
                </a:solidFill>
                <a:effectLst/>
                <a:latin typeface="+mn-lt"/>
                <a:ea typeface="+mn-ea"/>
                <a:cs typeface="+mn-cs"/>
              </a:rPr>
              <a:t> was an </a:t>
            </a:r>
            <a:r>
              <a:rPr lang="en-GB" sz="1200" b="0" i="0" kern="1200" dirty="0" smtClean="0">
                <a:solidFill>
                  <a:schemeClr val="tx1"/>
                </a:solidFill>
                <a:effectLst/>
                <a:latin typeface="+mn-lt"/>
                <a:ea typeface="+mn-ea"/>
                <a:cs typeface="+mn-cs"/>
              </a:rPr>
              <a:t>Art historian and expert on Beardsley and Gill.</a:t>
            </a: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45</a:t>
            </a:fld>
            <a:endParaRPr lang="en-GB" dirty="0"/>
          </a:p>
        </p:txBody>
      </p:sp>
    </p:spTree>
    <p:extLst>
      <p:ext uri="{BB962C8B-B14F-4D97-AF65-F5344CB8AC3E}">
        <p14:creationId xmlns:p14="http://schemas.microsoft.com/office/powerpoint/2010/main" val="3041275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Ex </a:t>
            </a:r>
            <a:r>
              <a:rPr lang="en-GB" sz="1200" b="0" i="0" kern="1200" dirty="0" err="1" smtClean="0">
                <a:solidFill>
                  <a:schemeClr val="tx1"/>
                </a:solidFill>
                <a:effectLst/>
                <a:latin typeface="+mn-lt"/>
                <a:ea typeface="+mn-ea"/>
                <a:cs typeface="+mn-cs"/>
              </a:rPr>
              <a:t>libris</a:t>
            </a:r>
            <a:r>
              <a:rPr lang="en-GB" sz="1200" b="0" i="0" kern="1200" dirty="0" smtClean="0">
                <a:solidFill>
                  <a:schemeClr val="tx1"/>
                </a:solidFill>
                <a:effectLst/>
                <a:latin typeface="+mn-lt"/>
                <a:ea typeface="+mn-ea"/>
                <a:cs typeface="+mn-cs"/>
              </a:rPr>
              <a:t> of A[lice] and T[</a:t>
            </a:r>
            <a:r>
              <a:rPr lang="en-GB" sz="1200" b="0" i="0" kern="1200" dirty="0" err="1" smtClean="0">
                <a:solidFill>
                  <a:schemeClr val="tx1"/>
                </a:solidFill>
                <a:effectLst/>
                <a:latin typeface="+mn-lt"/>
                <a:ea typeface="+mn-ea"/>
                <a:cs typeface="+mn-cs"/>
              </a:rPr>
              <a:t>alwin</a:t>
            </a:r>
            <a:r>
              <a:rPr lang="en-GB" sz="1200" b="0" i="0" kern="1200" dirty="0" smtClean="0">
                <a:solidFill>
                  <a:schemeClr val="tx1"/>
                </a:solidFill>
                <a:effectLst/>
                <a:latin typeface="+mn-lt"/>
                <a:ea typeface="+mn-ea"/>
                <a:cs typeface="+mn-cs"/>
              </a:rPr>
              <a:t>] Morris, showing pastoral scene with obelisk, river, setting sun, and female reader and cat to foreground.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Heart motifs around letters.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Bears motto "There </a:t>
            </a:r>
            <a:r>
              <a:rPr lang="en-GB" sz="1200" b="0" i="0" kern="1200" dirty="0" err="1" smtClean="0">
                <a:solidFill>
                  <a:schemeClr val="tx1"/>
                </a:solidFill>
                <a:effectLst/>
                <a:latin typeface="+mn-lt"/>
                <a:ea typeface="+mn-ea"/>
                <a:cs typeface="+mn-cs"/>
              </a:rPr>
              <a:t>lyeth</a:t>
            </a:r>
            <a:r>
              <a:rPr lang="en-GB" sz="1200" b="0" i="0" kern="1200" dirty="0" smtClean="0">
                <a:solidFill>
                  <a:schemeClr val="tx1"/>
                </a:solidFill>
                <a:effectLst/>
                <a:latin typeface="+mn-lt"/>
                <a:ea typeface="+mn-ea"/>
                <a:cs typeface="+mn-cs"/>
              </a:rPr>
              <a:t> more in ye telling than in ye tale".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Cinamon attributes the inspiration for the bookplate to the couple's recent move to </a:t>
            </a:r>
            <a:r>
              <a:rPr lang="en-GB" sz="1200" b="0" i="0" kern="1200" dirty="0" err="1" smtClean="0">
                <a:solidFill>
                  <a:schemeClr val="tx1"/>
                </a:solidFill>
                <a:effectLst/>
                <a:latin typeface="+mn-lt"/>
                <a:ea typeface="+mn-ea"/>
                <a:cs typeface="+mn-cs"/>
              </a:rPr>
              <a:t>Dunglass</a:t>
            </a:r>
            <a:r>
              <a:rPr lang="en-GB" sz="1200" b="0" i="0" kern="1200" dirty="0" smtClean="0">
                <a:solidFill>
                  <a:schemeClr val="tx1"/>
                </a:solidFill>
                <a:effectLst/>
                <a:latin typeface="+mn-lt"/>
                <a:ea typeface="+mn-ea"/>
                <a:cs typeface="+mn-cs"/>
              </a:rPr>
              <a:t> Castle on the Clyde.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Donated to the Library by Alice </a:t>
            </a:r>
            <a:r>
              <a:rPr lang="en-GB" sz="1200" b="0" i="0" kern="1200" dirty="0" err="1" smtClean="0">
                <a:solidFill>
                  <a:schemeClr val="tx1"/>
                </a:solidFill>
                <a:effectLst/>
                <a:latin typeface="+mn-lt"/>
                <a:ea typeface="+mn-ea"/>
                <a:cs typeface="+mn-cs"/>
              </a:rPr>
              <a:t>Talwin</a:t>
            </a:r>
            <a:r>
              <a:rPr lang="en-GB" sz="1200" b="0" i="0" kern="1200" dirty="0" smtClean="0">
                <a:solidFill>
                  <a:schemeClr val="tx1"/>
                </a:solidFill>
                <a:effectLst/>
                <a:latin typeface="+mn-lt"/>
                <a:ea typeface="+mn-ea"/>
                <a:cs typeface="+mn-cs"/>
              </a:rPr>
              <a:t> Morris from the library of her husband </a:t>
            </a:r>
            <a:r>
              <a:rPr lang="en-GB" sz="1200" b="0" i="0" kern="1200" dirty="0" err="1" smtClean="0">
                <a:solidFill>
                  <a:schemeClr val="tx1"/>
                </a:solidFill>
                <a:effectLst/>
                <a:latin typeface="+mn-lt"/>
                <a:ea typeface="+mn-ea"/>
                <a:cs typeface="+mn-cs"/>
              </a:rPr>
              <a:t>Talwin</a:t>
            </a:r>
            <a:r>
              <a:rPr lang="en-GB" sz="1200" b="0" i="0" kern="1200" dirty="0" smtClean="0">
                <a:solidFill>
                  <a:schemeClr val="tx1"/>
                </a:solidFill>
                <a:effectLst/>
                <a:latin typeface="+mn-lt"/>
                <a:ea typeface="+mn-ea"/>
                <a:cs typeface="+mn-cs"/>
              </a:rPr>
              <a:t> Morris. Governors' Minutes of 29 May 1911</a:t>
            </a:r>
          </a:p>
          <a:p>
            <a:pPr marL="171450" indent="-171450">
              <a:buFont typeface="Arial" panose="020B0604020202020204" pitchFamily="34" charset="0"/>
              <a:buChar char="•"/>
            </a:pP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Bookplate</a:t>
            </a:r>
            <a:r>
              <a:rPr lang="en-GB" sz="1200" b="0" i="0" kern="1200" baseline="0" dirty="0" smtClean="0">
                <a:solidFill>
                  <a:schemeClr val="tx1"/>
                </a:solidFill>
                <a:effectLst/>
                <a:latin typeface="+mn-lt"/>
                <a:ea typeface="+mn-ea"/>
                <a:cs typeface="+mn-cs"/>
              </a:rPr>
              <a:t> of John </a:t>
            </a:r>
            <a:r>
              <a:rPr lang="en-GB" sz="1200" b="0" i="0" kern="1200" baseline="0" dirty="0" err="1" smtClean="0">
                <a:solidFill>
                  <a:schemeClr val="tx1"/>
                </a:solidFill>
                <a:effectLst/>
                <a:latin typeface="+mn-lt"/>
                <a:ea typeface="+mn-ea"/>
                <a:cs typeface="+mn-cs"/>
              </a:rPr>
              <a:t>Keppie</a:t>
            </a:r>
            <a:r>
              <a:rPr lang="en-GB" sz="1200" b="0" i="0" kern="1200" baseline="0" dirty="0" smtClean="0">
                <a:solidFill>
                  <a:schemeClr val="tx1"/>
                </a:solidFill>
                <a:effectLst/>
                <a:latin typeface="+mn-lt"/>
                <a:ea typeface="+mn-ea"/>
                <a:cs typeface="+mn-cs"/>
              </a:rPr>
              <a:t> by CRM</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46</a:t>
            </a:fld>
            <a:endParaRPr lang="en-GB" dirty="0"/>
          </a:p>
        </p:txBody>
      </p:sp>
    </p:spTree>
    <p:extLst>
      <p:ext uri="{BB962C8B-B14F-4D97-AF65-F5344CB8AC3E}">
        <p14:creationId xmlns:p14="http://schemas.microsoft.com/office/powerpoint/2010/main" val="3915099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School's Annual Reports</a:t>
            </a:r>
            <a:r>
              <a:rPr lang="en-GB" baseline="0" dirty="0" smtClean="0"/>
              <a:t> </a:t>
            </a:r>
            <a:r>
              <a:rPr lang="en-GB" dirty="0" smtClean="0"/>
              <a:t>also note the awarding of prize books to individual students, some of which remain in the Library's collections with their prize certificates.</a:t>
            </a:r>
          </a:p>
          <a:p>
            <a:pPr marL="171450" indent="-171450">
              <a:buFont typeface="Arial" panose="020B0604020202020204" pitchFamily="34" charset="0"/>
              <a:buChar char="•"/>
            </a:pPr>
            <a:r>
              <a:rPr lang="en-GB" dirty="0" smtClean="0"/>
              <a:t>All relevant information from these sources has now been transcribed up until the 1950s, and added to catalogue records.</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John</a:t>
            </a:r>
            <a:r>
              <a:rPr lang="en-GB" baseline="0" dirty="0" smtClean="0"/>
              <a:t> Henderson (1883)</a:t>
            </a:r>
          </a:p>
          <a:p>
            <a:pPr marL="171450" indent="-171450">
              <a:buFont typeface="Arial" panose="020B0604020202020204" pitchFamily="34" charset="0"/>
              <a:buChar char="•"/>
            </a:pPr>
            <a:r>
              <a:rPr lang="en-GB" dirty="0" smtClean="0"/>
              <a:t>Henderson was a landscape and portrait painter. </a:t>
            </a:r>
          </a:p>
          <a:p>
            <a:pPr marL="171450" indent="-171450">
              <a:buFont typeface="Arial" panose="020B0604020202020204" pitchFamily="34" charset="0"/>
              <a:buChar char="•"/>
            </a:pPr>
            <a:r>
              <a:rPr lang="en-GB" dirty="0" smtClean="0"/>
              <a:t>In 1906-18 he was a GSA Governor, before becoming Director between 1918-24 during which time he steered the introduction of courses in architecture.</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James</a:t>
            </a:r>
            <a:r>
              <a:rPr lang="en-GB" baseline="0" dirty="0" smtClean="0"/>
              <a:t> Black Fulton (1895)</a:t>
            </a:r>
          </a:p>
          <a:p>
            <a:pPr marL="171450" indent="-171450">
              <a:buFont typeface="Arial" panose="020B0604020202020204" pitchFamily="34" charset="0"/>
              <a:buChar char="•"/>
            </a:pPr>
            <a:r>
              <a:rPr lang="en-GB" dirty="0" smtClean="0"/>
              <a:t>Fulton was an architect who attended GSA and West of Scotland Technical College 1890-1895. </a:t>
            </a:r>
          </a:p>
          <a:p>
            <a:pPr marL="171450" indent="-171450">
              <a:buFont typeface="Arial" panose="020B0604020202020204" pitchFamily="34" charset="0"/>
              <a:buChar char="•"/>
            </a:pPr>
            <a:r>
              <a:rPr lang="en-GB" dirty="0" smtClean="0"/>
              <a:t>Thereafter he worked with </a:t>
            </a:r>
            <a:r>
              <a:rPr lang="en-GB" dirty="0" err="1" smtClean="0"/>
              <a:t>Honeyman</a:t>
            </a:r>
            <a:r>
              <a:rPr lang="en-GB" dirty="0" smtClean="0"/>
              <a:t> &amp; </a:t>
            </a:r>
            <a:r>
              <a:rPr lang="en-GB" dirty="0" err="1" smtClean="0"/>
              <a:t>Keppie</a:t>
            </a:r>
            <a:r>
              <a:rPr lang="en-GB" dirty="0" smtClean="0"/>
              <a:t> for two years</a:t>
            </a:r>
          </a:p>
          <a:p>
            <a:pPr marL="171450" indent="-171450">
              <a:buFont typeface="Arial" panose="020B0604020202020204" pitchFamily="34" charset="0"/>
              <a:buChar char="•"/>
            </a:pPr>
            <a:r>
              <a:rPr lang="en-GB" dirty="0" smtClean="0"/>
              <a:t>He was subsequently appointed Director of Studies at the Glasgow School of Architecture, and Professor of Architectural Design at Glasgow School of Art in 1920.</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47</a:t>
            </a:fld>
            <a:endParaRPr lang="en-GB" dirty="0"/>
          </a:p>
        </p:txBody>
      </p:sp>
    </p:spTree>
    <p:extLst>
      <p:ext uri="{BB962C8B-B14F-4D97-AF65-F5344CB8AC3E}">
        <p14:creationId xmlns:p14="http://schemas.microsoft.com/office/powerpoint/2010/main" val="3498794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Charles Rennie Mackintosh (1887)</a:t>
            </a:r>
          </a:p>
          <a:p>
            <a:pPr marL="171450" indent="-171450">
              <a:buFont typeface="Arial" panose="020B0604020202020204" pitchFamily="34" charset="0"/>
              <a:buChar char="•"/>
            </a:pPr>
            <a:r>
              <a:rPr lang="en-GB" dirty="0" smtClean="0"/>
              <a:t>John Ruskin’s Art of England</a:t>
            </a:r>
          </a:p>
        </p:txBody>
      </p:sp>
      <p:sp>
        <p:nvSpPr>
          <p:cNvPr id="4" name="Slide Number Placeholder 3"/>
          <p:cNvSpPr>
            <a:spLocks noGrp="1"/>
          </p:cNvSpPr>
          <p:nvPr>
            <p:ph type="sldNum" sz="quarter" idx="10"/>
          </p:nvPr>
        </p:nvSpPr>
        <p:spPr/>
        <p:txBody>
          <a:bodyPr/>
          <a:lstStyle/>
          <a:p>
            <a:fld id="{671880E0-F5F1-4298-A4B2-1825A3CD4419}" type="slidenum">
              <a:rPr lang="en-GB" smtClean="0"/>
              <a:t>48</a:t>
            </a:fld>
            <a:endParaRPr lang="en-GB" dirty="0"/>
          </a:p>
        </p:txBody>
      </p:sp>
    </p:spTree>
    <p:extLst>
      <p:ext uri="{BB962C8B-B14F-4D97-AF65-F5344CB8AC3E}">
        <p14:creationId xmlns:p14="http://schemas.microsoft.com/office/powerpoint/2010/main" val="1722521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Soon after the fire,</a:t>
            </a:r>
            <a:r>
              <a:rPr lang="en-GB" baseline="0" dirty="0" smtClean="0"/>
              <a:t> w</a:t>
            </a:r>
            <a:r>
              <a:rPr lang="en-GB" dirty="0" smtClean="0"/>
              <a:t>e used our relationships</a:t>
            </a:r>
            <a:r>
              <a:rPr lang="en-GB" baseline="0" dirty="0" smtClean="0"/>
              <a:t> and social media channels to record people’s memories of the destroyed library for posterity</a:t>
            </a:r>
          </a:p>
          <a:p>
            <a:pPr marL="171450" indent="-171450">
              <a:buFont typeface="Arial" panose="020B0604020202020204" pitchFamily="34" charset="0"/>
              <a:buChar char="•"/>
            </a:pPr>
            <a:r>
              <a:rPr lang="en-GB" baseline="0" dirty="0" smtClean="0"/>
              <a:t>We wanted to initiate this project pretty quickly after the fire, as we were conscious of not losing the momentum that the disaster provided</a:t>
            </a:r>
          </a:p>
          <a:p>
            <a:pPr marL="171450" indent="-171450">
              <a:buFont typeface="Arial" panose="020B0604020202020204" pitchFamily="34" charset="0"/>
              <a:buChar char="•"/>
            </a:pPr>
            <a:r>
              <a:rPr lang="en-GB" baseline="0" dirty="0" smtClean="0"/>
              <a:t>We therefore held interviews via email and in person with students, graduates and academics who had used the library, to record their first impressions of the space, their favourite items in the collection, and ways in which they had used the library in their learning and teaching</a:t>
            </a:r>
          </a:p>
          <a:p>
            <a:pPr marL="171450" indent="-171450">
              <a:buFont typeface="Arial" panose="020B0604020202020204" pitchFamily="34" charset="0"/>
              <a:buChar char="•"/>
            </a:pPr>
            <a:r>
              <a:rPr lang="en-GB" baseline="0" dirty="0" smtClean="0"/>
              <a:t>In the immediate aftermath of any disaster, the temptation, understandably, is to concentrate on immediate requirements</a:t>
            </a:r>
          </a:p>
          <a:p>
            <a:pPr marL="171450" indent="-171450">
              <a:buFont typeface="Arial" panose="020B0604020202020204" pitchFamily="34" charset="0"/>
              <a:buChar char="•"/>
            </a:pPr>
            <a:r>
              <a:rPr lang="en-GB" baseline="0" dirty="0" smtClean="0"/>
              <a:t>But we were determined that the fire, though tragic, would leave some kind of lasting legacy</a:t>
            </a:r>
          </a:p>
          <a:p>
            <a:pPr marL="171450" indent="-171450">
              <a:buFont typeface="Arial" panose="020B0604020202020204" pitchFamily="34" charset="0"/>
              <a:buChar char="•"/>
            </a:pPr>
            <a:r>
              <a:rPr lang="en-GB" baseline="0" dirty="0" smtClean="0"/>
              <a:t>Our suite of Mackintosh Memories, which can be read on our blog will eventually be deposited into the School’s archives, along with all the other documentation we have produced since the fire</a:t>
            </a:r>
          </a:p>
        </p:txBody>
      </p:sp>
      <p:sp>
        <p:nvSpPr>
          <p:cNvPr id="4" name="Slide Number Placeholder 3"/>
          <p:cNvSpPr>
            <a:spLocks noGrp="1"/>
          </p:cNvSpPr>
          <p:nvPr>
            <p:ph type="sldNum" sz="quarter" idx="10"/>
          </p:nvPr>
        </p:nvSpPr>
        <p:spPr/>
        <p:txBody>
          <a:bodyPr/>
          <a:lstStyle/>
          <a:p>
            <a:fld id="{671880E0-F5F1-4298-A4B2-1825A3CD4419}" type="slidenum">
              <a:rPr lang="en-GB" smtClean="0"/>
              <a:t>49</a:t>
            </a:fld>
            <a:endParaRPr lang="en-GB" dirty="0"/>
          </a:p>
        </p:txBody>
      </p:sp>
    </p:spTree>
    <p:extLst>
      <p:ext uri="{BB962C8B-B14F-4D97-AF65-F5344CB8AC3E}">
        <p14:creationId xmlns:p14="http://schemas.microsoft.com/office/powerpoint/2010/main" val="381182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Original Windsor chairs with</a:t>
            </a:r>
            <a:r>
              <a:rPr lang="en-GB" baseline="0" dirty="0" smtClean="0"/>
              <a:t> table, the latter with pendants to reflect those above at balcony level</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5</a:t>
            </a:fld>
            <a:endParaRPr lang="en-GB" dirty="0"/>
          </a:p>
        </p:txBody>
      </p:sp>
    </p:spTree>
    <p:extLst>
      <p:ext uri="{BB962C8B-B14F-4D97-AF65-F5344CB8AC3E}">
        <p14:creationId xmlns:p14="http://schemas.microsoft.com/office/powerpoint/2010/main" val="2562171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Since the fire we have received significant offers of donations to our library to replace the lost volumes</a:t>
            </a:r>
          </a:p>
          <a:p>
            <a:pPr marL="171450" indent="-171450">
              <a:buFont typeface="Arial" panose="020B0604020202020204" pitchFamily="34" charset="0"/>
              <a:buChar char="•"/>
            </a:pPr>
            <a:r>
              <a:rPr lang="en-GB" baseline="0" dirty="0" smtClean="0"/>
              <a:t>We are keen to capitalise on this good will, recognising that it provided an opportunity for us to begin to rebuild our lost collections very quickly</a:t>
            </a:r>
          </a:p>
          <a:p>
            <a:pPr marL="171450" indent="-171450">
              <a:buFont typeface="Arial" panose="020B0604020202020204" pitchFamily="34" charset="0"/>
              <a:buChar char="•"/>
            </a:pPr>
            <a:r>
              <a:rPr lang="en-GB" baseline="0" dirty="0" smtClean="0"/>
              <a:t>We are also keenly aware however that we had lost a significant proportion of our storage space, and that any rebuild needed to be highly focused</a:t>
            </a:r>
          </a:p>
          <a:p>
            <a:pPr marL="171450" indent="-171450">
              <a:buFont typeface="Arial" panose="020B0604020202020204" pitchFamily="34" charset="0"/>
              <a:buChar char="•"/>
            </a:pPr>
            <a:r>
              <a:rPr lang="en-GB" dirty="0" smtClean="0"/>
              <a:t>We</a:t>
            </a:r>
            <a:r>
              <a:rPr lang="en-GB" baseline="0" dirty="0" smtClean="0"/>
              <a:t> therefore decided to</a:t>
            </a:r>
            <a:r>
              <a:rPr lang="en-GB" dirty="0" smtClean="0"/>
              <a:t> pursue a targeted rebuild, tightly aligned to both the illustrious history and future direction of the Glasgow School of Art. </a:t>
            </a:r>
          </a:p>
          <a:p>
            <a:pPr marL="171450" indent="-171450">
              <a:buFont typeface="Arial" panose="020B0604020202020204" pitchFamily="34" charset="0"/>
              <a:buChar char="•"/>
            </a:pPr>
            <a:r>
              <a:rPr lang="en-GB" dirty="0" smtClean="0"/>
              <a:t>At the</a:t>
            </a:r>
            <a:r>
              <a:rPr lang="en-GB" baseline="0" dirty="0" smtClean="0"/>
              <a:t> time of speaking</a:t>
            </a:r>
            <a:r>
              <a:rPr lang="en-GB" dirty="0" smtClean="0"/>
              <a:t>, we are clear in only seeking very specific titles that hold particular relevance to our history, our alumni, and our learning, teaching and research activities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a:t>
            </a:r>
            <a:r>
              <a:rPr lang="en-GB" baseline="0" dirty="0" smtClean="0"/>
              <a:t> have published a wants list of about 700 titles on our website</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50</a:t>
            </a:fld>
            <a:endParaRPr lang="en-GB" dirty="0"/>
          </a:p>
        </p:txBody>
      </p:sp>
    </p:spTree>
    <p:extLst>
      <p:ext uri="{BB962C8B-B14F-4D97-AF65-F5344CB8AC3E}">
        <p14:creationId xmlns:p14="http://schemas.microsoft.com/office/powerpoint/2010/main" val="25321954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have also worked</a:t>
            </a:r>
            <a:r>
              <a:rPr lang="en-GB" baseline="0" dirty="0" smtClean="0"/>
              <a:t> closely with our colleagues in the Press Office, to publicise our collections rebuild campaign and to mark successful milestones</a:t>
            </a:r>
          </a:p>
          <a:p>
            <a:pPr marL="171450" indent="-171450">
              <a:buFont typeface="Arial" panose="020B0604020202020204" pitchFamily="34" charset="0"/>
              <a:buChar char="•"/>
            </a:pPr>
            <a:r>
              <a:rPr lang="en-GB" baseline="0" dirty="0" smtClean="0"/>
              <a:t>This article appeared in The Herald on 15 September 2014 to celebrate our receiving 22% of our priority volumes in just 3 months.</a:t>
            </a:r>
          </a:p>
          <a:p>
            <a:pPr marL="171450" indent="-171450">
              <a:buFont typeface="Arial" panose="020B0604020202020204" pitchFamily="34" charset="0"/>
              <a:buChar char="•"/>
            </a:pPr>
            <a:r>
              <a:rPr lang="en-GB" baseline="0" dirty="0" smtClean="0"/>
              <a:t>The book is my hand is a rare Gregynog Press volume by Agnes Miller Parker, kindly donated to us by Blackwell’s Rare Books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And this is my colleague Jennifer accepting</a:t>
            </a:r>
            <a:r>
              <a:rPr lang="en-GB" baseline="0" dirty="0" smtClean="0"/>
              <a:t> a donation of a rare Glasgow Style binding my former GSA Head of Embroidery Ann Macbeth, kindly donated by the Antiquarian Booksellers’ Association in March this year</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51</a:t>
            </a:fld>
            <a:endParaRPr lang="en-GB" dirty="0"/>
          </a:p>
        </p:txBody>
      </p:sp>
    </p:spTree>
    <p:extLst>
      <p:ext uri="{BB962C8B-B14F-4D97-AF65-F5344CB8AC3E}">
        <p14:creationId xmlns:p14="http://schemas.microsoft.com/office/powerpoint/2010/main" val="451201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even had some miraculous survivors from the fire, such as this 19</a:t>
            </a:r>
            <a:r>
              <a:rPr lang="en-GB" baseline="30000" dirty="0" smtClean="0"/>
              <a:t>th</a:t>
            </a:r>
            <a:r>
              <a:rPr lang="en-GB" dirty="0" smtClean="0"/>
              <a:t> century photographic volume of topographical views of Japan, complete in</a:t>
            </a:r>
            <a:r>
              <a:rPr lang="en-GB" baseline="0" dirty="0" smtClean="0"/>
              <a:t> its original silk covers</a:t>
            </a:r>
          </a:p>
        </p:txBody>
      </p:sp>
      <p:sp>
        <p:nvSpPr>
          <p:cNvPr id="4" name="Slide Number Placeholder 3"/>
          <p:cNvSpPr>
            <a:spLocks noGrp="1"/>
          </p:cNvSpPr>
          <p:nvPr>
            <p:ph type="sldNum" sz="quarter" idx="10"/>
          </p:nvPr>
        </p:nvSpPr>
        <p:spPr/>
        <p:txBody>
          <a:bodyPr/>
          <a:lstStyle/>
          <a:p>
            <a:fld id="{671880E0-F5F1-4298-A4B2-1825A3CD4419}" type="slidenum">
              <a:rPr lang="en-GB" smtClean="0"/>
              <a:t>52</a:t>
            </a:fld>
            <a:endParaRPr lang="en-GB" dirty="0"/>
          </a:p>
        </p:txBody>
      </p:sp>
    </p:spTree>
    <p:extLst>
      <p:ext uri="{BB962C8B-B14F-4D97-AF65-F5344CB8AC3E}">
        <p14:creationId xmlns:p14="http://schemas.microsoft.com/office/powerpoint/2010/main" val="255363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Discussions are ongoing both within the School and with the wider public concerning</a:t>
            </a:r>
            <a:r>
              <a:rPr lang="en-GB" baseline="0" dirty="0" smtClean="0"/>
              <a:t> the future of all the Mackintosh building spaces, particularly the library</a:t>
            </a:r>
          </a:p>
          <a:p>
            <a:pPr marL="171450" indent="-171450">
              <a:buFont typeface="Arial" panose="020B0604020202020204" pitchFamily="34" charset="0"/>
              <a:buChar char="•"/>
            </a:pPr>
            <a:r>
              <a:rPr lang="en-GB" baseline="0" dirty="0" smtClean="0"/>
              <a:t>There has obviously been a lot of debate and speculation about this</a:t>
            </a:r>
          </a:p>
          <a:p>
            <a:pPr marL="171450" indent="-171450">
              <a:buFont typeface="Arial" panose="020B0604020202020204" pitchFamily="34" charset="0"/>
              <a:buChar char="•"/>
            </a:pPr>
            <a:r>
              <a:rPr lang="en-GB" baseline="0" dirty="0" smtClean="0"/>
              <a:t>The School itself has organised a number of events at which stakeholders can share ideas and discuss the potential future of these spaces</a:t>
            </a:r>
          </a:p>
          <a:p>
            <a:pPr marL="171450" indent="-171450">
              <a:buFont typeface="Arial" panose="020B0604020202020204" pitchFamily="34" charset="0"/>
              <a:buChar char="•"/>
            </a:pPr>
            <a:r>
              <a:rPr lang="en-GB" baseline="0" dirty="0" smtClean="0"/>
              <a:t>There has also been much debate about the ethics of restoration, the relationship between the original and the replica, and the avoidance of a </a:t>
            </a:r>
            <a:r>
              <a:rPr lang="en-GB" baseline="0" dirty="0" err="1" smtClean="0"/>
              <a:t>Mockintosh</a:t>
            </a:r>
            <a:r>
              <a:rPr lang="en-GB" baseline="0" dirty="0" smtClean="0"/>
              <a:t> aesthetic</a:t>
            </a:r>
          </a:p>
          <a:p>
            <a:pPr marL="171450" indent="-171450">
              <a:buFont typeface="Arial" panose="020B0604020202020204" pitchFamily="34" charset="0"/>
              <a:buChar char="•"/>
            </a:pPr>
            <a:r>
              <a:rPr lang="en-GB" baseline="0" dirty="0" smtClean="0"/>
              <a:t>These debates are lively, stimulating and ongoing</a:t>
            </a:r>
          </a:p>
          <a:p>
            <a:pPr marL="171450" indent="-171450">
              <a:buFont typeface="Arial" panose="020B0604020202020204" pitchFamily="34" charset="0"/>
              <a:buChar char="•"/>
            </a:pPr>
            <a:r>
              <a:rPr lang="en-GB" baseline="0" dirty="0" smtClean="0"/>
              <a:t>What is clear is that the School has committed to restoring the space to Mackintosh’s design as a working library and we are actively involved in planning for this</a:t>
            </a:r>
          </a:p>
          <a:p>
            <a:pPr marL="171450" indent="-171450">
              <a:buFont typeface="Arial" panose="020B0604020202020204" pitchFamily="34" charset="0"/>
              <a:buChar char="•"/>
            </a:pPr>
            <a:r>
              <a:rPr lang="en-GB" baseline="0" dirty="0" smtClean="0"/>
              <a:t>It is likely that the restoration of this space will form the last tranche of the wider building restoration, as it is the most complex area</a:t>
            </a:r>
          </a:p>
        </p:txBody>
      </p:sp>
      <p:sp>
        <p:nvSpPr>
          <p:cNvPr id="4" name="Slide Number Placeholder 3"/>
          <p:cNvSpPr>
            <a:spLocks noGrp="1"/>
          </p:cNvSpPr>
          <p:nvPr>
            <p:ph type="sldNum" sz="quarter" idx="10"/>
          </p:nvPr>
        </p:nvSpPr>
        <p:spPr/>
        <p:txBody>
          <a:bodyPr/>
          <a:lstStyle/>
          <a:p>
            <a:fld id="{671880E0-F5F1-4298-A4B2-1825A3CD4419}" type="slidenum">
              <a:rPr lang="en-GB" smtClean="0"/>
              <a:t>53</a:t>
            </a:fld>
            <a:endParaRPr lang="en-GB" dirty="0"/>
          </a:p>
        </p:txBody>
      </p:sp>
    </p:spTree>
    <p:extLst>
      <p:ext uri="{BB962C8B-B14F-4D97-AF65-F5344CB8AC3E}">
        <p14:creationId xmlns:p14="http://schemas.microsoft.com/office/powerpoint/2010/main" val="2777755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38114F99-7933-4C20-9681-DDB777210C9C}" type="slidenum">
              <a:rPr lang="en-GB" altLang="en-US" sz="1200" smtClean="0"/>
              <a:pPr/>
              <a:t>54</a:t>
            </a:fld>
            <a:endParaRPr lang="en-GB" altLang="en-US" sz="1200" dirty="0" smtClean="0"/>
          </a:p>
        </p:txBody>
      </p:sp>
    </p:spTree>
    <p:extLst>
      <p:ext uri="{BB962C8B-B14F-4D97-AF65-F5344CB8AC3E}">
        <p14:creationId xmlns:p14="http://schemas.microsoft.com/office/powerpoint/2010/main" val="238058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Periodicals desk and</a:t>
            </a:r>
            <a:r>
              <a:rPr lang="en-GB" baseline="0" dirty="0" smtClean="0"/>
              <a:t> chairs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6</a:t>
            </a:fld>
            <a:endParaRPr lang="en-GB" dirty="0"/>
          </a:p>
        </p:txBody>
      </p:sp>
    </p:spTree>
    <p:extLst>
      <p:ext uri="{BB962C8B-B14F-4D97-AF65-F5344CB8AC3E}">
        <p14:creationId xmlns:p14="http://schemas.microsoft.com/office/powerpoint/2010/main" val="596772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 early image of the library</a:t>
            </a:r>
            <a:r>
              <a:rPr lang="en-GB" baseline="0" dirty="0" smtClean="0"/>
              <a:t> soon after completion from our Archives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7</a:t>
            </a:fld>
            <a:endParaRPr lang="en-GB" dirty="0"/>
          </a:p>
        </p:txBody>
      </p:sp>
    </p:spTree>
    <p:extLst>
      <p:ext uri="{BB962C8B-B14F-4D97-AF65-F5344CB8AC3E}">
        <p14:creationId xmlns:p14="http://schemas.microsoft.com/office/powerpoint/2010/main" val="137274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Writing on the symbolic allusions of Mackintosh’s design, James Macaulay, in his authoritative 1993 Phaidon account of the building , states “…the library of the Glasgow School of Art is not only an aesthetic experience but the translation of philosophical thought into three dimensions.”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a:t>
            </a:r>
            <a:r>
              <a:rPr lang="en-GB" altLang="en-US" b="1" dirty="0" smtClean="0"/>
              <a:t>what books are there on the architecture of the</a:t>
            </a:r>
            <a:r>
              <a:rPr lang="en-GB" altLang="en-US" b="1" baseline="0" dirty="0" smtClean="0"/>
              <a:t> space</a:t>
            </a:r>
            <a:r>
              <a:rPr lang="en-GB" altLang="en-US" baseline="0" dirty="0" smtClean="0"/>
              <a:t>)</a:t>
            </a:r>
            <a:endParaRPr lang="en-GB" alt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The building as a whole has been described by Sir Christopher Frayling, Rector of the</a:t>
            </a:r>
            <a:r>
              <a:rPr lang="en-GB" sz="1200" b="0" i="0"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Royal College of Art</a:t>
            </a:r>
            <a:r>
              <a:rPr lang="en-GB" sz="1200" b="0" i="0" kern="1200" dirty="0" smtClean="0">
                <a:solidFill>
                  <a:schemeClr val="tx1"/>
                </a:solidFill>
                <a:effectLst/>
                <a:latin typeface="+mn-lt"/>
                <a:ea typeface="+mn-ea"/>
                <a:cs typeface="+mn-cs"/>
              </a:rPr>
              <a:t>, as “the only art school in the world where the building is worthy of the subject...this is a work of art in which to make works of art”.</a:t>
            </a:r>
            <a:endParaRPr lang="en-GB" altLang="en-US" dirty="0" smtClean="0"/>
          </a:p>
          <a:p>
            <a:pPr marL="171450" indent="-171450">
              <a:buFont typeface="Arial" panose="020B0604020202020204" pitchFamily="34" charset="0"/>
              <a:buChar char="•"/>
            </a:pPr>
            <a:r>
              <a:rPr lang="en-GB" dirty="0" smtClean="0"/>
              <a:t>As an architectural space,</a:t>
            </a:r>
            <a:r>
              <a:rPr lang="en-GB" baseline="0" dirty="0" smtClean="0"/>
              <a:t> the Library was built across 3 levels, comprising a ground floor, a mezzanine balcony (which can be seen here) running along all four sides, and a bookstore above (latterly used as a furniture store).</a:t>
            </a:r>
          </a:p>
          <a:p>
            <a:pPr marL="171450" indent="-171450">
              <a:buFont typeface="Arial" panose="020B0604020202020204" pitchFamily="34" charset="0"/>
              <a:buChar char="•"/>
            </a:pPr>
            <a:r>
              <a:rPr lang="en-GB" baseline="0" dirty="0" smtClean="0"/>
              <a:t>Nearly all the wood employed in the design is oak.</a:t>
            </a:r>
          </a:p>
          <a:p>
            <a:pPr marL="171450" indent="-171450">
              <a:buFont typeface="Arial" panose="020B0604020202020204" pitchFamily="34" charset="0"/>
              <a:buChar char="•"/>
            </a:pPr>
            <a:r>
              <a:rPr lang="en-GB" baseline="0" dirty="0" smtClean="0"/>
              <a:t>Mackintosh employed some innovative and unusual engineering solutions when constructing these spaces.</a:t>
            </a:r>
          </a:p>
          <a:p>
            <a:pPr marL="171450" indent="-171450">
              <a:buFont typeface="Arial" panose="020B0604020202020204" pitchFamily="34" charset="0"/>
              <a:buChar char="•"/>
            </a:pPr>
            <a:r>
              <a:rPr lang="en-GB" baseline="0" dirty="0" smtClean="0"/>
              <a:t>The bottom levels were hung from two large cast-iron cross-beams in the store, with hangers dropped through subsequent levels and encased in oak to form dummy columns.</a:t>
            </a:r>
          </a:p>
          <a:p>
            <a:pPr marL="171450" indent="-171450">
              <a:buFont typeface="Arial" panose="020B0604020202020204" pitchFamily="34" charset="0"/>
              <a:buChar char="•"/>
            </a:pPr>
            <a:r>
              <a:rPr lang="en-GB" baseline="0" dirty="0" smtClean="0"/>
              <a:t>The columns themselves were therefore non-supportive, with all load-bearing undertaken by the cross-beams and hangers.</a:t>
            </a:r>
          </a:p>
          <a:p>
            <a:pPr marL="171450" indent="-171450">
              <a:buFont typeface="Arial" panose="020B0604020202020204" pitchFamily="34" charset="0"/>
              <a:buChar char="•"/>
            </a:pPr>
            <a:r>
              <a:rPr lang="en-GB" baseline="0" dirty="0" smtClean="0"/>
              <a:t>At ground floor level the dummy columns formed a nave-and-aisle plan, though the space itself was square rather than rectangular.</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8</a:t>
            </a:fld>
            <a:endParaRPr lang="en-GB" dirty="0"/>
          </a:p>
        </p:txBody>
      </p:sp>
    </p:spTree>
    <p:extLst>
      <p:ext uri="{BB962C8B-B14F-4D97-AF65-F5344CB8AC3E}">
        <p14:creationId xmlns:p14="http://schemas.microsoft.com/office/powerpoint/2010/main" val="4143691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GB" altLang="en-US" dirty="0" smtClean="0"/>
              <a:t>You</a:t>
            </a:r>
            <a:r>
              <a:rPr lang="en-GB" altLang="en-US" baseline="0" dirty="0" smtClean="0"/>
              <a:t> can perhaps gain a better sense of this interrelation of levels in this photo, which shows digital light interventions staged by our Digital Culture students earlier this year.</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77D74648-79BB-42B8-9B9F-F972821DF7BB}" type="slidenum">
              <a:rPr lang="en-GB" altLang="en-US" sz="1200" smtClean="0"/>
              <a:pPr/>
              <a:t>9</a:t>
            </a:fld>
            <a:endParaRPr lang="en-GB" altLang="en-US" sz="1200" dirty="0" smtClean="0"/>
          </a:p>
        </p:txBody>
      </p:sp>
    </p:spTree>
    <p:extLst>
      <p:ext uri="{BB962C8B-B14F-4D97-AF65-F5344CB8AC3E}">
        <p14:creationId xmlns:p14="http://schemas.microsoft.com/office/powerpoint/2010/main" val="249557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6492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36609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79383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4245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5687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78710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173264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0317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30981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18266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30/04/2015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9052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6207-CB78-47CC-B165-CACF26CA4D69}" type="datetimeFigureOut">
              <a:rPr lang="en-GB" smtClean="0"/>
              <a:t>30/04/2015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E2714-AE6B-4C5D-A01E-3D7FB029557F}" type="slidenum">
              <a:rPr lang="en-GB" smtClean="0"/>
              <a:t>‹#›</a:t>
            </a:fld>
            <a:endParaRPr lang="en-GB" dirty="0"/>
          </a:p>
        </p:txBody>
      </p:sp>
    </p:spTree>
    <p:extLst>
      <p:ext uri="{BB962C8B-B14F-4D97-AF65-F5344CB8AC3E}">
        <p14:creationId xmlns:p14="http://schemas.microsoft.com/office/powerpoint/2010/main" val="27369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mailto:d.chappell@gsa.ac.uk"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3170099"/>
          </a:xfrm>
          <a:prstGeom prst="rect">
            <a:avLst/>
          </a:prstGeom>
          <a:noFill/>
        </p:spPr>
        <p:txBody>
          <a:bodyPr wrap="square" rtlCol="0">
            <a:spAutoFit/>
          </a:bodyPr>
          <a:lstStyle/>
          <a:p>
            <a:r>
              <a:rPr lang="en-GB" sz="4000" b="1" dirty="0" smtClean="0"/>
              <a:t>The Early History of GSA Library</a:t>
            </a:r>
          </a:p>
          <a:p>
            <a:endParaRPr lang="en-GB" sz="4000" b="1" dirty="0"/>
          </a:p>
          <a:p>
            <a:r>
              <a:rPr lang="en-GB" sz="4000" b="1" dirty="0" smtClean="0"/>
              <a:t>Duncan Chappell</a:t>
            </a:r>
          </a:p>
          <a:p>
            <a:r>
              <a:rPr lang="en-GB" sz="4000" b="1" dirty="0" smtClean="0"/>
              <a:t>Glasgow School of Art</a:t>
            </a:r>
            <a:endParaRPr lang="en-GB" sz="40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939580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495" y="0"/>
            <a:ext cx="4616431" cy="6858000"/>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926" y="7180"/>
            <a:ext cx="4516845" cy="6850820"/>
          </a:xfrm>
          <a:prstGeom prst="rect">
            <a:avLst/>
          </a:prstGeom>
        </p:spPr>
      </p:pic>
    </p:spTree>
    <p:extLst>
      <p:ext uri="{BB962C8B-B14F-4D97-AF65-F5344CB8AC3E}">
        <p14:creationId xmlns:p14="http://schemas.microsoft.com/office/powerpoint/2010/main" val="625786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8341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2100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1640" y="-16998"/>
            <a:ext cx="6479999" cy="6858000"/>
          </a:xfrm>
        </p:spPr>
      </p:pic>
    </p:spTree>
    <p:extLst>
      <p:ext uri="{BB962C8B-B14F-4D97-AF65-F5344CB8AC3E}">
        <p14:creationId xmlns:p14="http://schemas.microsoft.com/office/powerpoint/2010/main" val="3609274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38" y="0"/>
            <a:ext cx="4658733"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0"/>
            <a:ext cx="4499992" cy="6858000"/>
          </a:xfrm>
          <a:prstGeom prst="rect">
            <a:avLst/>
          </a:prstGeom>
        </p:spPr>
      </p:pic>
    </p:spTree>
    <p:extLst>
      <p:ext uri="{BB962C8B-B14F-4D97-AF65-F5344CB8AC3E}">
        <p14:creationId xmlns:p14="http://schemas.microsoft.com/office/powerpoint/2010/main" val="3633258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29779"/>
          </a:xfrm>
        </p:spPr>
      </p:pic>
    </p:spTree>
    <p:extLst>
      <p:ext uri="{BB962C8B-B14F-4D97-AF65-F5344CB8AC3E}">
        <p14:creationId xmlns:p14="http://schemas.microsoft.com/office/powerpoint/2010/main" val="3711123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55576" y="0"/>
            <a:ext cx="7596188" cy="6846888"/>
          </a:xfrm>
        </p:spPr>
      </p:pic>
    </p:spTree>
    <p:extLst>
      <p:ext uri="{BB962C8B-B14F-4D97-AF65-F5344CB8AC3E}">
        <p14:creationId xmlns:p14="http://schemas.microsoft.com/office/powerpoint/2010/main" val="682486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4572000"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3257706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29779"/>
          </a:xfrm>
        </p:spPr>
      </p:pic>
    </p:spTree>
    <p:extLst>
      <p:ext uri="{BB962C8B-B14F-4D97-AF65-F5344CB8AC3E}">
        <p14:creationId xmlns:p14="http://schemas.microsoft.com/office/powerpoint/2010/main" val="1928514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GB" altLang="en-US" smtClean="0"/>
          </a:p>
        </p:txBody>
      </p:sp>
      <p:pic>
        <p:nvPicPr>
          <p:cNvPr id="2150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7938"/>
            <a:ext cx="4572000" cy="6892926"/>
          </a:xfrm>
        </p:spPr>
      </p:pic>
      <p:pic>
        <p:nvPicPr>
          <p:cNvPr id="2150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348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4704"/>
            <a:ext cx="9144000" cy="5368675"/>
          </a:xfrm>
        </p:spPr>
      </p:pic>
    </p:spTree>
    <p:extLst>
      <p:ext uri="{BB962C8B-B14F-4D97-AF65-F5344CB8AC3E}">
        <p14:creationId xmlns:p14="http://schemas.microsoft.com/office/powerpoint/2010/main" val="1150284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28"/>
            <a:ext cx="9144000" cy="6858000"/>
          </a:xfrm>
        </p:spPr>
      </p:pic>
    </p:spTree>
    <p:extLst>
      <p:ext uri="{BB962C8B-B14F-4D97-AF65-F5344CB8AC3E}">
        <p14:creationId xmlns:p14="http://schemas.microsoft.com/office/powerpoint/2010/main" val="1789352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330"/>
            <a:ext cx="9144000" cy="5918746"/>
          </a:xfrm>
        </p:spPr>
      </p:pic>
    </p:spTree>
    <p:extLst>
      <p:ext uri="{BB962C8B-B14F-4D97-AF65-F5344CB8AC3E}">
        <p14:creationId xmlns:p14="http://schemas.microsoft.com/office/powerpoint/2010/main" val="15549301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2657"/>
            <a:ext cx="9144000" cy="6825343"/>
          </a:xfrm>
        </p:spPr>
      </p:pic>
    </p:spTree>
    <p:extLst>
      <p:ext uri="{BB962C8B-B14F-4D97-AF65-F5344CB8AC3E}">
        <p14:creationId xmlns:p14="http://schemas.microsoft.com/office/powerpoint/2010/main" val="1936853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0"/>
            <a:ext cx="4735123" cy="6858000"/>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738" y="0"/>
            <a:ext cx="4415246" cy="6858000"/>
          </a:xfrm>
        </p:spPr>
      </p:pic>
    </p:spTree>
    <p:extLst>
      <p:ext uri="{BB962C8B-B14F-4D97-AF65-F5344CB8AC3E}">
        <p14:creationId xmlns:p14="http://schemas.microsoft.com/office/powerpoint/2010/main" val="2864436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49" y="-8060"/>
            <a:ext cx="9144000" cy="6829779"/>
          </a:xfrm>
        </p:spPr>
      </p:pic>
    </p:spTree>
    <p:extLst>
      <p:ext uri="{BB962C8B-B14F-4D97-AF65-F5344CB8AC3E}">
        <p14:creationId xmlns:p14="http://schemas.microsoft.com/office/powerpoint/2010/main" val="288749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57" y="-1"/>
            <a:ext cx="4519749" cy="687921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21217"/>
            <a:ext cx="4661817" cy="6858000"/>
          </a:xfrm>
          <a:prstGeom prst="rect">
            <a:avLst/>
          </a:prstGeom>
        </p:spPr>
      </p:pic>
    </p:spTree>
    <p:extLst>
      <p:ext uri="{BB962C8B-B14F-4D97-AF65-F5344CB8AC3E}">
        <p14:creationId xmlns:p14="http://schemas.microsoft.com/office/powerpoint/2010/main" val="23387648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60" y="0"/>
            <a:ext cx="7994467" cy="6858000"/>
          </a:xfrm>
        </p:spPr>
      </p:pic>
    </p:spTree>
    <p:extLst>
      <p:ext uri="{BB962C8B-B14F-4D97-AF65-F5344CB8AC3E}">
        <p14:creationId xmlns:p14="http://schemas.microsoft.com/office/powerpoint/2010/main" val="659251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768"/>
            <a:ext cx="9144000" cy="7005239"/>
          </a:xfrm>
        </p:spPr>
      </p:pic>
    </p:spTree>
    <p:extLst>
      <p:ext uri="{BB962C8B-B14F-4D97-AF65-F5344CB8AC3E}">
        <p14:creationId xmlns:p14="http://schemas.microsoft.com/office/powerpoint/2010/main" val="2335133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75" y="11602"/>
            <a:ext cx="4624822" cy="6870228"/>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597" y="764704"/>
            <a:ext cx="4492403" cy="5517232"/>
          </a:xfrm>
          <a:prstGeom prst="rect">
            <a:avLst/>
          </a:prstGeom>
        </p:spPr>
      </p:pic>
    </p:spTree>
    <p:extLst>
      <p:ext uri="{BB962C8B-B14F-4D97-AF65-F5344CB8AC3E}">
        <p14:creationId xmlns:p14="http://schemas.microsoft.com/office/powerpoint/2010/main" val="2971314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204" y="0"/>
            <a:ext cx="9196556" cy="6858000"/>
          </a:xfrm>
        </p:spPr>
      </p:pic>
    </p:spTree>
    <p:extLst>
      <p:ext uri="{BB962C8B-B14F-4D97-AF65-F5344CB8AC3E}">
        <p14:creationId xmlns:p14="http://schemas.microsoft.com/office/powerpoint/2010/main" val="3617732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021" y="0"/>
            <a:ext cx="9113979" cy="6835485"/>
          </a:xfrm>
        </p:spPr>
      </p:pic>
    </p:spTree>
    <p:extLst>
      <p:ext uri="{BB962C8B-B14F-4D97-AF65-F5344CB8AC3E}">
        <p14:creationId xmlns:p14="http://schemas.microsoft.com/office/powerpoint/2010/main" val="1271035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205603" cy="6858000"/>
          </a:xfrm>
        </p:spPr>
      </p:pic>
    </p:spTree>
    <p:extLst>
      <p:ext uri="{BB962C8B-B14F-4D97-AF65-F5344CB8AC3E}">
        <p14:creationId xmlns:p14="http://schemas.microsoft.com/office/powerpoint/2010/main" val="1473694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5696" y="0"/>
            <a:ext cx="5483878" cy="6858000"/>
          </a:xfrm>
        </p:spPr>
      </p:pic>
    </p:spTree>
    <p:extLst>
      <p:ext uri="{BB962C8B-B14F-4D97-AF65-F5344CB8AC3E}">
        <p14:creationId xmlns:p14="http://schemas.microsoft.com/office/powerpoint/2010/main" val="1496610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572000"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3472086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969" y="0"/>
            <a:ext cx="5184576" cy="693005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1243915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27" y="-31684"/>
            <a:ext cx="4476368" cy="688968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1195" y="-11928"/>
            <a:ext cx="4642805" cy="6869928"/>
          </a:xfrm>
          <a:prstGeom prst="rect">
            <a:avLst/>
          </a:prstGeom>
        </p:spPr>
      </p:pic>
    </p:spTree>
    <p:extLst>
      <p:ext uri="{BB962C8B-B14F-4D97-AF65-F5344CB8AC3E}">
        <p14:creationId xmlns:p14="http://schemas.microsoft.com/office/powerpoint/2010/main" val="41509446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39944" cy="6858000"/>
          </a:xfrm>
        </p:spPr>
      </p:pic>
    </p:spTree>
    <p:extLst>
      <p:ext uri="{BB962C8B-B14F-4D97-AF65-F5344CB8AC3E}">
        <p14:creationId xmlns:p14="http://schemas.microsoft.com/office/powerpoint/2010/main" val="429101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48" y="0"/>
            <a:ext cx="4631060"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0"/>
            <a:ext cx="4499992" cy="6858000"/>
          </a:xfrm>
          <a:prstGeom prst="rect">
            <a:avLst/>
          </a:prstGeom>
        </p:spPr>
      </p:pic>
    </p:spTree>
    <p:extLst>
      <p:ext uri="{BB962C8B-B14F-4D97-AF65-F5344CB8AC3E}">
        <p14:creationId xmlns:p14="http://schemas.microsoft.com/office/powerpoint/2010/main" val="3127311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2" y="34280"/>
            <a:ext cx="4406652" cy="682564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0"/>
            <a:ext cx="4732784" cy="6858000"/>
          </a:xfrm>
          <a:prstGeom prst="rect">
            <a:avLst/>
          </a:prstGeom>
        </p:spPr>
      </p:pic>
    </p:spTree>
    <p:extLst>
      <p:ext uri="{BB962C8B-B14F-4D97-AF65-F5344CB8AC3E}">
        <p14:creationId xmlns:p14="http://schemas.microsoft.com/office/powerpoint/2010/main" val="3096107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7704" y="6986"/>
            <a:ext cx="5112568" cy="6851014"/>
          </a:xfrm>
        </p:spPr>
      </p:pic>
    </p:spTree>
    <p:extLst>
      <p:ext uri="{BB962C8B-B14F-4D97-AF65-F5344CB8AC3E}">
        <p14:creationId xmlns:p14="http://schemas.microsoft.com/office/powerpoint/2010/main" val="1235778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20" y="0"/>
            <a:ext cx="4630688"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0"/>
            <a:ext cx="4499992" cy="6858000"/>
          </a:xfrm>
          <a:prstGeom prst="rect">
            <a:avLst/>
          </a:prstGeom>
        </p:spPr>
      </p:pic>
    </p:spTree>
    <p:extLst>
      <p:ext uri="{BB962C8B-B14F-4D97-AF65-F5344CB8AC3E}">
        <p14:creationId xmlns:p14="http://schemas.microsoft.com/office/powerpoint/2010/main" val="3427874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65839"/>
          </a:xfrm>
        </p:spPr>
      </p:pic>
    </p:spTree>
    <p:extLst>
      <p:ext uri="{BB962C8B-B14F-4D97-AF65-F5344CB8AC3E}">
        <p14:creationId xmlns:p14="http://schemas.microsoft.com/office/powerpoint/2010/main" val="2268669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427984"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0"/>
            <a:ext cx="4716016" cy="6858000"/>
          </a:xfrm>
          <a:prstGeom prst="rect">
            <a:avLst/>
          </a:prstGeom>
        </p:spPr>
      </p:pic>
    </p:spTree>
    <p:extLst>
      <p:ext uri="{BB962C8B-B14F-4D97-AF65-F5344CB8AC3E}">
        <p14:creationId xmlns:p14="http://schemas.microsoft.com/office/powerpoint/2010/main" val="1142270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716016"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0"/>
            <a:ext cx="4453136" cy="6858000"/>
          </a:xfrm>
          <a:prstGeom prst="rect">
            <a:avLst/>
          </a:prstGeom>
        </p:spPr>
      </p:pic>
    </p:spTree>
    <p:extLst>
      <p:ext uri="{BB962C8B-B14F-4D97-AF65-F5344CB8AC3E}">
        <p14:creationId xmlns:p14="http://schemas.microsoft.com/office/powerpoint/2010/main" val="22147591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716016"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34280"/>
            <a:ext cx="4427984" cy="6858000"/>
          </a:xfrm>
          <a:prstGeom prst="rect">
            <a:avLst/>
          </a:prstGeom>
        </p:spPr>
      </p:pic>
    </p:spTree>
    <p:extLst>
      <p:ext uri="{BB962C8B-B14F-4D97-AF65-F5344CB8AC3E}">
        <p14:creationId xmlns:p14="http://schemas.microsoft.com/office/powerpoint/2010/main" val="13803624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8" y="0"/>
            <a:ext cx="4627240"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0"/>
            <a:ext cx="4495428" cy="6858000"/>
          </a:xfrm>
          <a:prstGeom prst="rect">
            <a:avLst/>
          </a:prstGeom>
        </p:spPr>
      </p:pic>
    </p:spTree>
    <p:extLst>
      <p:ext uri="{BB962C8B-B14F-4D97-AF65-F5344CB8AC3E}">
        <p14:creationId xmlns:p14="http://schemas.microsoft.com/office/powerpoint/2010/main" val="3377005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33868"/>
          </a:xfrm>
        </p:spPr>
      </p:pic>
    </p:spTree>
    <p:extLst>
      <p:ext uri="{BB962C8B-B14F-4D97-AF65-F5344CB8AC3E}">
        <p14:creationId xmlns:p14="http://schemas.microsoft.com/office/powerpoint/2010/main" val="3003473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48" y="0"/>
            <a:ext cx="4415036"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0"/>
            <a:ext cx="4716016" cy="6858000"/>
          </a:xfrm>
          <a:prstGeom prst="rect">
            <a:avLst/>
          </a:prstGeom>
        </p:spPr>
      </p:pic>
    </p:spTree>
    <p:extLst>
      <p:ext uri="{BB962C8B-B14F-4D97-AF65-F5344CB8AC3E}">
        <p14:creationId xmlns:p14="http://schemas.microsoft.com/office/powerpoint/2010/main" val="2757462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644008"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0"/>
            <a:ext cx="4499992" cy="6858000"/>
          </a:xfrm>
          <a:prstGeom prst="rect">
            <a:avLst/>
          </a:prstGeom>
        </p:spPr>
      </p:pic>
    </p:spTree>
    <p:extLst>
      <p:ext uri="{BB962C8B-B14F-4D97-AF65-F5344CB8AC3E}">
        <p14:creationId xmlns:p14="http://schemas.microsoft.com/office/powerpoint/2010/main" val="2778805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355976"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7512"/>
            <a:ext cx="4788024" cy="6858000"/>
          </a:xfrm>
          <a:prstGeom prst="rect">
            <a:avLst/>
          </a:prstGeom>
        </p:spPr>
      </p:pic>
    </p:spTree>
    <p:extLst>
      <p:ext uri="{BB962C8B-B14F-4D97-AF65-F5344CB8AC3E}">
        <p14:creationId xmlns:p14="http://schemas.microsoft.com/office/powerpoint/2010/main" val="2979783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5254"/>
            <a:ext cx="4499992" cy="6822746"/>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0"/>
            <a:ext cx="4644008" cy="6858000"/>
          </a:xfrm>
          <a:prstGeom prst="rect">
            <a:avLst/>
          </a:prstGeom>
        </p:spPr>
      </p:pic>
    </p:spTree>
    <p:extLst>
      <p:ext uri="{BB962C8B-B14F-4D97-AF65-F5344CB8AC3E}">
        <p14:creationId xmlns:p14="http://schemas.microsoft.com/office/powerpoint/2010/main" val="209628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24" y="5460437"/>
            <a:ext cx="8568952" cy="584775"/>
          </a:xfrm>
          <a:prstGeom prst="rect">
            <a:avLst/>
          </a:prstGeom>
          <a:noFill/>
        </p:spPr>
        <p:txBody>
          <a:bodyPr wrap="square" rtlCol="0">
            <a:spAutoFit/>
          </a:bodyPr>
          <a:lstStyle/>
          <a:p>
            <a:r>
              <a:rPr lang="en-GB" sz="3200" b="1" dirty="0"/>
              <a:t>http://</a:t>
            </a:r>
            <a:r>
              <a:rPr lang="en-GB" sz="3200" b="1" dirty="0" smtClean="0"/>
              <a:t>gsalibrarytreasures.wordpress.com</a:t>
            </a:r>
            <a:endParaRPr lang="en-GB"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1" y="0"/>
            <a:ext cx="9144000" cy="5100625"/>
          </a:xfrm>
          <a:prstGeom prst="rect">
            <a:avLst/>
          </a:prstGeom>
        </p:spPr>
      </p:pic>
    </p:spTree>
    <p:extLst>
      <p:ext uri="{BB962C8B-B14F-4D97-AF65-F5344CB8AC3E}">
        <p14:creationId xmlns:p14="http://schemas.microsoft.com/office/powerpoint/2010/main" val="2143378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38" y="0"/>
            <a:ext cx="9131262" cy="6858000"/>
          </a:xfrm>
        </p:spPr>
      </p:pic>
    </p:spTree>
    <p:extLst>
      <p:ext uri="{BB962C8B-B14F-4D97-AF65-F5344CB8AC3E}">
        <p14:creationId xmlns:p14="http://schemas.microsoft.com/office/powerpoint/2010/main" val="24304184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1537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4499992" cy="6892450"/>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254" y="-28972"/>
            <a:ext cx="4764046" cy="6886972"/>
          </a:xfrm>
          <a:prstGeom prst="rect">
            <a:avLst/>
          </a:prstGeom>
        </p:spPr>
      </p:pic>
    </p:spTree>
    <p:extLst>
      <p:ext uri="{BB962C8B-B14F-4D97-AF65-F5344CB8AC3E}">
        <p14:creationId xmlns:p14="http://schemas.microsoft.com/office/powerpoint/2010/main" val="29333219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6374039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25403368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87900" y="2708275"/>
            <a:ext cx="3887788" cy="2246769"/>
          </a:xfrm>
          <a:prstGeom prst="rect">
            <a:avLst/>
          </a:prstGeom>
          <a:noFill/>
        </p:spPr>
        <p:txBody>
          <a:bodyPr>
            <a:spAutoFit/>
          </a:bodyPr>
          <a:lstStyle/>
          <a:p>
            <a:pPr algn="r">
              <a:defRPr/>
            </a:pPr>
            <a:r>
              <a:rPr lang="en-GB" sz="2800" b="1" dirty="0">
                <a:solidFill>
                  <a:schemeClr val="tx2"/>
                </a:solidFill>
                <a:latin typeface="+mn-lt"/>
              </a:rPr>
              <a:t>Duncan </a:t>
            </a:r>
            <a:r>
              <a:rPr lang="en-GB" sz="2800" b="1" dirty="0" smtClean="0">
                <a:solidFill>
                  <a:schemeClr val="tx2"/>
                </a:solidFill>
                <a:latin typeface="+mn-lt"/>
              </a:rPr>
              <a:t>Chappell</a:t>
            </a:r>
          </a:p>
          <a:p>
            <a:pPr algn="r">
              <a:defRPr/>
            </a:pPr>
            <a:r>
              <a:rPr lang="en-GB" sz="2800" b="1" dirty="0" smtClean="0">
                <a:solidFill>
                  <a:schemeClr val="tx2"/>
                </a:solidFill>
              </a:rPr>
              <a:t>Librarian</a:t>
            </a:r>
            <a:endParaRPr lang="en-GB" sz="2800" b="1" dirty="0">
              <a:solidFill>
                <a:schemeClr val="tx2"/>
              </a:solidFill>
              <a:latin typeface="+mn-lt"/>
            </a:endParaRPr>
          </a:p>
          <a:p>
            <a:pPr algn="r">
              <a:defRPr/>
            </a:pPr>
            <a:r>
              <a:rPr lang="en-GB" sz="2800" b="1" dirty="0" smtClean="0">
                <a:solidFill>
                  <a:schemeClr val="tx2"/>
                </a:solidFill>
                <a:latin typeface="+mn-lt"/>
                <a:hlinkClick r:id="rId3"/>
              </a:rPr>
              <a:t>d.chappell@gsa.ac.uk</a:t>
            </a:r>
            <a:endParaRPr lang="en-GB" sz="2800" b="1" dirty="0" smtClean="0">
              <a:solidFill>
                <a:schemeClr val="tx2"/>
              </a:solidFill>
              <a:latin typeface="+mn-lt"/>
            </a:endParaRPr>
          </a:p>
          <a:p>
            <a:pPr algn="r">
              <a:defRPr/>
            </a:pPr>
            <a:r>
              <a:rPr lang="en-GB" sz="2800" b="1" dirty="0" smtClean="0">
                <a:solidFill>
                  <a:schemeClr val="tx2"/>
                </a:solidFill>
              </a:rPr>
              <a:t>@</a:t>
            </a:r>
            <a:r>
              <a:rPr lang="en-GB" sz="2800" b="1" dirty="0" err="1" smtClean="0">
                <a:solidFill>
                  <a:schemeClr val="tx2"/>
                </a:solidFill>
              </a:rPr>
              <a:t>duncanchappell</a:t>
            </a:r>
            <a:endParaRPr lang="en-GB" sz="2800" b="1" dirty="0">
              <a:solidFill>
                <a:schemeClr val="tx2"/>
              </a:solidFill>
              <a:latin typeface="+mn-lt"/>
            </a:endParaRPr>
          </a:p>
          <a:p>
            <a:pPr algn="r">
              <a:defRPr/>
            </a:pPr>
            <a:endParaRPr lang="en-GB" sz="2800" b="1" dirty="0">
              <a:solidFill>
                <a:schemeClr val="tx2"/>
              </a:solidFill>
              <a:latin typeface="+mn-lt"/>
            </a:endParaRPr>
          </a:p>
        </p:txBody>
      </p:sp>
    </p:spTree>
    <p:extLst>
      <p:ext uri="{BB962C8B-B14F-4D97-AF65-F5344CB8AC3E}">
        <p14:creationId xmlns:p14="http://schemas.microsoft.com/office/powerpoint/2010/main" val="3307308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53689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3728" y="22998"/>
            <a:ext cx="4392488" cy="6889741"/>
          </a:xfrm>
        </p:spPr>
      </p:pic>
    </p:spTree>
    <p:extLst>
      <p:ext uri="{BB962C8B-B14F-4D97-AF65-F5344CB8AC3E}">
        <p14:creationId xmlns:p14="http://schemas.microsoft.com/office/powerpoint/2010/main" val="1158591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5616" y="0"/>
            <a:ext cx="6888615" cy="6858000"/>
          </a:xfrm>
        </p:spPr>
      </p:pic>
    </p:spTree>
    <p:extLst>
      <p:ext uri="{BB962C8B-B14F-4D97-AF65-F5344CB8AC3E}">
        <p14:creationId xmlns:p14="http://schemas.microsoft.com/office/powerpoint/2010/main" val="3843130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GB" altLang="en-US" dirty="0" smtClean="0"/>
          </a:p>
        </p:txBody>
      </p:sp>
      <p:pic>
        <p:nvPicPr>
          <p:cNvPr id="10243" name="Content Placeholder 2"/>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25400" y="0"/>
            <a:ext cx="9169400" cy="6877050"/>
          </a:xfrm>
        </p:spPr>
      </p:pic>
    </p:spTree>
    <p:extLst>
      <p:ext uri="{BB962C8B-B14F-4D97-AF65-F5344CB8AC3E}">
        <p14:creationId xmlns:p14="http://schemas.microsoft.com/office/powerpoint/2010/main" val="2518200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1317</TotalTime>
  <Words>7428</Words>
  <Application>Microsoft Office PowerPoint</Application>
  <PresentationFormat>On-screen Show (4:3)</PresentationFormat>
  <Paragraphs>526</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Chappell, Duncan</dc:creator>
  <cp:lastModifiedBy>Chappell, Duncan</cp:lastModifiedBy>
  <cp:revision>217</cp:revision>
  <dcterms:created xsi:type="dcterms:W3CDTF">2014-08-01T14:31:32Z</dcterms:created>
  <dcterms:modified xsi:type="dcterms:W3CDTF">2015-04-30T15:12:59Z</dcterms:modified>
</cp:coreProperties>
</file>