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8" r:id="rId2"/>
    <p:sldId id="337" r:id="rId3"/>
    <p:sldId id="287" r:id="rId4"/>
    <p:sldId id="283" r:id="rId5"/>
    <p:sldId id="284" r:id="rId6"/>
    <p:sldId id="285" r:id="rId7"/>
    <p:sldId id="330" r:id="rId8"/>
    <p:sldId id="286" r:id="rId9"/>
    <p:sldId id="265" r:id="rId10"/>
    <p:sldId id="297" r:id="rId11"/>
    <p:sldId id="292" r:id="rId12"/>
    <p:sldId id="299" r:id="rId13"/>
    <p:sldId id="288" r:id="rId14"/>
    <p:sldId id="301" r:id="rId15"/>
    <p:sldId id="331" r:id="rId16"/>
    <p:sldId id="332" r:id="rId17"/>
    <p:sldId id="333" r:id="rId18"/>
    <p:sldId id="293" r:id="rId19"/>
    <p:sldId id="298" r:id="rId20"/>
    <p:sldId id="300" r:id="rId21"/>
    <p:sldId id="291" r:id="rId22"/>
    <p:sldId id="335" r:id="rId23"/>
    <p:sldId id="274" r:id="rId24"/>
    <p:sldId id="273" r:id="rId25"/>
    <p:sldId id="275" r:id="rId26"/>
    <p:sldId id="276" r:id="rId27"/>
    <p:sldId id="336" r:id="rId28"/>
    <p:sldId id="302" r:id="rId29"/>
    <p:sldId id="303" r:id="rId30"/>
    <p:sldId id="306" r:id="rId31"/>
    <p:sldId id="313" r:id="rId32"/>
    <p:sldId id="314" r:id="rId33"/>
    <p:sldId id="308" r:id="rId34"/>
    <p:sldId id="307" r:id="rId35"/>
    <p:sldId id="309" r:id="rId36"/>
    <p:sldId id="294" r:id="rId37"/>
    <p:sldId id="295" r:id="rId38"/>
    <p:sldId id="296" r:id="rId39"/>
    <p:sldId id="321" r:id="rId40"/>
    <p:sldId id="315" r:id="rId41"/>
    <p:sldId id="316" r:id="rId42"/>
    <p:sldId id="317" r:id="rId43"/>
    <p:sldId id="318" r:id="rId44"/>
    <p:sldId id="290" r:id="rId45"/>
    <p:sldId id="328" r:id="rId46"/>
    <p:sldId id="319" r:id="rId47"/>
    <p:sldId id="322" r:id="rId48"/>
    <p:sldId id="323" r:id="rId49"/>
    <p:sldId id="324" r:id="rId50"/>
    <p:sldId id="325" r:id="rId51"/>
    <p:sldId id="326" r:id="rId52"/>
    <p:sldId id="329" r:id="rId53"/>
    <p:sldId id="26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357" autoAdjust="0"/>
  </p:normalViewPr>
  <p:slideViewPr>
    <p:cSldViewPr>
      <p:cViewPr varScale="1">
        <p:scale>
          <a:sx n="36" d="100"/>
          <a:sy n="36" d="100"/>
        </p:scale>
        <p:origin x="-234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05AB7-1A22-484F-9F7E-B7FFD0A1B538}" type="datetimeFigureOut">
              <a:rPr lang="en-GB" smtClean="0"/>
              <a:t>11/06/2015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books.adelaide.edu.au/b/blades/william/enemies-of-books/enemiesofbooks00blad_0031.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Meanwhile, on the west façade, hexagonal voids allowed massive glazed windows to rise up through all three levels, increasing the light available to the space.</a:t>
            </a:r>
          </a:p>
          <a:p>
            <a:pPr marL="171450" indent="-171450">
              <a:buFont typeface="Arial" panose="020B0604020202020204" pitchFamily="34" charset="0"/>
              <a:buChar char="•"/>
            </a:pPr>
            <a:r>
              <a:rPr lang="en-GB" baseline="0" dirty="0" smtClean="0"/>
              <a:t>Macaulay has compared these vast windows to those at York Minster</a:t>
            </a:r>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50222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Unhappily, On 23 May</a:t>
            </a:r>
            <a:r>
              <a:rPr lang="en-GB" baseline="0" dirty="0" smtClean="0"/>
              <a:t> 2014 all these spaces were destroyed by fire.</a:t>
            </a:r>
            <a:endParaRPr lang="en-GB" dirty="0" smtClean="0"/>
          </a:p>
          <a:p>
            <a:pPr marL="171450" indent="-171450">
              <a:buFont typeface="Arial" panose="020B0604020202020204" pitchFamily="34" charset="0"/>
              <a:buChar char="•"/>
            </a:pPr>
            <a:r>
              <a:rPr lang="en-GB" dirty="0" smtClean="0"/>
              <a:t>These photographs</a:t>
            </a:r>
            <a:r>
              <a:rPr lang="en-GB" baseline="0" dirty="0" smtClean="0"/>
              <a:t> of the destroyed library spaces were taken two days after that fire.</a:t>
            </a:r>
          </a:p>
          <a:p>
            <a:pPr marL="171450" indent="-171450">
              <a:buFont typeface="Arial" panose="020B0604020202020204" pitchFamily="34" charset="0"/>
              <a:buChar char="•"/>
            </a:pPr>
            <a:r>
              <a:rPr lang="en-GB" baseline="0" dirty="0" smtClean="0"/>
              <a:t>They were taken with a camera phone, so the resolution is very low, but it will give you a good indication of the extent of the devastation.</a:t>
            </a:r>
          </a:p>
          <a:p>
            <a:pPr marL="171450" indent="-171450">
              <a:buFont typeface="Arial" panose="020B0604020202020204" pitchFamily="34" charset="0"/>
              <a:buChar char="•"/>
            </a:pPr>
            <a:r>
              <a:rPr lang="en-GB" baseline="0" dirty="0" smtClean="0"/>
              <a:t>The remains of the dummy columns can be seen on the left</a:t>
            </a:r>
          </a:p>
          <a:p>
            <a:pPr marL="171450" indent="-171450">
              <a:buFont typeface="Arial" panose="020B0604020202020204" pitchFamily="34" charset="0"/>
              <a:buChar char="•"/>
            </a:pPr>
            <a:r>
              <a:rPr lang="en-GB" baseline="0" dirty="0" smtClean="0"/>
              <a:t>To the right, the ferocity of the fire is evidenced by how the wood facing has been completely stripped back to bare brick</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Throughout the building hidden voids has been inserted to carry building services such as heating, ventilation and plant</a:t>
            </a:r>
          </a:p>
          <a:p>
            <a:pPr marL="171450" indent="-171450">
              <a:buFont typeface="Arial" panose="020B0604020202020204" pitchFamily="34" charset="0"/>
              <a:buChar char="•"/>
            </a:pPr>
            <a:r>
              <a:rPr lang="en-GB" baseline="0" dirty="0" smtClean="0"/>
              <a:t>Many of these voids were actually unknown to us and our Estates people until the fire laid them bare</a:t>
            </a:r>
          </a:p>
          <a:p>
            <a:pPr marL="171450" indent="-171450">
              <a:buFont typeface="Arial" panose="020B0604020202020204" pitchFamily="34" charset="0"/>
              <a:buChar char="•"/>
            </a:pPr>
            <a:r>
              <a:rPr lang="en-GB" baseline="0" dirty="0" smtClean="0"/>
              <a:t>Indeed the official report into the fire from the Fire Brigade noted that these voids acted as the principal route for the fire once it had taken hold</a:t>
            </a:r>
          </a:p>
          <a:p>
            <a:pPr marL="171450" indent="-171450">
              <a:buFont typeface="Arial" panose="020B0604020202020204" pitchFamily="34" charset="0"/>
              <a:buChar char="•"/>
            </a:pPr>
            <a:r>
              <a:rPr lang="en-GB" baseline="0" dirty="0" smtClean="0"/>
              <a:t>This meant that the route of the fire was mainly vertical, rather than lateral</a:t>
            </a:r>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10058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Another view of the</a:t>
            </a:r>
            <a:r>
              <a:rPr lang="en-GB" baseline="0" dirty="0" smtClean="0"/>
              <a:t> devastation, looking towards the west windows.</a:t>
            </a:r>
          </a:p>
          <a:p>
            <a:pPr marL="171450" indent="-171450">
              <a:buFont typeface="Arial" panose="020B0604020202020204" pitchFamily="34" charset="0"/>
              <a:buChar char="•"/>
            </a:pPr>
            <a:r>
              <a:rPr lang="en-GB" baseline="0" dirty="0" smtClean="0"/>
              <a:t>You can see that the former mezzanine level has completely collapsed down onto the ground floor.</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2637370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But of course any historic</a:t>
            </a:r>
            <a:r>
              <a:rPr lang="en-GB" sz="1200" i="0" kern="1200" baseline="0" dirty="0" smtClean="0">
                <a:solidFill>
                  <a:schemeClr val="tx1"/>
                </a:solidFill>
                <a:effectLst/>
                <a:latin typeface="+mn-lt"/>
                <a:ea typeface="+mn-ea"/>
                <a:cs typeface="+mn-cs"/>
              </a:rPr>
              <a:t> l</a:t>
            </a:r>
            <a:r>
              <a:rPr lang="en-GB" sz="1200" i="0" kern="1200" dirty="0" smtClean="0">
                <a:solidFill>
                  <a:schemeClr val="tx1"/>
                </a:solidFill>
                <a:effectLst/>
                <a:latin typeface="+mn-lt"/>
                <a:ea typeface="+mn-ea"/>
                <a:cs typeface="+mn-cs"/>
              </a:rPr>
              <a:t>ibrary is more than just an architectural space.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We also lost many treasured irreplaceable collections in the fire, including books dating to the 16</a:t>
            </a:r>
            <a:r>
              <a:rPr lang="en-GB" sz="1200" i="0" kern="1200" baseline="30000" dirty="0" smtClean="0">
                <a:solidFill>
                  <a:schemeClr val="tx1"/>
                </a:solidFill>
                <a:effectLst/>
                <a:latin typeface="+mn-lt"/>
                <a:ea typeface="+mn-ea"/>
                <a:cs typeface="+mn-cs"/>
              </a:rPr>
              <a:t>th</a:t>
            </a:r>
            <a:r>
              <a:rPr lang="en-GB" sz="1200" i="0" kern="1200" dirty="0" smtClean="0">
                <a:solidFill>
                  <a:schemeClr val="tx1"/>
                </a:solidFill>
                <a:effectLst/>
                <a:latin typeface="+mn-lt"/>
                <a:ea typeface="+mn-ea"/>
                <a:cs typeface="+mn-cs"/>
              </a:rPr>
              <a:t> century, rare avant-garde journals (such as </a:t>
            </a:r>
            <a:r>
              <a:rPr lang="en-GB" sz="1200" i="0" kern="1200" dirty="0" err="1" smtClean="0">
                <a:solidFill>
                  <a:schemeClr val="tx1"/>
                </a:solidFill>
                <a:effectLst/>
                <a:latin typeface="+mn-lt"/>
                <a:ea typeface="+mn-ea"/>
                <a:cs typeface="+mn-cs"/>
              </a:rPr>
              <a:t>Ver</a:t>
            </a:r>
            <a:r>
              <a:rPr lang="en-GB" sz="1200" i="0" kern="1200" dirty="0" smtClean="0">
                <a:solidFill>
                  <a:schemeClr val="tx1"/>
                </a:solidFill>
                <a:effectLst/>
                <a:latin typeface="+mn-lt"/>
                <a:ea typeface="+mn-ea"/>
                <a:cs typeface="+mn-cs"/>
              </a:rPr>
              <a:t> Sacrum – the journal of the Vienna Secession - that you see here)</a:t>
            </a:r>
            <a:r>
              <a:rPr lang="en-GB" sz="1200" i="0" kern="1200" baseline="0" dirty="0" smtClean="0">
                <a:solidFill>
                  <a:schemeClr val="tx1"/>
                </a:solidFill>
                <a:effectLst/>
                <a:latin typeface="+mn-lt"/>
                <a:ea typeface="+mn-ea"/>
                <a:cs typeface="+mn-cs"/>
              </a:rPr>
              <a:t> and</a:t>
            </a:r>
            <a:r>
              <a:rPr lang="en-GB" sz="1200" i="0" kern="1200" dirty="0" smtClean="0">
                <a:solidFill>
                  <a:schemeClr val="tx1"/>
                </a:solidFill>
                <a:effectLst/>
                <a:latin typeface="+mn-lt"/>
                <a:ea typeface="+mn-ea"/>
                <a:cs typeface="+mn-cs"/>
              </a:rPr>
              <a:t> 19</a:t>
            </a:r>
            <a:r>
              <a:rPr lang="en-GB" sz="1200" i="0" kern="1200" baseline="30000" dirty="0" smtClean="0">
                <a:solidFill>
                  <a:schemeClr val="tx1"/>
                </a:solidFill>
                <a:effectLst/>
                <a:latin typeface="+mn-lt"/>
                <a:ea typeface="+mn-ea"/>
                <a:cs typeface="+mn-cs"/>
              </a:rPr>
              <a:t>th</a:t>
            </a:r>
            <a:r>
              <a:rPr lang="en-GB" sz="1200" i="0" kern="1200" baseline="0" dirty="0" smtClean="0">
                <a:solidFill>
                  <a:schemeClr val="tx1"/>
                </a:solidFill>
                <a:effectLst/>
                <a:latin typeface="+mn-lt"/>
                <a:ea typeface="+mn-ea"/>
                <a:cs typeface="+mn-cs"/>
              </a:rPr>
              <a:t> century illustrated books by our former staff and alumni</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99613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We also lost </a:t>
            </a:r>
            <a:r>
              <a:rPr lang="en-GB" sz="1200" i="0" kern="1200" dirty="0" smtClean="0">
                <a:solidFill>
                  <a:schemeClr val="tx1"/>
                </a:solidFill>
                <a:effectLst/>
                <a:latin typeface="+mn-lt"/>
                <a:ea typeface="+mn-ea"/>
                <a:cs typeface="+mn-cs"/>
              </a:rPr>
              <a:t>a significant proportion of the School's Foundation Collections, which</a:t>
            </a:r>
            <a:r>
              <a:rPr lang="en-GB" sz="1200" i="0" kern="1200" baseline="0" dirty="0" smtClean="0">
                <a:solidFill>
                  <a:schemeClr val="tx1"/>
                </a:solidFill>
                <a:effectLst/>
                <a:latin typeface="+mn-lt"/>
                <a:ea typeface="+mn-ea"/>
                <a:cs typeface="+mn-cs"/>
              </a:rPr>
              <a:t> came to us from the then South Kensington Museum under the South Kensington system of arts education…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This obviously constitutes a great loss to the School’s institutional history</a:t>
            </a:r>
            <a:endParaRPr lang="en-GB" sz="120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421240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Lost volume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11030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Lost volume</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257507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Lost volume</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3901183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Several items from our Mackintosh and non-Mackintosh collections were</a:t>
            </a:r>
            <a:r>
              <a:rPr lang="en-GB" sz="1200" kern="1200" baseline="0" dirty="0" smtClean="0">
                <a:solidFill>
                  <a:schemeClr val="tx1"/>
                </a:solidFill>
                <a:effectLst/>
                <a:latin typeface="+mn-lt"/>
                <a:ea typeface="+mn-ea"/>
                <a:cs typeface="+mn-cs"/>
              </a:rPr>
              <a:t> stored in the former bookstore above the Library, and so were also lost.</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This </a:t>
            </a:r>
            <a:r>
              <a:rPr lang="en-GB" sz="1200" kern="1200" dirty="0" smtClean="0">
                <a:solidFill>
                  <a:schemeClr val="tx1"/>
                </a:solidFill>
                <a:effectLst/>
                <a:latin typeface="+mn-lt"/>
                <a:ea typeface="+mn-ea"/>
                <a:cs typeface="+mn-cs"/>
              </a:rPr>
              <a:t>includes</a:t>
            </a:r>
            <a:r>
              <a:rPr lang="en-GB" sz="1200" kern="1200" baseline="0" dirty="0" smtClean="0">
                <a:solidFill>
                  <a:schemeClr val="tx1"/>
                </a:solidFill>
                <a:effectLst/>
                <a:latin typeface="+mn-lt"/>
                <a:ea typeface="+mn-ea"/>
                <a:cs typeface="+mn-cs"/>
              </a:rPr>
              <a:t> the majority of our oil</a:t>
            </a:r>
            <a:r>
              <a:rPr lang="en-GB" sz="1200" kern="1200" dirty="0" smtClean="0">
                <a:solidFill>
                  <a:schemeClr val="tx1"/>
                </a:solidFill>
                <a:effectLst/>
                <a:latin typeface="+mn-lt"/>
                <a:ea typeface="+mn-ea"/>
                <a:cs typeface="+mn-cs"/>
              </a:rPr>
              <a:t> paintings on canvas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items</a:t>
            </a:r>
            <a:r>
              <a:rPr lang="en-GB" sz="1200" kern="1200" baseline="0" dirty="0" smtClean="0">
                <a:solidFill>
                  <a:schemeClr val="tx1"/>
                </a:solidFill>
                <a:effectLst/>
                <a:latin typeface="+mn-lt"/>
                <a:ea typeface="+mn-ea"/>
                <a:cs typeface="+mn-cs"/>
              </a:rPr>
              <a:t> of</a:t>
            </a:r>
            <a:r>
              <a:rPr lang="en-GB" sz="1200" kern="1200" dirty="0" smtClean="0">
                <a:solidFill>
                  <a:schemeClr val="tx1"/>
                </a:solidFill>
                <a:effectLst/>
                <a:latin typeface="+mn-lt"/>
                <a:ea typeface="+mn-ea"/>
                <a:cs typeface="+mn-cs"/>
              </a:rPr>
              <a:t> original Mackintosh furniture not then on display in our</a:t>
            </a:r>
            <a:r>
              <a:rPr lang="en-GB" sz="1200" kern="1200" baseline="0" dirty="0" smtClean="0">
                <a:solidFill>
                  <a:schemeClr val="tx1"/>
                </a:solidFill>
                <a:effectLst/>
                <a:latin typeface="+mn-lt"/>
                <a:ea typeface="+mn-ea"/>
                <a:cs typeface="+mn-cs"/>
              </a:rPr>
              <a:t> public furniture gallery.</a:t>
            </a:r>
            <a:endParaRPr lang="en-GB" dirty="0" smtClean="0"/>
          </a:p>
          <a:p>
            <a:pPr marL="171450" indent="-171450">
              <a:buFont typeface="Arial" panose="020B0604020202020204" pitchFamily="34" charset="0"/>
              <a:buChar char="•"/>
            </a:pPr>
            <a:r>
              <a:rPr lang="en-GB" dirty="0" smtClean="0"/>
              <a:t>The photo</a:t>
            </a:r>
            <a:r>
              <a:rPr lang="en-GB" baseline="0" dirty="0" smtClean="0"/>
              <a:t> </a:t>
            </a:r>
            <a:r>
              <a:rPr lang="en-GB" dirty="0" smtClean="0"/>
              <a:t>shows the former library</a:t>
            </a:r>
            <a:r>
              <a:rPr lang="en-GB" baseline="0" dirty="0" smtClean="0"/>
              <a:t> bookstore (latterly the furniture store) looking down through the rafters into the library below.</a:t>
            </a:r>
          </a:p>
          <a:p>
            <a:pPr marL="171450" indent="-171450">
              <a:buFont typeface="Arial" panose="020B0604020202020204" pitchFamily="34" charset="0"/>
              <a:buChar char="•"/>
            </a:pPr>
            <a:r>
              <a:rPr lang="en-GB" baseline="0" dirty="0" smtClean="0"/>
              <a:t>You can make out the metal skeletons of the former painting racks.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1302949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You can</a:t>
            </a:r>
            <a:r>
              <a:rPr lang="en-GB" baseline="0" dirty="0" smtClean="0"/>
              <a:t> perhaps get a better view in this image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220309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small" dirty="0" smtClean="0">
                <a:solidFill>
                  <a:schemeClr val="tx1"/>
                </a:solidFill>
                <a:effectLst/>
                <a:latin typeface="+mn-lt"/>
                <a:ea typeface="+mn-ea"/>
                <a:cs typeface="+mn-cs"/>
                <a:hlinkClick r:id="rId3" tooltip="Plate II. The destruction of Books of Magic at Ephesus."/>
              </a:rPr>
              <a:t>Plate II. The destruction of Books of Magic at Ephesus.</a:t>
            </a:r>
            <a:endParaRPr lang="en-GB" sz="1200" b="0" i="0" u="none" strike="noStrike" kern="1200" cap="small" dirty="0" smtClean="0">
              <a:solidFill>
                <a:schemeClr val="tx1"/>
              </a:solidFill>
              <a:effectLst/>
              <a:latin typeface="+mn-lt"/>
              <a:ea typeface="+mn-ea"/>
              <a:cs typeface="+mn-cs"/>
            </a:endParaRPr>
          </a:p>
          <a:p>
            <a:r>
              <a:rPr lang="en-GB" sz="1200" b="0" i="0" u="none" strike="noStrike" kern="1200" cap="small" dirty="0" smtClean="0">
                <a:solidFill>
                  <a:schemeClr val="tx1"/>
                </a:solidFill>
                <a:effectLst/>
                <a:latin typeface="+mn-lt"/>
                <a:ea typeface="+mn-ea"/>
                <a:cs typeface="+mn-cs"/>
              </a:rPr>
              <a:t>Blades,</a:t>
            </a:r>
            <a:r>
              <a:rPr lang="en-GB" sz="1200" b="0" i="0" u="none" strike="noStrike" kern="1200" cap="small" baseline="0" dirty="0" smtClean="0">
                <a:solidFill>
                  <a:schemeClr val="tx1"/>
                </a:solidFill>
                <a:effectLst/>
                <a:latin typeface="+mn-lt"/>
                <a:ea typeface="+mn-ea"/>
                <a:cs typeface="+mn-cs"/>
              </a:rPr>
              <a:t> William </a:t>
            </a:r>
            <a:r>
              <a:rPr lang="en-GB" sz="1200" b="0" i="1" u="none" strike="noStrike" kern="1200" cap="small" baseline="0" dirty="0" smtClean="0">
                <a:solidFill>
                  <a:schemeClr val="tx1"/>
                </a:solidFill>
                <a:effectLst/>
                <a:latin typeface="+mn-lt"/>
                <a:ea typeface="+mn-ea"/>
                <a:cs typeface="+mn-cs"/>
              </a:rPr>
              <a:t>The Enemies of Books</a:t>
            </a:r>
          </a:p>
          <a:p>
            <a:endParaRPr lang="en-GB" sz="1200" b="0" i="1" u="none" strike="noStrike" kern="1200" cap="small" baseline="0" dirty="0" smtClean="0">
              <a:solidFill>
                <a:schemeClr val="tx1"/>
              </a:solidFill>
              <a:effectLst/>
              <a:latin typeface="+mn-lt"/>
              <a:ea typeface="+mn-ea"/>
              <a:cs typeface="+mn-cs"/>
            </a:endParaRPr>
          </a:p>
          <a:p>
            <a:r>
              <a:rPr lang="en-GB" dirty="0" smtClean="0"/>
              <a:t>In his treatise The Enemy of Books, first published in 1880</a:t>
            </a:r>
            <a:r>
              <a:rPr lang="en-GB" baseline="0" dirty="0" smtClean="0"/>
              <a:t> (</a:t>
            </a:r>
            <a:r>
              <a:rPr lang="en-GB" b="1" baseline="0" dirty="0" smtClean="0"/>
              <a:t>by whom?), </a:t>
            </a:r>
            <a:r>
              <a:rPr lang="en-GB" baseline="0" dirty="0" smtClean="0"/>
              <a:t>William Blades, the well-known collector of the works of William Caxton, </a:t>
            </a:r>
            <a:r>
              <a:rPr lang="en-GB" dirty="0" smtClean="0"/>
              <a:t>documents his outrage at the mistreatment suffered by books</a:t>
            </a:r>
            <a:r>
              <a:rPr lang="en-GB" baseline="0" dirty="0" smtClean="0"/>
              <a:t> at the hands of </a:t>
            </a:r>
            <a:r>
              <a:rPr lang="en-GB" baseline="0" dirty="0" err="1" smtClean="0"/>
              <a:t>biblioclasts</a:t>
            </a:r>
            <a:r>
              <a:rPr lang="en-GB" dirty="0" smtClean="0"/>
              <a:t>, both human and non-human</a:t>
            </a:r>
          </a:p>
          <a:p>
            <a:r>
              <a:rPr lang="en-GB" dirty="0" smtClean="0"/>
              <a:t>His text enumerates and discusses threats to the survival of books, with dedicated</a:t>
            </a:r>
            <a:r>
              <a:rPr lang="en-GB" baseline="0" dirty="0" smtClean="0"/>
              <a:t> c</a:t>
            </a:r>
            <a:r>
              <a:rPr lang="en-GB" dirty="0" smtClean="0"/>
              <a:t>hapters on water, gas and heat, dust and neglect, ignorance and bigotry, bookworms, other </a:t>
            </a:r>
            <a:r>
              <a:rPr lang="en-GB" dirty="0" err="1" smtClean="0"/>
              <a:t>vermins</a:t>
            </a:r>
            <a:r>
              <a:rPr lang="en-GB" dirty="0" smtClean="0"/>
              <a:t>, bookbinders, collectors, and servants and children</a:t>
            </a:r>
          </a:p>
          <a:p>
            <a:r>
              <a:rPr lang="en-GB" dirty="0" smtClean="0"/>
              <a:t>His</a:t>
            </a:r>
            <a:r>
              <a:rPr lang="en-GB" baseline="0" dirty="0" smtClean="0"/>
              <a:t> chapter on fire begins:</a:t>
            </a:r>
          </a:p>
          <a:p>
            <a:r>
              <a:rPr lang="en-GB" baseline="0" dirty="0" smtClean="0"/>
              <a:t>“There are many of the forces of Nature which tend to injure Books; but among them all not one has been half so destructive as Fire.”</a:t>
            </a:r>
          </a:p>
          <a:p>
            <a:r>
              <a:rPr lang="en-GB" baseline="0" dirty="0" smtClean="0"/>
              <a:t>“It would be tedious to write out a bare list only of the numerous libraries and bibliographical treasures which, in one way or another, have been seized by the Fire-king as his own.”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391719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another view</a:t>
            </a:r>
            <a:r>
              <a:rPr lang="en-GB" baseline="0" dirty="0" smtClean="0"/>
              <a:t> of the store with some of the destroyed canvases to the right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389053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Two of our destroyed paintings: Nude with a wrap by Maurice </a:t>
            </a:r>
            <a:r>
              <a:rPr lang="en-GB" sz="1200" b="0" kern="1200" baseline="0" dirty="0" err="1" smtClean="0">
                <a:solidFill>
                  <a:schemeClr val="tx1"/>
                </a:solidFill>
                <a:effectLst/>
                <a:latin typeface="+mn-lt"/>
                <a:ea typeface="+mn-ea"/>
                <a:cs typeface="+mn-cs"/>
              </a:rPr>
              <a:t>Greiffenhagen</a:t>
            </a:r>
            <a:r>
              <a:rPr lang="en-GB" sz="1200" b="0" kern="1200" baseline="0" dirty="0" smtClean="0">
                <a:solidFill>
                  <a:schemeClr val="tx1"/>
                </a:solidFill>
                <a:effectLst/>
                <a:latin typeface="+mn-lt"/>
                <a:ea typeface="+mn-ea"/>
                <a:cs typeface="+mn-cs"/>
              </a:rPr>
              <a:t> (1924), a former Head of Painting; Pan by Carole Gibbons (1970), a GSA graduate</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In total, the majority of our oil paintings were destroyed: some 92 canvases from a total collection of 122.</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remaining collection now numbers just 30 or so canvases</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They mainly represented the work of former students and staff of the School</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lost paintings can still be viewed on our Archives and Collections catalogue, but with the destroyed status noted</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They continue to appear on the BBC Your Paintings website and we expect their status to be annotated by July this year</a:t>
            </a:r>
          </a:p>
          <a:p>
            <a:pPr marL="171450" indent="-171450">
              <a:buFont typeface="Arial" panose="020B0604020202020204" pitchFamily="34" charset="0"/>
              <a:buChar char="•"/>
            </a:pPr>
            <a:endParaRPr lang="en-GB" sz="1200" b="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fld id="{671880E0-F5F1-4298-A4B2-1825A3CD4419}" type="slidenum">
              <a:rPr lang="en-GB" smtClean="0"/>
              <a:t>21</a:t>
            </a:fld>
            <a:endParaRPr lang="en-GB" dirty="0"/>
          </a:p>
        </p:txBody>
      </p:sp>
    </p:spTree>
    <p:extLst>
      <p:ext uri="{BB962C8B-B14F-4D97-AF65-F5344CB8AC3E}">
        <p14:creationId xmlns:p14="http://schemas.microsoft.com/office/powerpoint/2010/main" val="205572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total some 139 pieces of original Mackintosh furniture were also lost</a:t>
            </a:r>
          </a:p>
          <a:p>
            <a:pPr marL="171450" indent="-171450">
              <a:buFont typeface="Arial" panose="020B0604020202020204" pitchFamily="34" charset="0"/>
              <a:buChar char="•"/>
            </a:pPr>
            <a:r>
              <a:rPr lang="en-GB" dirty="0" smtClean="0"/>
              <a:t>Most of these pieces were duplicates</a:t>
            </a:r>
            <a:r>
              <a:rPr lang="en-GB" baseline="0" dirty="0" smtClean="0"/>
              <a:t> of pieces on display in our public Furniture Gallery, which was unaffected by the fire</a:t>
            </a:r>
          </a:p>
          <a:p>
            <a:pPr marL="171450" indent="-171450">
              <a:buFont typeface="Arial" panose="020B0604020202020204" pitchFamily="34" charset="0"/>
              <a:buChar char="•"/>
            </a:pPr>
            <a:r>
              <a:rPr lang="en-GB" baseline="0" dirty="0" smtClean="0"/>
              <a:t>But a small number of pieces were unique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22</a:t>
            </a:fld>
            <a:endParaRPr lang="en-GB" dirty="0"/>
          </a:p>
        </p:txBody>
      </p:sp>
    </p:spTree>
    <p:extLst>
      <p:ext uri="{BB962C8B-B14F-4D97-AF65-F5344CB8AC3E}">
        <p14:creationId xmlns:p14="http://schemas.microsoft.com/office/powerpoint/2010/main" val="266532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School’s</a:t>
            </a:r>
            <a:r>
              <a:rPr lang="en-GB" sz="1200" kern="1200" dirty="0" smtClean="0">
                <a:solidFill>
                  <a:schemeClr val="tx1"/>
                </a:solidFill>
                <a:effectLst/>
                <a:latin typeface="+mn-lt"/>
                <a:ea typeface="+mn-ea"/>
                <a:cs typeface="+mn-cs"/>
              </a:rPr>
              <a:t> Archives miraculously escaped the fire, despite the fact they</a:t>
            </a:r>
            <a:r>
              <a:rPr lang="en-GB" sz="1200" kern="1200" baseline="0" dirty="0" smtClean="0">
                <a:solidFill>
                  <a:schemeClr val="tx1"/>
                </a:solidFill>
                <a:effectLst/>
                <a:latin typeface="+mn-lt"/>
                <a:ea typeface="+mn-ea"/>
                <a:cs typeface="+mn-cs"/>
              </a:rPr>
              <a:t> were housed in the basement level right next door to the studio from which the fire originated.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Since 2008 </a:t>
            </a:r>
            <a:r>
              <a:rPr lang="en-GB" baseline="0" dirty="0" smtClean="0"/>
              <a:t>they have been housed </a:t>
            </a:r>
            <a:r>
              <a:rPr lang="en-GB" dirty="0" smtClean="0"/>
              <a:t>in environmentally-controlled stores close to a public</a:t>
            </a:r>
            <a:r>
              <a:rPr lang="en-GB" baseline="0" dirty="0" smtClean="0"/>
              <a:t> reading room.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These were created as part of an HLF-funded Mackintosh Conservation and Access Project which aimed to co</a:t>
            </a:r>
            <a:r>
              <a:rPr lang="en-GB" dirty="0" smtClean="0"/>
              <a:t>nserve the fabric of the building and its archive and museum collections, and to enable enhanced access to our heritage assets.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total project cost in the region of £8.6 million.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Subsequent</a:t>
            </a:r>
            <a:r>
              <a:rPr lang="en-GB" sz="1200" kern="1200" baseline="0" dirty="0" smtClean="0">
                <a:solidFill>
                  <a:schemeClr val="tx1"/>
                </a:solidFill>
                <a:effectLst/>
                <a:latin typeface="+mn-lt"/>
                <a:ea typeface="+mn-ea"/>
                <a:cs typeface="+mn-cs"/>
              </a:rPr>
              <a:t> to the fire, these facilities are</a:t>
            </a:r>
            <a:r>
              <a:rPr lang="en-GB" sz="1200" kern="1200" dirty="0" smtClean="0">
                <a:solidFill>
                  <a:schemeClr val="tx1"/>
                </a:solidFill>
                <a:effectLst/>
                <a:latin typeface="+mn-lt"/>
                <a:ea typeface="+mn-ea"/>
                <a:cs typeface="+mn-cs"/>
              </a:rPr>
              <a:t> now closed for the foreseeabl</a:t>
            </a:r>
            <a:r>
              <a:rPr lang="en-GB" sz="1200" kern="1200" baseline="0" dirty="0" smtClean="0">
                <a:solidFill>
                  <a:schemeClr val="tx1"/>
                </a:solidFill>
                <a:effectLst/>
                <a:latin typeface="+mn-lt"/>
                <a:ea typeface="+mn-ea"/>
                <a:cs typeface="+mn-cs"/>
              </a:rPr>
              <a:t>e future, and Archives and Collections staff are maintaining a limited access and enquiry service from rooms in the School’s main library</a:t>
            </a: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23</a:t>
            </a:fld>
            <a:endParaRPr lang="en-GB" dirty="0"/>
          </a:p>
        </p:txBody>
      </p:sp>
    </p:spTree>
    <p:extLst>
      <p:ext uri="{BB962C8B-B14F-4D97-AF65-F5344CB8AC3E}">
        <p14:creationId xmlns:p14="http://schemas.microsoft.com/office/powerpoint/2010/main" val="1292348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These archive collections</a:t>
            </a:r>
            <a:r>
              <a:rPr lang="en-GB" baseline="0" dirty="0" smtClean="0"/>
              <a:t> include </a:t>
            </a:r>
            <a:r>
              <a:rPr lang="en-GB" dirty="0" smtClean="0"/>
              <a:t>a wide range of material relating to GSA’s history, activities,</a:t>
            </a:r>
            <a:r>
              <a:rPr lang="en-GB" baseline="0" dirty="0" smtClean="0"/>
              <a:t> </a:t>
            </a:r>
            <a:r>
              <a:rPr lang="en-GB" dirty="0" smtClean="0"/>
              <a:t>buildings, staff and students. </a:t>
            </a:r>
          </a:p>
          <a:p>
            <a:pPr marL="171450" indent="-171450">
              <a:buFont typeface="Arial" panose="020B0604020202020204" pitchFamily="34" charset="0"/>
              <a:buChar char="•"/>
            </a:pPr>
            <a:r>
              <a:rPr lang="en-GB" dirty="0" smtClean="0"/>
              <a:t>Material ranges from </a:t>
            </a:r>
            <a:r>
              <a:rPr lang="en-GB" baseline="0" dirty="0" smtClean="0"/>
              <a:t>paper archives, </a:t>
            </a:r>
            <a:r>
              <a:rPr lang="en-GB" dirty="0" smtClean="0"/>
              <a:t>photographs, sketch books, textiles, architectural designs, and posters.</a:t>
            </a:r>
          </a:p>
          <a:p>
            <a:pPr marL="171450" indent="-171450">
              <a:buFont typeface="Arial" panose="020B0604020202020204" pitchFamily="34" charset="0"/>
              <a:buChar char="•"/>
            </a:pPr>
            <a:r>
              <a:rPr lang="en-GB" dirty="0" smtClean="0"/>
              <a:t>The sheer variety of artefact obviously complicates</a:t>
            </a:r>
            <a:r>
              <a:rPr lang="en-GB" baseline="0" dirty="0" smtClean="0"/>
              <a:t> subsequent salvage and conservation efforts</a:t>
            </a:r>
          </a:p>
          <a:p>
            <a:pPr marL="171450" indent="-171450">
              <a:buFont typeface="Arial" panose="020B0604020202020204" pitchFamily="34" charset="0"/>
              <a:buChar char="•"/>
            </a:pPr>
            <a:r>
              <a:rPr lang="en-GB" baseline="0" dirty="0" smtClean="0"/>
              <a:t>We are having to deal with multiple media and artefact types, which means that conservators from across specialisms will ultimately need to be engaged</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24</a:t>
            </a:fld>
            <a:endParaRPr lang="en-GB" dirty="0"/>
          </a:p>
        </p:txBody>
      </p:sp>
    </p:spTree>
    <p:extLst>
      <p:ext uri="{BB962C8B-B14F-4D97-AF65-F5344CB8AC3E}">
        <p14:creationId xmlns:p14="http://schemas.microsoft.com/office/powerpoint/2010/main" val="413401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Traditionally, Archives</a:t>
            </a:r>
            <a:r>
              <a:rPr lang="en-GB" baseline="0" dirty="0" smtClean="0"/>
              <a:t> have</a:t>
            </a:r>
            <a:r>
              <a:rPr lang="en-GB" dirty="0" smtClean="0"/>
              <a:t> placed a large emphasis on using these artefacts</a:t>
            </a:r>
            <a:r>
              <a:rPr lang="en-GB" baseline="0" dirty="0" smtClean="0"/>
              <a:t> to stimulate and inspire current practice in our students</a:t>
            </a:r>
            <a:endParaRPr lang="en-GB" dirty="0" smtClean="0"/>
          </a:p>
          <a:p>
            <a:pPr marL="171450" indent="-171450">
              <a:buFont typeface="Arial" panose="020B0604020202020204" pitchFamily="34" charset="0"/>
              <a:buChar char="•"/>
            </a:pPr>
            <a:r>
              <a:rPr lang="en-GB" dirty="0" smtClean="0"/>
              <a:t>This is an example of course work created by a</a:t>
            </a:r>
            <a:r>
              <a:rPr lang="en-GB" baseline="0" dirty="0" smtClean="0"/>
              <a:t> second year student in response to a piece of 1652 stumpwork held in our Archives</a:t>
            </a:r>
          </a:p>
        </p:txBody>
      </p:sp>
      <p:sp>
        <p:nvSpPr>
          <p:cNvPr id="4" name="Slide Number Placeholder 3"/>
          <p:cNvSpPr>
            <a:spLocks noGrp="1"/>
          </p:cNvSpPr>
          <p:nvPr>
            <p:ph type="sldNum" sz="quarter" idx="10"/>
          </p:nvPr>
        </p:nvSpPr>
        <p:spPr/>
        <p:txBody>
          <a:bodyPr/>
          <a:lstStyle/>
          <a:p>
            <a:fld id="{671880E0-F5F1-4298-A4B2-1825A3CD4419}" type="slidenum">
              <a:rPr lang="en-GB" smtClean="0"/>
              <a:t>25</a:t>
            </a:fld>
            <a:endParaRPr lang="en-GB" dirty="0"/>
          </a:p>
        </p:txBody>
      </p:sp>
    </p:spTree>
    <p:extLst>
      <p:ext uri="{BB962C8B-B14F-4D97-AF65-F5344CB8AC3E}">
        <p14:creationId xmlns:p14="http://schemas.microsoft.com/office/powerpoint/2010/main" val="71331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another example of student work,</a:t>
            </a:r>
            <a:r>
              <a:rPr lang="en-GB" baseline="0" dirty="0" smtClean="0"/>
              <a:t> this time in response to a 19</a:t>
            </a:r>
            <a:r>
              <a:rPr lang="en-GB" baseline="30000" dirty="0" smtClean="0"/>
              <a:t>th</a:t>
            </a:r>
            <a:r>
              <a:rPr lang="en-GB" baseline="0" dirty="0" smtClean="0"/>
              <a:t> c Shetland lace shawl</a:t>
            </a:r>
          </a:p>
          <a:p>
            <a:pPr marL="171450" indent="-171450">
              <a:buFont typeface="Arial" panose="020B0604020202020204" pitchFamily="34" charset="0"/>
              <a:buChar char="•"/>
            </a:pPr>
            <a:r>
              <a:rPr lang="en-GB" baseline="0" dirty="0" smtClean="0"/>
              <a:t>Our planning for the long-term conservation and access to these displaced collections therefore has to take into account continued student access</a:t>
            </a:r>
          </a:p>
          <a:p>
            <a:pPr marL="171450" indent="-171450">
              <a:buFont typeface="Arial" panose="020B0604020202020204" pitchFamily="34" charset="0"/>
              <a:buChar char="•"/>
            </a:pPr>
            <a:r>
              <a:rPr lang="en-GB" baseline="0" dirty="0" smtClean="0"/>
              <a:t>So that the collections can continue to play an active role in the learning and teaching activities of the School</a:t>
            </a:r>
          </a:p>
          <a:p>
            <a:pPr marL="171450" indent="-171450">
              <a:buFont typeface="Arial" panose="020B0604020202020204" pitchFamily="34" charset="0"/>
              <a:buChar char="•"/>
            </a:pPr>
            <a:r>
              <a:rPr lang="en-GB" baseline="0" dirty="0" smtClean="0"/>
              <a:t>Archives staff are obviously keen to maintain the relative high profile of their collections within the life of the School, whilst wrestling with the inevitable limitations placed upon them by such circumstances</a:t>
            </a:r>
          </a:p>
        </p:txBody>
      </p:sp>
      <p:sp>
        <p:nvSpPr>
          <p:cNvPr id="4" name="Slide Number Placeholder 3"/>
          <p:cNvSpPr>
            <a:spLocks noGrp="1"/>
          </p:cNvSpPr>
          <p:nvPr>
            <p:ph type="sldNum" sz="quarter" idx="10"/>
          </p:nvPr>
        </p:nvSpPr>
        <p:spPr/>
        <p:txBody>
          <a:bodyPr/>
          <a:lstStyle/>
          <a:p>
            <a:fld id="{671880E0-F5F1-4298-A4B2-1825A3CD4419}" type="slidenum">
              <a:rPr lang="en-GB" smtClean="0"/>
              <a:t>26</a:t>
            </a:fld>
            <a:endParaRPr lang="en-GB" dirty="0"/>
          </a:p>
        </p:txBody>
      </p:sp>
    </p:spTree>
    <p:extLst>
      <p:ext uri="{BB962C8B-B14F-4D97-AF65-F5344CB8AC3E}">
        <p14:creationId xmlns:p14="http://schemas.microsoft.com/office/powerpoint/2010/main" val="3546875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Luckily, prior to the fire we had already initiated a project to migrate our archive and collections metadata</a:t>
            </a:r>
            <a:r>
              <a:rPr lang="en-GB" baseline="0" dirty="0" smtClean="0"/>
              <a:t> and images to a new catalogue using the ARCHON system</a:t>
            </a:r>
          </a:p>
          <a:p>
            <a:pPr marL="171450" indent="-171450">
              <a:buFont typeface="Arial" panose="020B0604020202020204" pitchFamily="34" charset="0"/>
              <a:buChar char="•"/>
            </a:pPr>
            <a:r>
              <a:rPr lang="en-GB" baseline="0" dirty="0" smtClean="0"/>
              <a:t>And work to complete this was already underway</a:t>
            </a:r>
          </a:p>
          <a:p>
            <a:pPr marL="171450" indent="-171450">
              <a:buFont typeface="Arial" panose="020B0604020202020204" pitchFamily="34" charset="0"/>
              <a:buChar char="•"/>
            </a:pPr>
            <a:r>
              <a:rPr lang="en-GB" baseline="0" dirty="0" smtClean="0"/>
              <a:t>Subsequent to the fire, MGS very kindly gave us a further 3 month extension to our project grant to enable this work to complete</a:t>
            </a:r>
          </a:p>
          <a:p>
            <a:pPr marL="171450" indent="-171450">
              <a:buFont typeface="Arial" panose="020B0604020202020204" pitchFamily="34" charset="0"/>
              <a:buChar char="•"/>
            </a:pPr>
            <a:r>
              <a:rPr lang="en-GB" baseline="0" dirty="0" smtClean="0"/>
              <a:t>This has meant that access to our collections can be increased and expanded, if only in the digital realm</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27</a:t>
            </a:fld>
            <a:endParaRPr lang="en-GB" dirty="0"/>
          </a:p>
        </p:txBody>
      </p:sp>
    </p:spTree>
    <p:extLst>
      <p:ext uri="{BB962C8B-B14F-4D97-AF65-F5344CB8AC3E}">
        <p14:creationId xmlns:p14="http://schemas.microsoft.com/office/powerpoint/2010/main" val="318459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Our archives, although safe, did suffer significant water and smoke damage during the fire and subsequent fire-fighting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One of our sub-basement stores and also the Archives reading room suffered water ingress.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These areas held the majority of the paper archives, textiles, and some plaster casts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Luckily 2 other stores did not suffer any ingress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In the immediate</a:t>
            </a:r>
            <a:r>
              <a:rPr lang="en-GB" baseline="0" dirty="0" smtClean="0"/>
              <a:t> aftermath of the fire, with the loss of the library and much of our collections, our main priority quickly became the salvage of these damaged archives and textiles from the Mackintosh Building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These are life studies by a student from the 1940s, Gerard Murphy.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At the time of the fire they were a recent addition, and had not formally been accessioned or catalogued</a:t>
            </a:r>
          </a:p>
        </p:txBody>
      </p:sp>
      <p:sp>
        <p:nvSpPr>
          <p:cNvPr id="4" name="Slide Number Placeholder 3"/>
          <p:cNvSpPr>
            <a:spLocks noGrp="1"/>
          </p:cNvSpPr>
          <p:nvPr>
            <p:ph type="sldNum" sz="quarter" idx="10"/>
          </p:nvPr>
        </p:nvSpPr>
        <p:spPr/>
        <p:txBody>
          <a:bodyPr/>
          <a:lstStyle/>
          <a:p>
            <a:fld id="{671880E0-F5F1-4298-A4B2-1825A3CD4419}" type="slidenum">
              <a:rPr lang="en-GB" smtClean="0"/>
              <a:t>28</a:t>
            </a:fld>
            <a:endParaRPr lang="en-GB" dirty="0"/>
          </a:p>
        </p:txBody>
      </p:sp>
    </p:spTree>
    <p:extLst>
      <p:ext uri="{BB962C8B-B14F-4D97-AF65-F5344CB8AC3E}">
        <p14:creationId xmlns:p14="http://schemas.microsoft.com/office/powerpoint/2010/main" val="4148697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Fashion plates by Garcia Hunter from the 1930s-1950s</a:t>
            </a:r>
          </a:p>
          <a:p>
            <a:pPr marL="171450" indent="-171450">
              <a:buFont typeface="Arial" panose="020B0604020202020204" pitchFamily="34" charset="0"/>
              <a:buChar char="•"/>
            </a:pPr>
            <a:r>
              <a:rPr lang="en-GB" dirty="0" smtClean="0"/>
              <a:t>Ou</a:t>
            </a:r>
            <a:r>
              <a:rPr lang="en-GB" baseline="0" dirty="0" smtClean="0"/>
              <a:t>r bespoke conservation boxes did an excellent job in minimising the water damage inflicted on these collections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29</a:t>
            </a:fld>
            <a:endParaRPr lang="en-GB" dirty="0"/>
          </a:p>
        </p:txBody>
      </p:sp>
    </p:spTree>
    <p:extLst>
      <p:ext uri="{BB962C8B-B14F-4D97-AF65-F5344CB8AC3E}">
        <p14:creationId xmlns:p14="http://schemas.microsoft.com/office/powerpoint/2010/main" val="273057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Many of you will be aware that on the 23rd of May 2014, a devastating fire at the Glasgow School of Art totally</a:t>
            </a:r>
            <a:r>
              <a:rPr lang="en-GB" altLang="en-US" baseline="0" dirty="0" smtClean="0"/>
              <a:t> </a:t>
            </a:r>
            <a:r>
              <a:rPr lang="en-GB" altLang="en-US" dirty="0" smtClean="0"/>
              <a:t>destroyed the world-famous Mackintosh Library and its important historical collections. </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One of the most important and widely recognised library spaces in the world, it was designed by Charles Rennie Mackintosh between 1907 and 1909 as part of the second phase of the Art School building.</a:t>
            </a:r>
          </a:p>
          <a:p>
            <a:pPr marL="171450" indent="-171450" eaLnBrk="1" hangingPunct="1">
              <a:spcBef>
                <a:spcPct val="0"/>
              </a:spcBef>
              <a:buFontTx/>
              <a:buChar char="•"/>
            </a:pPr>
            <a:r>
              <a:rPr lang="en-GB" altLang="en-US" dirty="0" smtClean="0"/>
              <a:t>It 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p>
          <a:p>
            <a:pPr marL="171450" indent="-171450" eaLnBrk="1" hangingPunct="1">
              <a:spcBef>
                <a:spcPct val="0"/>
              </a:spcBef>
              <a:buFontTx/>
              <a:buChar char="•"/>
            </a:pPr>
            <a:r>
              <a:rPr lang="en-GB" altLang="en-US" dirty="0" smtClean="0"/>
              <a:t>…From its hand-painted balusters to its pierced wooden pendants, and from its coloured-glass hanging lamps, to its original tables, Windsor chairs and periodicals desk. </a:t>
            </a:r>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178178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this salvage by many volunteers – including some academics – who willingly volunteered their time to help us</a:t>
            </a:r>
          </a:p>
          <a:p>
            <a:pPr marL="171450" indent="-171450">
              <a:buFont typeface="Arial" panose="020B0604020202020204" pitchFamily="34" charset="0"/>
              <a:buChar char="•"/>
            </a:pPr>
            <a:r>
              <a:rPr lang="en-GB" baseline="0" dirty="0" smtClean="0"/>
              <a:t>We were very humbled by the good will shown to us during this time, and by the generosity of all those who gave their time and support</a:t>
            </a:r>
          </a:p>
          <a:p>
            <a:pPr marL="171450" indent="-171450">
              <a:buFont typeface="Arial" panose="020B0604020202020204" pitchFamily="34" charset="0"/>
              <a:buChar char="•"/>
            </a:pPr>
            <a:r>
              <a:rPr lang="en-GB" baseline="0" dirty="0" smtClean="0"/>
              <a:t>It became apparent incredibly quickly how important it is to maintain a good roster of volunteers who are able to help at these times</a:t>
            </a:r>
          </a:p>
          <a:p>
            <a:pPr marL="171450" indent="-171450">
              <a:buFont typeface="Arial" panose="020B0604020202020204" pitchFamily="34" charset="0"/>
              <a:buChar char="•"/>
            </a:pPr>
            <a:r>
              <a:rPr lang="en-GB" baseline="0" dirty="0" smtClean="0"/>
              <a:t>And the importance of the close relationships we had built up with our teaching colleagues over a number of years became obvious</a:t>
            </a:r>
          </a:p>
        </p:txBody>
      </p:sp>
      <p:sp>
        <p:nvSpPr>
          <p:cNvPr id="4" name="Slide Number Placeholder 3"/>
          <p:cNvSpPr>
            <a:spLocks noGrp="1"/>
          </p:cNvSpPr>
          <p:nvPr>
            <p:ph type="sldNum" sz="quarter" idx="10"/>
          </p:nvPr>
        </p:nvSpPr>
        <p:spPr/>
        <p:txBody>
          <a:bodyPr/>
          <a:lstStyle/>
          <a:p>
            <a:fld id="{671880E0-F5F1-4298-A4B2-1825A3CD4419}" type="slidenum">
              <a:rPr lang="en-GB" smtClean="0"/>
              <a:t>30</a:t>
            </a:fld>
            <a:endParaRPr lang="en-GB" dirty="0"/>
          </a:p>
        </p:txBody>
      </p:sp>
    </p:spTree>
    <p:extLst>
      <p:ext uri="{BB962C8B-B14F-4D97-AF65-F5344CB8AC3E}">
        <p14:creationId xmlns:p14="http://schemas.microsoft.com/office/powerpoint/2010/main" val="1729873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For at least 3 days,</a:t>
            </a:r>
            <a:r>
              <a:rPr lang="en-GB" baseline="0" dirty="0" smtClean="0"/>
              <a:t> it was all hands to the pump as we formed human chains to remove the damaged artefacts.</a:t>
            </a:r>
          </a:p>
          <a:p>
            <a:pPr marL="171450" indent="-171450">
              <a:buFont typeface="Arial" panose="020B0604020202020204" pitchFamily="34" charset="0"/>
              <a:buChar char="•"/>
            </a:pPr>
            <a:r>
              <a:rPr lang="en-GB" baseline="0" dirty="0" smtClean="0"/>
              <a:t>On the advice of conservators and the many other institutions who offered us their guidance, we salvaged almost anything that looked as if it could potentially be of interest</a:t>
            </a:r>
          </a:p>
          <a:p>
            <a:pPr marL="171450" indent="-171450">
              <a:buFont typeface="Arial" panose="020B0604020202020204" pitchFamily="34" charset="0"/>
              <a:buChar char="•"/>
            </a:pPr>
            <a:r>
              <a:rPr lang="en-GB" baseline="0" dirty="0" smtClean="0"/>
              <a:t>No retention or discard decisions were made at this point</a:t>
            </a:r>
          </a:p>
          <a:p>
            <a:pPr marL="171450" indent="-171450">
              <a:buFont typeface="Arial" panose="020B0604020202020204" pitchFamily="34" charset="0"/>
              <a:buChar char="•"/>
            </a:pPr>
            <a:r>
              <a:rPr lang="en-GB" baseline="0" dirty="0" smtClean="0"/>
              <a:t>In fact, we probably salvaged items that ultimately are of no use or value, but at this stage we were, to an extent, working blind</a:t>
            </a:r>
          </a:p>
          <a:p>
            <a:pPr marL="171450" indent="-171450">
              <a:buFont typeface="Arial" panose="020B0604020202020204" pitchFamily="34" charset="0"/>
              <a:buChar char="•"/>
            </a:pPr>
            <a:r>
              <a:rPr lang="en-GB" baseline="0" dirty="0" smtClean="0"/>
              <a:t>It is important to remember that at this point the building had no electricity, and many of the stores we were salvaging from had no sources or natural light or ventilation</a:t>
            </a:r>
          </a:p>
          <a:p>
            <a:pPr marL="171450" indent="-171450">
              <a:buFont typeface="Arial" panose="020B0604020202020204" pitchFamily="34" charset="0"/>
              <a:buChar char="•"/>
            </a:pPr>
            <a:r>
              <a:rPr lang="en-GB" baseline="0" dirty="0" smtClean="0"/>
              <a:t>The Mackintosh Building is an A-listed structure, so almost immediately after the fire, our colleagues from Historic Scotland were on site</a:t>
            </a:r>
          </a:p>
          <a:p>
            <a:pPr marL="171450" indent="-171450">
              <a:buFont typeface="Arial" panose="020B0604020202020204" pitchFamily="34" charset="0"/>
              <a:buChar char="•"/>
            </a:pPr>
            <a:r>
              <a:rPr lang="en-GB" baseline="0" dirty="0" smtClean="0"/>
              <a:t>They remained keen to salvage even small details that might later fill in blanks over the construction of the space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31</a:t>
            </a:fld>
            <a:endParaRPr lang="en-GB" dirty="0"/>
          </a:p>
        </p:txBody>
      </p:sp>
    </p:spTree>
    <p:extLst>
      <p:ext uri="{BB962C8B-B14F-4D97-AF65-F5344CB8AC3E}">
        <p14:creationId xmlns:p14="http://schemas.microsoft.com/office/powerpoint/2010/main" val="2493249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Luckily we were</a:t>
            </a:r>
            <a:r>
              <a:rPr lang="en-GB" baseline="0" dirty="0" smtClean="0"/>
              <a:t> able to lease the nearby McLellan Galleries very quickly from Glasgow City Council, in order to store, sort and triage their salvaged remains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32</a:t>
            </a:fld>
            <a:endParaRPr lang="en-GB" dirty="0"/>
          </a:p>
        </p:txBody>
      </p:sp>
    </p:spTree>
    <p:extLst>
      <p:ext uri="{BB962C8B-B14F-4D97-AF65-F5344CB8AC3E}">
        <p14:creationId xmlns:p14="http://schemas.microsoft.com/office/powerpoint/2010/main" val="4148054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a:t>
            </a:r>
            <a:r>
              <a:rPr lang="en-GB" baseline="0" dirty="0" smtClean="0"/>
              <a:t> view of the interior of the McLellan Galleries, with some of our undamaged institutional records from the basement of the Mackintosh building</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33</a:t>
            </a:fld>
            <a:endParaRPr lang="en-GB" dirty="0"/>
          </a:p>
        </p:txBody>
      </p:sp>
    </p:spTree>
    <p:extLst>
      <p:ext uri="{BB962C8B-B14F-4D97-AF65-F5344CB8AC3E}">
        <p14:creationId xmlns:p14="http://schemas.microsoft.com/office/powerpoint/2010/main" val="2850970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were also lucky to have sizable areas in which to sort and rest</a:t>
            </a:r>
            <a:r>
              <a:rPr lang="en-GB" baseline="0" dirty="0" smtClean="0"/>
              <a:t> our damaged archives and textiles</a:t>
            </a:r>
          </a:p>
          <a:p>
            <a:pPr marL="171450" indent="-171450">
              <a:buFont typeface="Arial" panose="020B0604020202020204" pitchFamily="34" charset="0"/>
              <a:buChar char="•"/>
            </a:pPr>
            <a:r>
              <a:rPr lang="en-GB" baseline="0" dirty="0" smtClean="0"/>
              <a:t>Phase 1 of our campus redevelopment had just been completed with the opening of our new Reid Building, located directly across the road from the Mackintosh Building.</a:t>
            </a:r>
          </a:p>
          <a:p>
            <a:pPr marL="171450" indent="-171450">
              <a:buFont typeface="Arial" panose="020B0604020202020204" pitchFamily="34" charset="0"/>
              <a:buChar char="•"/>
            </a:pPr>
            <a:r>
              <a:rPr lang="en-GB" baseline="0" dirty="0" smtClean="0"/>
              <a:t>This meant that we had large areas of </a:t>
            </a:r>
            <a:r>
              <a:rPr lang="en-GB" baseline="0" dirty="0" err="1" smtClean="0"/>
              <a:t>floorspace</a:t>
            </a:r>
            <a:r>
              <a:rPr lang="en-GB" baseline="0" dirty="0" smtClean="0"/>
              <a:t>, the canteen, and a number of seminar rooms, that we could purloin</a:t>
            </a:r>
          </a:p>
          <a:p>
            <a:pPr marL="171450" indent="-171450">
              <a:buFont typeface="Arial" panose="020B0604020202020204" pitchFamily="34" charset="0"/>
              <a:buChar char="•"/>
            </a:pPr>
            <a:r>
              <a:rPr lang="en-GB" baseline="0" dirty="0" smtClean="0"/>
              <a:t>The fire occurred in May, towards the end of our academic year.</a:t>
            </a:r>
          </a:p>
          <a:p>
            <a:pPr marL="171450" indent="-171450">
              <a:buFont typeface="Arial" panose="020B0604020202020204" pitchFamily="34" charset="0"/>
              <a:buChar char="•"/>
            </a:pPr>
            <a:r>
              <a:rPr lang="en-GB" baseline="0" dirty="0" smtClean="0"/>
              <a:t>Had it occurred earlier in the year during core teaching weeks, we may not have been able to requisition so much space so quickly.</a:t>
            </a:r>
          </a:p>
          <a:p>
            <a:pPr marL="171450" indent="-171450">
              <a:buFont typeface="Arial" panose="020B0604020202020204" pitchFamily="34" charset="0"/>
              <a:buChar char="•"/>
            </a:pPr>
            <a:r>
              <a:rPr lang="en-GB" baseline="0" dirty="0" smtClean="0"/>
              <a:t>The Executive had also made the decision very quickly to close all School buildings for a week to enable staff to concentrate on the salvage process</a:t>
            </a:r>
          </a:p>
        </p:txBody>
      </p:sp>
      <p:sp>
        <p:nvSpPr>
          <p:cNvPr id="4" name="Slide Number Placeholder 3"/>
          <p:cNvSpPr>
            <a:spLocks noGrp="1"/>
          </p:cNvSpPr>
          <p:nvPr>
            <p:ph type="sldNum" sz="quarter" idx="10"/>
          </p:nvPr>
        </p:nvSpPr>
        <p:spPr/>
        <p:txBody>
          <a:bodyPr/>
          <a:lstStyle/>
          <a:p>
            <a:fld id="{671880E0-F5F1-4298-A4B2-1825A3CD4419}" type="slidenum">
              <a:rPr lang="en-GB" smtClean="0"/>
              <a:t>34</a:t>
            </a:fld>
            <a:endParaRPr lang="en-GB" dirty="0"/>
          </a:p>
        </p:txBody>
      </p:sp>
    </p:spTree>
    <p:extLst>
      <p:ext uri="{BB962C8B-B14F-4D97-AF65-F5344CB8AC3E}">
        <p14:creationId xmlns:p14="http://schemas.microsoft.com/office/powerpoint/2010/main" val="284596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our salvage efforts by the Glasgow Area Disaster Planning Network</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group was initiated</a:t>
            </a:r>
            <a:r>
              <a:rPr lang="en-GB" sz="1200" b="0" i="0" kern="1200" baseline="0" dirty="0" smtClean="0">
                <a:solidFill>
                  <a:schemeClr val="tx1"/>
                </a:solidFill>
                <a:effectLst/>
                <a:latin typeface="+mn-lt"/>
                <a:ea typeface="+mn-ea"/>
                <a:cs typeface="+mn-cs"/>
              </a:rPr>
              <a:t> in </a:t>
            </a:r>
            <a:r>
              <a:rPr lang="en-GB" sz="1200" b="0" i="0" kern="1200" dirty="0" smtClean="0">
                <a:solidFill>
                  <a:schemeClr val="tx1"/>
                </a:solidFill>
                <a:effectLst/>
                <a:latin typeface="+mn-lt"/>
                <a:ea typeface="+mn-ea"/>
                <a:cs typeface="+mn-cs"/>
              </a:rPr>
              <a:t>2004 by the Scottish Screen Archive</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holds regular meetings, organises training events, and offers help to its members should a disaster occur.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Each member organisation is asked to sign an operational agreement and to submit their disaster plans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We</a:t>
            </a:r>
            <a:r>
              <a:rPr lang="en-GB" sz="1200" b="0" i="0" kern="1200" baseline="0" dirty="0" smtClean="0">
                <a:solidFill>
                  <a:schemeClr val="tx1"/>
                </a:solidFill>
                <a:effectLst/>
                <a:latin typeface="+mn-lt"/>
                <a:ea typeface="+mn-ea"/>
                <a:cs typeface="+mn-cs"/>
              </a:rPr>
              <a:t> were able to draw upon the expertise and skills of many experts across Scotland because of our membership.</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This proved particularly important for a small organisation like ours, which does not normally retain conservators on its payroll.</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Of most benefit to us were the organisational and logistical roles that could be assumed by others, such as phoning external companies, responding to enquiries, and planning rotas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35</a:t>
            </a:fld>
            <a:endParaRPr lang="en-GB" dirty="0"/>
          </a:p>
        </p:txBody>
      </p:sp>
    </p:spTree>
    <p:extLst>
      <p:ext uri="{BB962C8B-B14F-4D97-AF65-F5344CB8AC3E}">
        <p14:creationId xmlns:p14="http://schemas.microsoft.com/office/powerpoint/2010/main" val="3064920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initial salvage priority quickly</a:t>
            </a:r>
            <a:r>
              <a:rPr lang="en-GB" baseline="0" dirty="0" smtClean="0"/>
              <a:t> became the paper and textile archives, as these were most vulnerable to long-term water damage</a:t>
            </a:r>
            <a:endParaRPr lang="en-GB" dirty="0" smtClean="0"/>
          </a:p>
          <a:p>
            <a:pPr marL="171450" indent="-171450">
              <a:buFont typeface="Arial" panose="020B0604020202020204" pitchFamily="34" charset="0"/>
              <a:buChar char="•"/>
            </a:pPr>
            <a:r>
              <a:rPr lang="en-GB" dirty="0" smtClean="0"/>
              <a:t>Here you can see</a:t>
            </a:r>
            <a:r>
              <a:rPr lang="en-GB" baseline="0" dirty="0" smtClean="0"/>
              <a:t> some textiles from our archives being laid out to dry after their wet packaging was removed</a:t>
            </a:r>
          </a:p>
          <a:p>
            <a:pPr marL="171450" indent="-171450">
              <a:buFont typeface="Arial" panose="020B0604020202020204" pitchFamily="34" charset="0"/>
              <a:buChar char="•"/>
            </a:pPr>
            <a:r>
              <a:rPr lang="en-GB" dirty="0" smtClean="0"/>
              <a:t>Once materials were salvaged, sorted,</a:t>
            </a:r>
            <a:r>
              <a:rPr lang="en-GB" baseline="0" dirty="0" smtClean="0"/>
              <a:t> dried as far as possible, and recorded they were packed for transportation, where suitable, to Constantine’s just outside Glasgow</a:t>
            </a:r>
          </a:p>
          <a:p>
            <a:pPr marL="171450" indent="-171450">
              <a:buFont typeface="Arial" panose="020B0604020202020204" pitchFamily="34" charset="0"/>
              <a:buChar char="•"/>
            </a:pPr>
            <a:r>
              <a:rPr lang="en-GB" baseline="0" dirty="0" smtClean="0"/>
              <a:t>Some items that required freezing were sent to Harwell’s in Oxfordshire</a:t>
            </a:r>
          </a:p>
          <a:p>
            <a:pPr marL="171450" indent="-171450">
              <a:buFont typeface="Arial" panose="020B0604020202020204" pitchFamily="34" charset="0"/>
              <a:buChar char="•"/>
            </a:pPr>
            <a:r>
              <a:rPr lang="en-GB" baseline="0" dirty="0" smtClean="0"/>
              <a:t>We were added in this process by specialist textile conservator Frances </a:t>
            </a:r>
            <a:r>
              <a:rPr lang="en-GB" baseline="0" dirty="0" err="1" smtClean="0"/>
              <a:t>Lennard</a:t>
            </a:r>
            <a:r>
              <a:rPr lang="en-GB" baseline="0" dirty="0" smtClean="0"/>
              <a:t> from GU and, for paper records, by Linda Ramsay and her team from NRS</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At the time of speaking these collections remain with Constantine’s and Harwell’s until a longer term solution for storage and access is found</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At present therefore we cannot offer a retrieval service to researchers or students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36</a:t>
            </a:fld>
            <a:endParaRPr lang="en-GB" dirty="0"/>
          </a:p>
        </p:txBody>
      </p:sp>
    </p:spTree>
    <p:extLst>
      <p:ext uri="{BB962C8B-B14F-4D97-AF65-F5344CB8AC3E}">
        <p14:creationId xmlns:p14="http://schemas.microsoft.com/office/powerpoint/2010/main" val="3493960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School also possesses a sizable collection of plaster casts of classical and medieval sculptures, purchased in the 19</a:t>
            </a:r>
            <a:r>
              <a:rPr lang="en-GB" baseline="30000" dirty="0" smtClean="0"/>
              <a:t>th</a:t>
            </a:r>
            <a:r>
              <a:rPr lang="en-GB" baseline="0" dirty="0" smtClean="0"/>
              <a:t> century for students to draw from</a:t>
            </a:r>
          </a:p>
          <a:p>
            <a:pPr marL="171450" indent="-171450">
              <a:buFont typeface="Arial" panose="020B0604020202020204" pitchFamily="34" charset="0"/>
              <a:buChar char="•"/>
            </a:pPr>
            <a:r>
              <a:rPr lang="en-GB" baseline="0" dirty="0" smtClean="0"/>
              <a:t>These are much like the casts you will see in the Cast Courts of the V&amp;A and were a common pedagogical tool in art schools of the time</a:t>
            </a:r>
          </a:p>
          <a:p>
            <a:pPr marL="171450" indent="-171450">
              <a:buFont typeface="Arial" panose="020B0604020202020204" pitchFamily="34" charset="0"/>
              <a:buChar char="•"/>
            </a:pPr>
            <a:r>
              <a:rPr lang="en-GB" baseline="0" dirty="0" smtClean="0"/>
              <a:t>Some of the smaller casts were removed from the building by </a:t>
            </a:r>
            <a:r>
              <a:rPr lang="en-GB" baseline="0" dirty="0" err="1" smtClean="0"/>
              <a:t>Belfor</a:t>
            </a:r>
            <a:r>
              <a:rPr lang="en-GB" baseline="0" dirty="0" smtClean="0"/>
              <a:t> and Kerr, and are now housed off-site at their premises</a:t>
            </a:r>
          </a:p>
          <a:p>
            <a:pPr marL="171450" indent="-171450">
              <a:buFont typeface="Arial" panose="020B0604020202020204" pitchFamily="34" charset="0"/>
              <a:buChar char="•"/>
            </a:pPr>
            <a:r>
              <a:rPr lang="en-GB" baseline="0" dirty="0" smtClean="0"/>
              <a:t>But the larger casts were too big to move out of the building, and are currently still in situ</a:t>
            </a:r>
          </a:p>
          <a:p>
            <a:pPr marL="171450" indent="-171450">
              <a:buFont typeface="Arial" panose="020B0604020202020204" pitchFamily="34" charset="0"/>
              <a:buChar char="•"/>
            </a:pPr>
            <a:r>
              <a:rPr lang="en-GB" baseline="0" dirty="0" smtClean="0"/>
              <a:t>Advice from the V&amp;A is that to move them might cause more damage than they suffered in the fire</a:t>
            </a:r>
          </a:p>
          <a:p>
            <a:pPr marL="171450" indent="-171450">
              <a:buFont typeface="Arial" panose="020B0604020202020204" pitchFamily="34" charset="0"/>
              <a:buChar char="•"/>
            </a:pPr>
            <a:r>
              <a:rPr lang="en-GB" baseline="0" dirty="0" smtClean="0"/>
              <a:t>Only 1 plaster cast was lost entirely, and this had been housed in the Mackintosh library</a:t>
            </a:r>
          </a:p>
        </p:txBody>
      </p:sp>
      <p:sp>
        <p:nvSpPr>
          <p:cNvPr id="4" name="Slide Number Placeholder 3"/>
          <p:cNvSpPr>
            <a:spLocks noGrp="1"/>
          </p:cNvSpPr>
          <p:nvPr>
            <p:ph type="sldNum" sz="quarter" idx="10"/>
          </p:nvPr>
        </p:nvSpPr>
        <p:spPr/>
        <p:txBody>
          <a:bodyPr/>
          <a:lstStyle/>
          <a:p>
            <a:fld id="{671880E0-F5F1-4298-A4B2-1825A3CD4419}" type="slidenum">
              <a:rPr lang="en-GB" smtClean="0"/>
              <a:t>37</a:t>
            </a:fld>
            <a:endParaRPr lang="en-GB" dirty="0"/>
          </a:p>
        </p:txBody>
      </p:sp>
    </p:spTree>
    <p:extLst>
      <p:ext uri="{BB962C8B-B14F-4D97-AF65-F5344CB8AC3E}">
        <p14:creationId xmlns:p14="http://schemas.microsoft.com/office/powerpoint/2010/main" val="222259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Immediately</a:t>
            </a:r>
            <a:r>
              <a:rPr lang="en-GB" baseline="0" dirty="0" smtClean="0"/>
              <a:t> after the fire, and certainly during our salvage operations, our departmental disaster plans provided us with an important overarching framework to guide our activities</a:t>
            </a:r>
          </a:p>
          <a:p>
            <a:pPr marL="171450" indent="-171450">
              <a:buFont typeface="Arial" panose="020B0604020202020204" pitchFamily="34" charset="0"/>
              <a:buChar char="•"/>
            </a:pPr>
            <a:r>
              <a:rPr lang="en-GB" baseline="0" dirty="0" smtClean="0"/>
              <a:t>Traditionally we have operated two disaster plans: one for the library, and one for archives and collections</a:t>
            </a:r>
          </a:p>
          <a:p>
            <a:pPr marL="171450" indent="-171450">
              <a:buFont typeface="Arial" panose="020B0604020202020204" pitchFamily="34" charset="0"/>
              <a:buChar char="•"/>
            </a:pPr>
            <a:r>
              <a:rPr lang="en-GB" baseline="0" dirty="0" smtClean="0"/>
              <a:t>But both follow best practice and employ the same consistent format</a:t>
            </a:r>
          </a:p>
          <a:p>
            <a:pPr marL="171450" indent="-171450">
              <a:buFont typeface="Arial" panose="020B0604020202020204" pitchFamily="34" charset="0"/>
              <a:buChar char="•"/>
            </a:pPr>
            <a:r>
              <a:rPr lang="en-GB" baseline="0" dirty="0" smtClean="0"/>
              <a:t>In common with most disaster plans, they outlined for us how to respond initially to the disaster, how to salvage different types of material, how to prioritise between artefacts, and, perhaps most importantly, how to designate the different team roles that are necessary for successful salvage</a:t>
            </a:r>
          </a:p>
          <a:p>
            <a:pPr marL="171450" indent="-171450">
              <a:buFont typeface="Arial" panose="020B0604020202020204" pitchFamily="34" charset="0"/>
              <a:buChar char="•"/>
            </a:pPr>
            <a:r>
              <a:rPr lang="en-GB" baseline="0" dirty="0" smtClean="0"/>
              <a:t>Many of you here will be much more acquainted with the drafting and operationalising of disaster plans than me</a:t>
            </a:r>
          </a:p>
          <a:p>
            <a:pPr marL="171450" indent="-171450">
              <a:buFont typeface="Arial" panose="020B0604020202020204" pitchFamily="34" charset="0"/>
              <a:buChar char="•"/>
            </a:pPr>
            <a:r>
              <a:rPr lang="en-GB" baseline="0" dirty="0" smtClean="0"/>
              <a:t>It is probably fair to say that these documents were not consulted frequently, and were perhaps of limited use on the ground when events take on a dynamic of their own</a:t>
            </a:r>
          </a:p>
          <a:p>
            <a:pPr marL="171450" indent="-171450">
              <a:buFont typeface="Arial" panose="020B0604020202020204" pitchFamily="34" charset="0"/>
              <a:buChar char="•"/>
            </a:pPr>
            <a:r>
              <a:rPr lang="en-GB" baseline="0" dirty="0" smtClean="0"/>
              <a:t>But formulating the plans in the first place probably did help to </a:t>
            </a:r>
            <a:r>
              <a:rPr lang="en-GB" baseline="0" dirty="0" err="1" smtClean="0"/>
              <a:t>crystalise</a:t>
            </a:r>
            <a:r>
              <a:rPr lang="en-GB" baseline="0" dirty="0" smtClean="0"/>
              <a:t> decision-making processes in our heads, and this knowledge was put to use during the initial salvage</a:t>
            </a:r>
          </a:p>
          <a:p>
            <a:pPr marL="171450" indent="-171450">
              <a:buFont typeface="Arial" panose="020B0604020202020204" pitchFamily="34" charset="0"/>
              <a:buChar char="•"/>
            </a:pPr>
            <a:r>
              <a:rPr lang="en-GB" baseline="0" dirty="0" smtClean="0"/>
              <a:t>Of particular use were the building and floorplans, which helped us to explain to authorities and volunteers alike where particular collections were housed</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38</a:t>
            </a:fld>
            <a:endParaRPr lang="en-GB" dirty="0"/>
          </a:p>
        </p:txBody>
      </p:sp>
    </p:spTree>
    <p:extLst>
      <p:ext uri="{BB962C8B-B14F-4D97-AF65-F5344CB8AC3E}">
        <p14:creationId xmlns:p14="http://schemas.microsoft.com/office/powerpoint/2010/main" val="948220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Once the initial salvage operation</a:t>
            </a:r>
            <a:r>
              <a:rPr lang="en-GB" baseline="0" dirty="0" smtClean="0"/>
              <a:t> was complete (which took about 1 week), our Head of Learning Resources convened an extraordinary working group, to take a long-term strategic approach to the disaster</a:t>
            </a:r>
          </a:p>
          <a:p>
            <a:pPr marL="171450" indent="-171450">
              <a:buFont typeface="Arial" panose="020B0604020202020204" pitchFamily="34" charset="0"/>
              <a:buChar char="•"/>
            </a:pPr>
            <a:r>
              <a:rPr lang="en-GB" baseline="0" dirty="0" smtClean="0"/>
              <a:t>This group now meets fortnightly, and considers issues such as long-term storage, relocation of services, insurance and costs, communications, and business continuity</a:t>
            </a:r>
          </a:p>
          <a:p>
            <a:pPr marL="171450" indent="-171450">
              <a:buFont typeface="Arial" panose="020B0604020202020204" pitchFamily="34" charset="0"/>
              <a:buChar char="•"/>
            </a:pPr>
            <a:r>
              <a:rPr lang="en-GB" baseline="0" dirty="0" smtClean="0"/>
              <a:t>It has proved invaluable as a way of keeping everyone up to date with developments</a:t>
            </a:r>
          </a:p>
          <a:p>
            <a:pPr marL="171450" indent="-171450">
              <a:buFont typeface="Arial" panose="020B0604020202020204" pitchFamily="34" charset="0"/>
              <a:buChar char="•"/>
            </a:pPr>
            <a:r>
              <a:rPr lang="en-GB" baseline="0" dirty="0" smtClean="0"/>
              <a:t>The School has also funded a number of additional posts to allow us to manage conservation and relocation works whilst continuing to perform our normal day-to-day roles.</a:t>
            </a:r>
          </a:p>
          <a:p>
            <a:pPr marL="171450" indent="-171450">
              <a:buFont typeface="Arial" panose="020B0604020202020204" pitchFamily="34" charset="0"/>
              <a:buChar char="•"/>
            </a:pPr>
            <a:r>
              <a:rPr lang="en-GB" baseline="0" dirty="0" smtClean="0"/>
              <a:t>Assistant Librarian</a:t>
            </a:r>
          </a:p>
          <a:p>
            <a:pPr marL="171450" indent="-171450">
              <a:buFont typeface="Arial" panose="020B0604020202020204" pitchFamily="34" charset="0"/>
              <a:buChar char="•"/>
            </a:pPr>
            <a:r>
              <a:rPr lang="en-GB" baseline="0" dirty="0" smtClean="0"/>
              <a:t>Collection Development Officer for Archives and Collections</a:t>
            </a:r>
          </a:p>
          <a:p>
            <a:pPr marL="171450" indent="-171450">
              <a:buFont typeface="Arial" panose="020B0604020202020204" pitchFamily="34" charset="0"/>
              <a:buChar char="•"/>
            </a:pPr>
            <a:r>
              <a:rPr lang="en-GB" baseline="0" dirty="0" smtClean="0"/>
              <a:t>Project Lead for recovery project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39</a:t>
            </a:fld>
            <a:endParaRPr lang="en-GB" dirty="0"/>
          </a:p>
        </p:txBody>
      </p:sp>
    </p:spTree>
    <p:extLst>
      <p:ext uri="{BB962C8B-B14F-4D97-AF65-F5344CB8AC3E}">
        <p14:creationId xmlns:p14="http://schemas.microsoft.com/office/powerpoint/2010/main" val="192432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altLang="en-US" dirty="0" smtClean="0"/>
              <a:t>Balcony</a:t>
            </a:r>
            <a:r>
              <a:rPr lang="en-GB" altLang="en-US" baseline="0" dirty="0" smtClean="0"/>
              <a:t> pendant</a:t>
            </a:r>
            <a:endParaRPr lang="en-GB" altLang="en-US"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68735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One of the areas</a:t>
            </a:r>
            <a:r>
              <a:rPr lang="en-GB" baseline="0" dirty="0" smtClean="0"/>
              <a:t> our disaster plans failed to touch on was social media</a:t>
            </a:r>
            <a:endParaRPr lang="en-GB" dirty="0" smtClean="0"/>
          </a:p>
          <a:p>
            <a:pPr marL="171450" indent="-171450">
              <a:buFont typeface="Arial" panose="020B0604020202020204" pitchFamily="34" charset="0"/>
              <a:buChar char="•"/>
            </a:pPr>
            <a:r>
              <a:rPr lang="en-GB" dirty="0" smtClean="0"/>
              <a:t>In the immediate aftermath of the fire, </a:t>
            </a:r>
            <a:r>
              <a:rPr lang="en-GB" baseline="0" dirty="0" smtClean="0"/>
              <a:t>we were particularly struck by the importance and pressures of these communication channels</a:t>
            </a:r>
          </a:p>
          <a:p>
            <a:pPr marL="171450" indent="-171450">
              <a:buFont typeface="Arial" panose="020B0604020202020204" pitchFamily="34" charset="0"/>
              <a:buChar char="•"/>
            </a:pPr>
            <a:r>
              <a:rPr lang="en-GB" baseline="0" dirty="0" smtClean="0"/>
              <a:t>It is telling perhaps, that most disaster planning documents fail to mention the extent to which your staff may be inundated with offers of support, guidance from others, or questions from the public via Twitter, Facebook and the other social media your institution may employ</a:t>
            </a:r>
          </a:p>
          <a:p>
            <a:pPr marL="171450" indent="-171450">
              <a:buFont typeface="Arial" panose="020B0604020202020204" pitchFamily="34" charset="0"/>
              <a:buChar char="•"/>
            </a:pPr>
            <a:r>
              <a:rPr lang="en-GB" baseline="0" dirty="0" smtClean="0"/>
              <a:t>In our experience, it is really important to think now about who you would designate to this role, particularly if your institution is high-profile</a:t>
            </a:r>
          </a:p>
          <a:p>
            <a:pPr marL="171450" indent="-171450">
              <a:buFont typeface="Arial" panose="020B0604020202020204" pitchFamily="34" charset="0"/>
              <a:buChar char="•"/>
            </a:pPr>
            <a:r>
              <a:rPr lang="en-GB" baseline="0" dirty="0" smtClean="0"/>
              <a:t>This person will need an understanding of the subtle etiquettes of social media and press relations, as you will need to be able to trust them to fly solo</a:t>
            </a:r>
          </a:p>
          <a:p>
            <a:pPr marL="171450" indent="-171450">
              <a:buFont typeface="Arial" panose="020B0604020202020204" pitchFamily="34" charset="0"/>
              <a:buChar char="•"/>
            </a:pPr>
            <a:r>
              <a:rPr lang="en-GB" baseline="0" dirty="0" smtClean="0"/>
              <a:t>They can be used to record offers of help or materials in a spreadsheet, that can be revisited once the initial salvage winds down</a:t>
            </a:r>
          </a:p>
          <a:p>
            <a:pPr marL="171450" indent="-171450">
              <a:buFont typeface="Arial" panose="020B0604020202020204" pitchFamily="34" charset="0"/>
              <a:buChar char="•"/>
            </a:pPr>
            <a:r>
              <a:rPr lang="en-GB" baseline="0" dirty="0" smtClean="0"/>
              <a:t>In our experience, the relationships you are able to cultivate over social media at this point will pay huge dividends for you later on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40</a:t>
            </a:fld>
            <a:endParaRPr lang="en-GB" dirty="0"/>
          </a:p>
        </p:txBody>
      </p:sp>
    </p:spTree>
    <p:extLst>
      <p:ext uri="{BB962C8B-B14F-4D97-AF65-F5344CB8AC3E}">
        <p14:creationId xmlns:p14="http://schemas.microsoft.com/office/powerpoint/2010/main" val="1031462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Through</a:t>
            </a:r>
            <a:r>
              <a:rPr lang="en-GB" baseline="0" dirty="0" smtClean="0"/>
              <a:t> social media we received significant offers of donations to our library</a:t>
            </a:r>
          </a:p>
          <a:p>
            <a:pPr marL="171450" indent="-171450">
              <a:buFont typeface="Arial" panose="020B0604020202020204" pitchFamily="34" charset="0"/>
              <a:buChar char="•"/>
            </a:pPr>
            <a:r>
              <a:rPr lang="en-GB" baseline="0" dirty="0" smtClean="0"/>
              <a:t>We were keen to capitalise on this good will, recognising that it provided an opportunity for us to begin to rebuild our lost collections very quickly</a:t>
            </a:r>
          </a:p>
          <a:p>
            <a:pPr marL="171450" indent="-171450">
              <a:buFont typeface="Arial" panose="020B0604020202020204" pitchFamily="34" charset="0"/>
              <a:buChar char="•"/>
            </a:pPr>
            <a:r>
              <a:rPr lang="en-GB" baseline="0" dirty="0" smtClean="0"/>
              <a:t>We were also keenly aware however that we had lost a significant proportion of our storage space, and that any rebuild needed to be highly focused</a:t>
            </a:r>
          </a:p>
          <a:p>
            <a:pPr marL="171450" indent="-171450">
              <a:buFont typeface="Arial" panose="020B0604020202020204" pitchFamily="34" charset="0"/>
              <a:buChar char="•"/>
            </a:pPr>
            <a:r>
              <a:rPr lang="en-GB" dirty="0" smtClean="0"/>
              <a:t>We</a:t>
            </a:r>
            <a:r>
              <a:rPr lang="en-GB" baseline="0" dirty="0" smtClean="0"/>
              <a:t> therefore decided to</a:t>
            </a:r>
            <a:r>
              <a:rPr lang="en-GB" dirty="0" smtClean="0"/>
              <a:t> pursue a targeted rebuild, tightly aligned to both the illustrious history and future direction of the Glasgow School of Art. </a:t>
            </a:r>
          </a:p>
          <a:p>
            <a:pPr marL="171450" indent="-171450">
              <a:buFont typeface="Arial" panose="020B0604020202020204" pitchFamily="34" charset="0"/>
              <a:buChar char="•"/>
            </a:pPr>
            <a:r>
              <a:rPr lang="en-GB" dirty="0" smtClean="0"/>
              <a:t>At the</a:t>
            </a:r>
            <a:r>
              <a:rPr lang="en-GB" baseline="0" dirty="0" smtClean="0"/>
              <a:t> time of speaking</a:t>
            </a:r>
            <a:r>
              <a:rPr lang="en-GB" dirty="0" smtClean="0"/>
              <a:t>, we are clear in only seeking very specific titles that hold particular relevance to our history, our alumni, and our learning, teaching and research activities</a:t>
            </a:r>
          </a:p>
          <a:p>
            <a:pPr marL="171450" indent="-171450">
              <a:buFont typeface="Arial" panose="020B0604020202020204" pitchFamily="34" charset="0"/>
              <a:buChar char="•"/>
            </a:pPr>
            <a:r>
              <a:rPr lang="en-GB" dirty="0" smtClean="0"/>
              <a:t>You will find that you receive many offers</a:t>
            </a:r>
            <a:r>
              <a:rPr lang="en-GB" baseline="0" dirty="0" smtClean="0"/>
              <a:t> of books, even whole libraries, that you just cannot accept, and will need to employ tact and diplomacy in rejecting these offers</a:t>
            </a:r>
          </a:p>
          <a:p>
            <a:pPr marL="171450" indent="-171450">
              <a:buFont typeface="Arial" panose="020B0604020202020204" pitchFamily="34" charset="0"/>
              <a:buChar char="•"/>
            </a:pPr>
            <a:r>
              <a:rPr lang="en-GB" baseline="0" dirty="0" smtClean="0"/>
              <a:t>It is imperative to understand where you strategic objectives lie, both as an institution and a department</a:t>
            </a:r>
          </a:p>
          <a:p>
            <a:pPr marL="171450" indent="-171450">
              <a:buFont typeface="Arial" panose="020B0604020202020204" pitchFamily="34" charset="0"/>
              <a:buChar char="•"/>
            </a:pPr>
            <a:r>
              <a:rPr lang="en-GB" baseline="0" dirty="0" smtClean="0"/>
              <a:t>This </a:t>
            </a:r>
            <a:r>
              <a:rPr lang="en-GB" baseline="0" dirty="0" err="1" smtClean="0"/>
              <a:t>strategising</a:t>
            </a:r>
            <a:r>
              <a:rPr lang="en-GB" baseline="0" dirty="0" smtClean="0"/>
              <a:t> can in fact be done now, so that you are prepared if a disaster were to strike.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41</a:t>
            </a:fld>
            <a:endParaRPr lang="en-GB" dirty="0"/>
          </a:p>
        </p:txBody>
      </p:sp>
    </p:spTree>
    <p:extLst>
      <p:ext uri="{BB962C8B-B14F-4D97-AF65-F5344CB8AC3E}">
        <p14:creationId xmlns:p14="http://schemas.microsoft.com/office/powerpoint/2010/main" val="2532195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a:t>
            </a:r>
            <a:r>
              <a:rPr lang="en-GB" baseline="0" dirty="0" smtClean="0"/>
              <a:t> decided to publish wants list of about 700 titles on our website, and publicised this list widely to academic mailing lists, library communities, and other institutions</a:t>
            </a:r>
            <a:endParaRPr lang="en-GB" dirty="0" smtClean="0"/>
          </a:p>
          <a:p>
            <a:pPr marL="171450" indent="-171450">
              <a:buFont typeface="Arial" panose="020B0604020202020204" pitchFamily="34" charset="0"/>
              <a:buChar char="•"/>
            </a:pPr>
            <a:r>
              <a:rPr lang="en-GB" dirty="0" smtClean="0"/>
              <a:t>We could then refer potential donors</a:t>
            </a:r>
            <a:r>
              <a:rPr lang="en-GB" baseline="0" dirty="0" smtClean="0"/>
              <a:t> to this list and solicit only those donations that were key to us</a:t>
            </a:r>
          </a:p>
          <a:p>
            <a:pPr marL="171450" indent="-171450">
              <a:buFont typeface="Arial" panose="020B0604020202020204" pitchFamily="34" charset="0"/>
              <a:buChar char="•"/>
            </a:pPr>
            <a:r>
              <a:rPr lang="en-GB" baseline="0" dirty="0" smtClean="0"/>
              <a:t>To date, this approach has proved very successful, and we were able to replace 22% of our priority volumes in the first 3 months after the fire</a:t>
            </a:r>
          </a:p>
          <a:p>
            <a:pPr marL="171450" indent="-171450">
              <a:buFont typeface="Arial" panose="020B0604020202020204" pitchFamily="34" charset="0"/>
              <a:buChar char="•"/>
            </a:pPr>
            <a:r>
              <a:rPr lang="en-GB" baseline="0" dirty="0" smtClean="0"/>
              <a:t>Key to our ability to do this was that our library catalogue was complete – we had excellent computer-readable records for every single item we held</a:t>
            </a:r>
          </a:p>
          <a:p>
            <a:pPr marL="171450" indent="-171450">
              <a:buFont typeface="Arial" panose="020B0604020202020204" pitchFamily="34" charset="0"/>
              <a:buChar char="•"/>
            </a:pPr>
            <a:r>
              <a:rPr lang="en-GB" baseline="0" dirty="0" smtClean="0"/>
              <a:t>Our task would have been infinitely more difficult had we not possessed the ability to interrogate our catalogue so completely and had we not had such in-depth knowledge of our collection as a totality</a:t>
            </a:r>
          </a:p>
          <a:p>
            <a:pPr marL="171450" indent="-171450">
              <a:buFont typeface="Arial" panose="020B0604020202020204" pitchFamily="34" charset="0"/>
              <a:buChar char="•"/>
            </a:pPr>
            <a:r>
              <a:rPr lang="en-GB" baseline="0" dirty="0" smtClean="0"/>
              <a:t>Within just a few days of the fire we had a complete list of every single item that was lost from the library</a:t>
            </a:r>
          </a:p>
          <a:p>
            <a:pPr marL="171450" indent="-171450">
              <a:buFont typeface="Arial" panose="020B0604020202020204" pitchFamily="34" charset="0"/>
              <a:buChar char="•"/>
            </a:pPr>
            <a:r>
              <a:rPr lang="en-GB" baseline="0" dirty="0" smtClean="0"/>
              <a:t>One of the lessons we have taken from our experience, is that in fact this list of priority replacements could have been prepared in advance of a disaster occurring, as part of our general preparedness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42</a:t>
            </a:fld>
            <a:endParaRPr lang="en-GB" dirty="0"/>
          </a:p>
        </p:txBody>
      </p:sp>
    </p:spTree>
    <p:extLst>
      <p:ext uri="{BB962C8B-B14F-4D97-AF65-F5344CB8AC3E}">
        <p14:creationId xmlns:p14="http://schemas.microsoft.com/office/powerpoint/2010/main" val="2437818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were also keen to use our relationships</a:t>
            </a:r>
            <a:r>
              <a:rPr lang="en-GB" baseline="0" dirty="0" smtClean="0"/>
              <a:t> and social media channels to record people’s memories of the destroyed library for posterity</a:t>
            </a:r>
          </a:p>
          <a:p>
            <a:pPr marL="171450" indent="-171450">
              <a:buFont typeface="Arial" panose="020B0604020202020204" pitchFamily="34" charset="0"/>
              <a:buChar char="•"/>
            </a:pPr>
            <a:r>
              <a:rPr lang="en-GB" baseline="0" dirty="0" smtClean="0"/>
              <a:t>We wanted to initiate this project pretty quickly after the fire, as we were conscious of not losing the momentum that the disaster provided</a:t>
            </a:r>
          </a:p>
          <a:p>
            <a:pPr marL="171450" indent="-171450">
              <a:buFont typeface="Arial" panose="020B0604020202020204" pitchFamily="34" charset="0"/>
              <a:buChar char="•"/>
            </a:pPr>
            <a:r>
              <a:rPr lang="en-GB" baseline="0" dirty="0" smtClean="0"/>
              <a:t>We therefore held interviews via email and in person with students, graduates and academics who had used the library, to record their first impressions of the space, their favourite items in the collection, and ways in which they had used the library in their learning and teaching</a:t>
            </a:r>
          </a:p>
          <a:p>
            <a:pPr marL="171450" indent="-171450">
              <a:buFont typeface="Arial" panose="020B0604020202020204" pitchFamily="34" charset="0"/>
              <a:buChar char="•"/>
            </a:pPr>
            <a:r>
              <a:rPr lang="en-GB" baseline="0" dirty="0" smtClean="0"/>
              <a:t>In the immediate aftermath of any disaster, the temptation, understandably, is to concentrate on immediate requirements</a:t>
            </a:r>
          </a:p>
          <a:p>
            <a:pPr marL="171450" indent="-171450">
              <a:buFont typeface="Arial" panose="020B0604020202020204" pitchFamily="34" charset="0"/>
              <a:buChar char="•"/>
            </a:pPr>
            <a:r>
              <a:rPr lang="en-GB" baseline="0" dirty="0" smtClean="0"/>
              <a:t>But we were determined that the fire, though tragic, would leave some kind of lasting legacy</a:t>
            </a:r>
          </a:p>
          <a:p>
            <a:pPr marL="171450" indent="-171450">
              <a:buFont typeface="Arial" panose="020B0604020202020204" pitchFamily="34" charset="0"/>
              <a:buChar char="•"/>
            </a:pPr>
            <a:r>
              <a:rPr lang="en-GB" baseline="0" dirty="0" smtClean="0"/>
              <a:t>Our suite of Mackintosh Memories, which can be read on our blog and via our Twitter hashtag, will eventually be deposited into the School’s archives, along with all the other documentation we have produced since the fire</a:t>
            </a:r>
          </a:p>
          <a:p>
            <a:pPr marL="171450" indent="-171450">
              <a:buFont typeface="Arial" panose="020B0604020202020204" pitchFamily="34" charset="0"/>
              <a:buChar char="•"/>
            </a:pPr>
            <a:r>
              <a:rPr lang="en-GB" baseline="0" dirty="0" smtClean="0"/>
              <a:t>Our Archivist too has recently sent questionnaires to the volunteers involved in the salvage, to capture their memories or events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43</a:t>
            </a:fld>
            <a:endParaRPr lang="en-GB" dirty="0"/>
          </a:p>
        </p:txBody>
      </p:sp>
    </p:spTree>
    <p:extLst>
      <p:ext uri="{BB962C8B-B14F-4D97-AF65-F5344CB8AC3E}">
        <p14:creationId xmlns:p14="http://schemas.microsoft.com/office/powerpoint/2010/main" val="3811822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have also worked</a:t>
            </a:r>
            <a:r>
              <a:rPr lang="en-GB" baseline="0" dirty="0" smtClean="0"/>
              <a:t> closely with our colleagues in the Press Office, to publicise our collections rebuild campaign and to mark successful milestones</a:t>
            </a:r>
          </a:p>
          <a:p>
            <a:pPr marL="171450" indent="-171450">
              <a:buFont typeface="Arial" panose="020B0604020202020204" pitchFamily="34" charset="0"/>
              <a:buChar char="•"/>
            </a:pPr>
            <a:r>
              <a:rPr lang="en-GB" baseline="0" dirty="0" smtClean="0"/>
              <a:t>This article appeared in The Herald on 15 September 2014 to celebrate our receiving 22% of our priority volumes in just 3 months.</a:t>
            </a:r>
          </a:p>
          <a:p>
            <a:pPr marL="171450" indent="-171450">
              <a:buFont typeface="Arial" panose="020B0604020202020204" pitchFamily="34" charset="0"/>
              <a:buChar char="•"/>
            </a:pPr>
            <a:r>
              <a:rPr lang="en-GB" baseline="0" dirty="0" smtClean="0"/>
              <a:t>The book is my hand is a rare Gregynog Press volume by Agnes Miller Parker, kindly donated to us by Blackwell’s Rare Books</a:t>
            </a:r>
          </a:p>
          <a:p>
            <a:pPr marL="171450" indent="-171450">
              <a:buFont typeface="Arial" panose="020B0604020202020204" pitchFamily="34" charset="0"/>
              <a:buChar char="•"/>
            </a:pPr>
            <a:r>
              <a:rPr lang="en-GB" baseline="0" dirty="0" smtClean="0"/>
              <a:t>We’ve also enjoyed coverage in The Times, The Metro, BBC News, Telegraph, Design Week, and The Guardian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44</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this is my colleague Jennifer accepting</a:t>
            </a:r>
            <a:r>
              <a:rPr lang="en-GB" baseline="0" dirty="0" smtClean="0"/>
              <a:t> a donation of a rare Glasgow Style binding my former GSA Head of Embroidery Ann Macbeth, kindly donated by the Antiquarian Booksellers’ Association in March this year</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45</a:t>
            </a:fld>
            <a:endParaRPr lang="en-GB" dirty="0"/>
          </a:p>
        </p:txBody>
      </p:sp>
    </p:spTree>
    <p:extLst>
      <p:ext uri="{BB962C8B-B14F-4D97-AF65-F5344CB8AC3E}">
        <p14:creationId xmlns:p14="http://schemas.microsoft.com/office/powerpoint/2010/main" val="1102261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After the fire, a</a:t>
            </a:r>
            <a:r>
              <a:rPr lang="en-GB" baseline="0" dirty="0" smtClean="0"/>
              <a:t> major milestone for us came with the excavation of the library interior</a:t>
            </a:r>
          </a:p>
          <a:p>
            <a:pPr marL="171450" indent="-171450">
              <a:buFont typeface="Arial" panose="020B0604020202020204" pitchFamily="34" charset="0"/>
              <a:buChar char="•"/>
            </a:pPr>
            <a:r>
              <a:rPr lang="en-GB" baseline="0" dirty="0" smtClean="0"/>
              <a:t>The School, under the advice of Historic Scotland, has employed a team from </a:t>
            </a:r>
            <a:r>
              <a:rPr lang="en-GB" baseline="0" dirty="0" err="1" smtClean="0"/>
              <a:t>Kirkdale</a:t>
            </a:r>
            <a:r>
              <a:rPr lang="en-GB" baseline="0" dirty="0" smtClean="0"/>
              <a:t> Archaeology  supported by object specialists from AOC to undertake this work</a:t>
            </a:r>
          </a:p>
          <a:p>
            <a:pPr marL="171450" indent="-171450">
              <a:buFont typeface="Arial" panose="020B0604020202020204" pitchFamily="34" charset="0"/>
              <a:buChar char="•"/>
            </a:pPr>
            <a:r>
              <a:rPr lang="en-GB" baseline="0" dirty="0" smtClean="0"/>
              <a:t>They undertook a systematic excavation based on 1m2 grids, excavating down in columns at 25cm increments</a:t>
            </a:r>
          </a:p>
          <a:p>
            <a:pPr marL="171450" indent="-171450">
              <a:buFont typeface="Arial" panose="020B0604020202020204" pitchFamily="34" charset="0"/>
              <a:buChar char="•"/>
            </a:pPr>
            <a:r>
              <a:rPr lang="en-GB" baseline="0" dirty="0" smtClean="0"/>
              <a:t>Each layer was fully photographed and recorded</a:t>
            </a:r>
          </a:p>
          <a:p>
            <a:pPr marL="171450" indent="-171450">
              <a:buFont typeface="Arial" panose="020B0604020202020204" pitchFamily="34" charset="0"/>
              <a:buChar char="•"/>
            </a:pPr>
            <a:r>
              <a:rPr lang="en-GB" baseline="0" dirty="0" smtClean="0"/>
              <a:t>Any salvaged artefacts were recorded following established methodologies, before removal for treatment or freezing</a:t>
            </a:r>
          </a:p>
          <a:p>
            <a:pPr marL="171450" indent="-171450">
              <a:buFont typeface="Arial" panose="020B0604020202020204" pitchFamily="34" charset="0"/>
              <a:buChar char="•"/>
            </a:pPr>
            <a:r>
              <a:rPr lang="en-GB" baseline="0" dirty="0" smtClean="0"/>
              <a:t>All processes and findings will be archived for posterity</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46</a:t>
            </a:fld>
            <a:endParaRPr lang="en-GB" dirty="0"/>
          </a:p>
        </p:txBody>
      </p:sp>
    </p:spTree>
    <p:extLst>
      <p:ext uri="{BB962C8B-B14F-4D97-AF65-F5344CB8AC3E}">
        <p14:creationId xmlns:p14="http://schemas.microsoft.com/office/powerpoint/2010/main" val="4087251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Excavation in progress</a:t>
            </a:r>
            <a:endParaRPr lang="en-GB" b="1" dirty="0"/>
          </a:p>
        </p:txBody>
      </p:sp>
      <p:sp>
        <p:nvSpPr>
          <p:cNvPr id="4" name="Slide Number Placeholder 3"/>
          <p:cNvSpPr>
            <a:spLocks noGrp="1"/>
          </p:cNvSpPr>
          <p:nvPr>
            <p:ph type="sldNum" sz="quarter" idx="10"/>
          </p:nvPr>
        </p:nvSpPr>
        <p:spPr/>
        <p:txBody>
          <a:bodyPr/>
          <a:lstStyle/>
          <a:p>
            <a:fld id="{671880E0-F5F1-4298-A4B2-1825A3CD4419}" type="slidenum">
              <a:rPr lang="en-GB" smtClean="0"/>
              <a:t>47</a:t>
            </a:fld>
            <a:endParaRPr lang="en-GB" dirty="0"/>
          </a:p>
        </p:txBody>
      </p:sp>
    </p:spTree>
    <p:extLst>
      <p:ext uri="{BB962C8B-B14F-4D97-AF65-F5344CB8AC3E}">
        <p14:creationId xmlns:p14="http://schemas.microsoft.com/office/powerpoint/2010/main" val="1369557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Excavation in progress</a:t>
            </a:r>
            <a:endParaRPr lang="en-GB" b="1" dirty="0"/>
          </a:p>
        </p:txBody>
      </p:sp>
      <p:sp>
        <p:nvSpPr>
          <p:cNvPr id="4" name="Slide Number Placeholder 3"/>
          <p:cNvSpPr>
            <a:spLocks noGrp="1"/>
          </p:cNvSpPr>
          <p:nvPr>
            <p:ph type="sldNum" sz="quarter" idx="10"/>
          </p:nvPr>
        </p:nvSpPr>
        <p:spPr/>
        <p:txBody>
          <a:bodyPr/>
          <a:lstStyle/>
          <a:p>
            <a:fld id="{671880E0-F5F1-4298-A4B2-1825A3CD4419}" type="slidenum">
              <a:rPr lang="en-GB" smtClean="0"/>
              <a:t>48</a:t>
            </a:fld>
            <a:endParaRPr lang="en-GB" dirty="0"/>
          </a:p>
        </p:txBody>
      </p:sp>
    </p:spTree>
    <p:extLst>
      <p:ext uri="{BB962C8B-B14F-4D97-AF65-F5344CB8AC3E}">
        <p14:creationId xmlns:p14="http://schemas.microsoft.com/office/powerpoint/2010/main" val="2937783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a:t>
            </a:r>
            <a:r>
              <a:rPr lang="en-GB" baseline="0" dirty="0" smtClean="0"/>
              <a:t> </a:t>
            </a:r>
            <a:r>
              <a:rPr lang="en-GB" baseline="0" dirty="0" err="1" smtClean="0"/>
              <a:t>fomulated</a:t>
            </a:r>
            <a:r>
              <a:rPr lang="en-GB" baseline="0" dirty="0" smtClean="0"/>
              <a:t> decision trees to help us decide which salvaged materials we should keep, and which we should dispose of.</a:t>
            </a:r>
          </a:p>
          <a:p>
            <a:pPr marL="171450" indent="-171450">
              <a:buFont typeface="Arial" panose="020B0604020202020204" pitchFamily="34" charset="0"/>
              <a:buChar char="•"/>
            </a:pPr>
            <a:r>
              <a:rPr lang="en-GB" baseline="0" dirty="0" smtClean="0"/>
              <a:t>Separate trees were developed for each media: paper and books, metalwork, glass, </a:t>
            </a:r>
            <a:r>
              <a:rPr lang="en-GB" baseline="0" dirty="0" err="1" smtClean="0"/>
              <a:t>etc</a:t>
            </a:r>
            <a:endParaRPr lang="en-GB" baseline="0" dirty="0" smtClean="0"/>
          </a:p>
          <a:p>
            <a:pPr marL="171450" indent="-171450">
              <a:buFont typeface="Arial" panose="020B0604020202020204" pitchFamily="34" charset="0"/>
              <a:buChar char="•"/>
            </a:pPr>
            <a:r>
              <a:rPr lang="en-GB" baseline="0" dirty="0" smtClean="0"/>
              <a:t>Those relating to collection elements were sent to MGS for their guidance and approval</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49</a:t>
            </a:fld>
            <a:endParaRPr lang="en-GB" dirty="0"/>
          </a:p>
        </p:txBody>
      </p:sp>
    </p:spTree>
    <p:extLst>
      <p:ext uri="{BB962C8B-B14F-4D97-AF65-F5344CB8AC3E}">
        <p14:creationId xmlns:p14="http://schemas.microsoft.com/office/powerpoint/2010/main" val="160480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Original Windsor chairs with</a:t>
            </a:r>
            <a:r>
              <a:rPr lang="en-GB" baseline="0" dirty="0" smtClean="0"/>
              <a:t> table, the latter with pendants to reflect those above at balcony level.</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2562171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Some materials</a:t>
            </a:r>
            <a:r>
              <a:rPr lang="en-GB" baseline="0" dirty="0" smtClean="0"/>
              <a:t> survived better than others, depending on where they were situated in the room, the amount of oxygen available to the fire, whether they were tightly or loosely packed on the shelves, and whether debris fell on top of them from above</a:t>
            </a:r>
          </a:p>
          <a:p>
            <a:pPr marL="171450" indent="-171450">
              <a:buFont typeface="Arial" panose="020B0604020202020204" pitchFamily="34" charset="0"/>
              <a:buChar char="•"/>
            </a:pPr>
            <a:r>
              <a:rPr lang="en-GB" baseline="0" dirty="0" smtClean="0"/>
              <a:t>81 rare books in total were salvaged from the library space, including many that you see here</a:t>
            </a:r>
          </a:p>
          <a:p>
            <a:pPr marL="171450" indent="-171450">
              <a:buFont typeface="Arial" panose="020B0604020202020204" pitchFamily="34" charset="0"/>
              <a:buChar char="•"/>
            </a:pPr>
            <a:r>
              <a:rPr lang="en-GB" baseline="0" dirty="0" smtClean="0"/>
              <a:t>They are now in deep freeze with Harwell’s</a:t>
            </a:r>
          </a:p>
          <a:p>
            <a:pPr marL="171450" indent="-171450">
              <a:buFont typeface="Arial" panose="020B0604020202020204" pitchFamily="34" charset="0"/>
              <a:buChar char="•"/>
            </a:pPr>
            <a:r>
              <a:rPr lang="en-GB" baseline="0" dirty="0" smtClean="0"/>
              <a:t>Although the books themselves are sometimes difficult to identify immediately, our barcodes (which we use as distinguishing marks) are nearly always complete, which has enabled us very quickly to put a title to each volume</a:t>
            </a:r>
          </a:p>
          <a:p>
            <a:pPr marL="171450" indent="-171450">
              <a:buFont typeface="Arial" panose="020B0604020202020204" pitchFamily="34" charset="0"/>
              <a:buChar char="•"/>
            </a:pPr>
            <a:r>
              <a:rPr lang="en-GB" baseline="0" dirty="0" smtClean="0"/>
              <a:t>We are currently undertaking a cost/benefit analysis for each volume, taking into account replacement costs on the open market, to decide which books to conserve and which to buy anew</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50</a:t>
            </a:fld>
            <a:endParaRPr lang="en-GB" dirty="0"/>
          </a:p>
        </p:txBody>
      </p:sp>
    </p:spTree>
    <p:extLst>
      <p:ext uri="{BB962C8B-B14F-4D97-AF65-F5344CB8AC3E}">
        <p14:creationId xmlns:p14="http://schemas.microsoft.com/office/powerpoint/2010/main" val="3104110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even had some miraculous survivors, such as this 19</a:t>
            </a:r>
            <a:r>
              <a:rPr lang="en-GB" baseline="30000" dirty="0" smtClean="0"/>
              <a:t>th</a:t>
            </a:r>
            <a:r>
              <a:rPr lang="en-GB" dirty="0" smtClean="0"/>
              <a:t> century photographic volume of topographical views of Japan, complete in</a:t>
            </a:r>
            <a:r>
              <a:rPr lang="en-GB" baseline="0" dirty="0" smtClean="0"/>
              <a:t> its original silk covers.</a:t>
            </a:r>
          </a:p>
          <a:p>
            <a:pPr marL="171450" indent="-171450">
              <a:buFont typeface="Arial" panose="020B0604020202020204" pitchFamily="34" charset="0"/>
              <a:buChar char="•"/>
            </a:pPr>
            <a:r>
              <a:rPr lang="en-GB" baseline="0" dirty="0" smtClean="0"/>
              <a:t>All salvaged materials are now with </a:t>
            </a:r>
            <a:r>
              <a:rPr lang="en-GB" baseline="0" dirty="0" err="1" smtClean="0"/>
              <a:t>Harwells</a:t>
            </a:r>
            <a:r>
              <a:rPr lang="en-GB" baseline="0" dirty="0" smtClean="0"/>
              <a:t>, many in deep freeze, and await conservation works in the near future.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51</a:t>
            </a:fld>
            <a:endParaRPr lang="en-GB" dirty="0"/>
          </a:p>
        </p:txBody>
      </p:sp>
    </p:spTree>
    <p:extLst>
      <p:ext uri="{BB962C8B-B14F-4D97-AF65-F5344CB8AC3E}">
        <p14:creationId xmlns:p14="http://schemas.microsoft.com/office/powerpoint/2010/main" val="255363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Discussions are ongoing both within the School and with the wider public concerning</a:t>
            </a:r>
            <a:r>
              <a:rPr lang="en-GB" baseline="0" dirty="0" smtClean="0"/>
              <a:t> the future of all the Mackintosh building spaces, particularly the library</a:t>
            </a:r>
          </a:p>
          <a:p>
            <a:pPr marL="171450" indent="-171450">
              <a:buFont typeface="Arial" panose="020B0604020202020204" pitchFamily="34" charset="0"/>
              <a:buChar char="•"/>
            </a:pPr>
            <a:r>
              <a:rPr lang="en-GB" baseline="0" dirty="0" smtClean="0"/>
              <a:t>There has obviously been a lot of debate and speculation about this</a:t>
            </a:r>
          </a:p>
          <a:p>
            <a:pPr marL="171450" indent="-171450">
              <a:buFont typeface="Arial" panose="020B0604020202020204" pitchFamily="34" charset="0"/>
              <a:buChar char="•"/>
            </a:pPr>
            <a:r>
              <a:rPr lang="en-GB" baseline="0" dirty="0" smtClean="0"/>
              <a:t>The School itself has organised a number of events at which stakeholders can share ideas and discuss the potential future of these spaces</a:t>
            </a:r>
          </a:p>
          <a:p>
            <a:pPr marL="171450" indent="-171450">
              <a:buFont typeface="Arial" panose="020B0604020202020204" pitchFamily="34" charset="0"/>
              <a:buChar char="•"/>
            </a:pPr>
            <a:r>
              <a:rPr lang="en-GB" baseline="0" dirty="0" smtClean="0"/>
              <a:t>There has also been much debate about the ethics of restoration, the relationship between the original and the replica, and the avoidance of a </a:t>
            </a:r>
            <a:r>
              <a:rPr lang="en-GB" baseline="0" dirty="0" err="1" smtClean="0"/>
              <a:t>Mockintosh</a:t>
            </a:r>
            <a:r>
              <a:rPr lang="en-GB" baseline="0" dirty="0" smtClean="0"/>
              <a:t> aesthetic</a:t>
            </a:r>
          </a:p>
          <a:p>
            <a:pPr marL="171450" indent="-171450">
              <a:buFont typeface="Arial" panose="020B0604020202020204" pitchFamily="34" charset="0"/>
              <a:buChar char="•"/>
            </a:pPr>
            <a:r>
              <a:rPr lang="en-GB" baseline="0" dirty="0" smtClean="0"/>
              <a:t>These debates are lively, stimulating and ongoing</a:t>
            </a:r>
          </a:p>
          <a:p>
            <a:pPr marL="171450" indent="-171450">
              <a:buFont typeface="Arial" panose="020B0604020202020204" pitchFamily="34" charset="0"/>
              <a:buChar char="•"/>
            </a:pPr>
            <a:r>
              <a:rPr lang="en-GB" baseline="0" dirty="0" smtClean="0"/>
              <a:t>What is clear is that the School has committed to restoring the space to Mackintosh’s design as a working library and we are actively involved in planning for this</a:t>
            </a:r>
          </a:p>
          <a:p>
            <a:pPr marL="171450" indent="-171450">
              <a:buFont typeface="Arial" panose="020B0604020202020204" pitchFamily="34" charset="0"/>
              <a:buChar char="•"/>
            </a:pPr>
            <a:r>
              <a:rPr lang="en-GB" baseline="0" dirty="0" smtClean="0"/>
              <a:t>It is likely that the restoration of this space will form the last tranche of the wider building restoration, as it is the most complex area</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Our Archives and Collections are also planning for the future</a:t>
            </a:r>
          </a:p>
          <a:p>
            <a:pPr marL="171450" indent="-171450">
              <a:buFont typeface="Arial" panose="020B0604020202020204" pitchFamily="34" charset="0"/>
              <a:buChar char="•"/>
            </a:pPr>
            <a:r>
              <a:rPr lang="en-GB" baseline="0" dirty="0" smtClean="0"/>
              <a:t>They are currently offering a limited service from temporary accommodation within our main library</a:t>
            </a:r>
          </a:p>
          <a:p>
            <a:pPr marL="171450" indent="-171450">
              <a:buFont typeface="Arial" panose="020B0604020202020204" pitchFamily="34" charset="0"/>
              <a:buChar char="•"/>
            </a:pPr>
            <a:r>
              <a:rPr lang="en-GB" baseline="0" dirty="0" smtClean="0"/>
              <a:t>But are exploring options for a more permanent home for the next 3-5 years</a:t>
            </a:r>
          </a:p>
          <a:p>
            <a:pPr marL="171450" indent="-171450">
              <a:buFont typeface="Arial" panose="020B0604020202020204" pitchFamily="34" charset="0"/>
              <a:buChar char="•"/>
            </a:pPr>
            <a:r>
              <a:rPr lang="en-GB" baseline="0" dirty="0" smtClean="0"/>
              <a:t>During this time, our collections will be stabilised and conserved</a:t>
            </a:r>
          </a:p>
          <a:p>
            <a:pPr marL="171450" indent="-171450">
              <a:buFont typeface="Arial" panose="020B0604020202020204" pitchFamily="34" charset="0"/>
              <a:buChar char="•"/>
            </a:pPr>
            <a:r>
              <a:rPr lang="en-GB" baseline="0" dirty="0" smtClean="0"/>
              <a:t>It is also providing an opportunity for staff to revisit our collections management</a:t>
            </a:r>
          </a:p>
          <a:p>
            <a:pPr marL="171450" indent="-171450">
              <a:buFont typeface="Arial" panose="020B0604020202020204" pitchFamily="34" charset="0"/>
              <a:buChar char="•"/>
            </a:pPr>
            <a:r>
              <a:rPr lang="en-GB" baseline="0" dirty="0" smtClean="0"/>
              <a:t>To assess for example whether, and how, to barcode all our holdings, or to RFID archive materials</a:t>
            </a:r>
          </a:p>
          <a:p>
            <a:pPr marL="171450" indent="-171450">
              <a:buFont typeface="Arial" panose="020B0604020202020204" pitchFamily="34" charset="0"/>
              <a:buChar char="•"/>
            </a:pPr>
            <a:r>
              <a:rPr lang="en-GB" baseline="0" dirty="0" smtClean="0"/>
              <a:t>Many of the objects we salvaged had become separated from their original packaging and identifiers, making them hard to identify by volunteers and non-Archives staff</a:t>
            </a:r>
          </a:p>
          <a:p>
            <a:pPr marL="171450" indent="-171450">
              <a:buFont typeface="Arial" panose="020B0604020202020204" pitchFamily="34" charset="0"/>
              <a:buChar char="•"/>
            </a:pPr>
            <a:r>
              <a:rPr lang="en-GB" baseline="0" dirty="0" smtClean="0"/>
              <a:t>Unlike the library collections, many items were also uncatalogued</a:t>
            </a:r>
          </a:p>
          <a:p>
            <a:pPr marL="171450" indent="-171450">
              <a:buFont typeface="Arial" panose="020B0604020202020204" pitchFamily="34" charset="0"/>
              <a:buChar char="•"/>
            </a:pPr>
            <a:r>
              <a:rPr lang="en-GB" baseline="0" dirty="0" smtClean="0"/>
              <a:t>Although some items were easy to identify (we only have 1 blue ceramic rabbit for example) others proved more difficult (we have lots of bronze </a:t>
            </a:r>
            <a:r>
              <a:rPr lang="en-GB" baseline="0" smtClean="0"/>
              <a:t>heads of men)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52</a:t>
            </a:fld>
            <a:endParaRPr lang="en-GB" dirty="0"/>
          </a:p>
        </p:txBody>
      </p:sp>
    </p:spTree>
    <p:extLst>
      <p:ext uri="{BB962C8B-B14F-4D97-AF65-F5344CB8AC3E}">
        <p14:creationId xmlns:p14="http://schemas.microsoft.com/office/powerpoint/2010/main" val="2777755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38114F99-7933-4C20-9681-DDB777210C9C}" type="slidenum">
              <a:rPr lang="en-GB" altLang="en-US" sz="1200" smtClean="0"/>
              <a:pPr/>
              <a:t>53</a:t>
            </a:fld>
            <a:endParaRPr lang="en-GB" altLang="en-US" sz="12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Periodicals desk and</a:t>
            </a:r>
            <a:r>
              <a:rPr lang="en-GB" baseline="0" dirty="0" smtClean="0"/>
              <a:t> chairs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59677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 early image of the library</a:t>
            </a:r>
            <a:r>
              <a:rPr lang="en-GB" baseline="0" dirty="0" smtClean="0"/>
              <a:t> soon after completion from our Archives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137274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Writing on the symbolic allusions of Mackintosh’s design, James Macaulay, in his authoritative 1993 Phaidon account of the building , states “…the library of the Glasgow School of Art is not only an aesthetic experience but the translation of philosophical thought into three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building as a whole has been described by Sir Christopher Frayling, Rector of the</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Royal College of Art</a:t>
            </a:r>
            <a:r>
              <a:rPr lang="en-GB" sz="1200" b="0" i="0" kern="1200" dirty="0" smtClean="0">
                <a:solidFill>
                  <a:schemeClr val="tx1"/>
                </a:solidFill>
                <a:effectLst/>
                <a:latin typeface="+mn-lt"/>
                <a:ea typeface="+mn-ea"/>
                <a:cs typeface="+mn-cs"/>
              </a:rPr>
              <a:t>, as “the only art school in the world where the building is worthy of the subject...this is a work of art in which to make works of 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dirty="0" smtClean="0"/>
          </a:p>
          <a:p>
            <a:pPr marL="171450" indent="-171450">
              <a:buFont typeface="Arial" panose="020B0604020202020204" pitchFamily="34" charset="0"/>
              <a:buChar char="•"/>
            </a:pPr>
            <a:r>
              <a:rPr lang="en-GB" dirty="0" smtClean="0"/>
              <a:t>The particular</a:t>
            </a:r>
            <a:r>
              <a:rPr lang="en-GB" baseline="0" dirty="0" smtClean="0"/>
              <a:t> ways in which the Library was constructed had marked implications for how the fire spread:</a:t>
            </a:r>
            <a:endParaRPr lang="en-GB" dirty="0" smtClean="0"/>
          </a:p>
          <a:p>
            <a:pPr marL="171450" indent="-171450">
              <a:buFont typeface="Arial" panose="020B0604020202020204" pitchFamily="34" charset="0"/>
              <a:buChar char="•"/>
            </a:pPr>
            <a:r>
              <a:rPr lang="en-GB" dirty="0" smtClean="0"/>
              <a:t>As an architectural space,</a:t>
            </a:r>
            <a:r>
              <a:rPr lang="en-GB" baseline="0" dirty="0" smtClean="0"/>
              <a:t> the Library was built across 3 levels, comprising a ground floor, a mezzanine balcony (which can be seen here) running along all four sides, and a bookstore above (latterly used as a furniture store).</a:t>
            </a:r>
          </a:p>
          <a:p>
            <a:pPr marL="171450" indent="-171450">
              <a:buFont typeface="Arial" panose="020B0604020202020204" pitchFamily="34" charset="0"/>
              <a:buChar char="•"/>
            </a:pPr>
            <a:r>
              <a:rPr lang="en-GB" baseline="0" dirty="0" smtClean="0"/>
              <a:t>Nearly all the wood employed in the design is oak.</a:t>
            </a:r>
          </a:p>
          <a:p>
            <a:pPr marL="171450" indent="-171450">
              <a:buFont typeface="Arial" panose="020B0604020202020204" pitchFamily="34" charset="0"/>
              <a:buChar char="•"/>
            </a:pPr>
            <a:r>
              <a:rPr lang="en-GB" baseline="0" dirty="0" smtClean="0"/>
              <a:t>Mackintosh employed some innovative and unusual engineering solutions when constructing these spaces.</a:t>
            </a:r>
          </a:p>
          <a:p>
            <a:pPr marL="171450" indent="-171450">
              <a:buFont typeface="Arial" panose="020B0604020202020204" pitchFamily="34" charset="0"/>
              <a:buChar char="•"/>
            </a:pPr>
            <a:r>
              <a:rPr lang="en-GB" baseline="0" dirty="0" smtClean="0"/>
              <a:t>The bottom levels were hung from two large cast-iron cross-beams in the store, with hangers dropped through subsequent levels and encased in oak to form dummy columns.</a:t>
            </a:r>
          </a:p>
          <a:p>
            <a:pPr marL="171450" indent="-171450">
              <a:buFont typeface="Arial" panose="020B0604020202020204" pitchFamily="34" charset="0"/>
              <a:buChar char="•"/>
            </a:pPr>
            <a:r>
              <a:rPr lang="en-GB" baseline="0" dirty="0" smtClean="0"/>
              <a:t>The columns themselves were therefore non-supportive, with all load-bearing undertaken by the cross-beams and hangers.</a:t>
            </a:r>
          </a:p>
          <a:p>
            <a:pPr marL="171450" indent="-171450">
              <a:buFont typeface="Arial" panose="020B0604020202020204" pitchFamily="34" charset="0"/>
              <a:buChar char="•"/>
            </a:pPr>
            <a:r>
              <a:rPr lang="en-GB" baseline="0" dirty="0" smtClean="0"/>
              <a:t>At ground floor level the dummy columns formed a nave-and-aisle plan, though the space itself was square rather than rectangular.</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GB" altLang="en-US" dirty="0" smtClean="0"/>
              <a:t>You</a:t>
            </a:r>
            <a:r>
              <a:rPr lang="en-GB" altLang="en-US" baseline="0" dirty="0" smtClean="0"/>
              <a:t> can perhaps gain a better sense of this interrelation of levels in this photo, which shows digital light interventions staged by our Digital Culture students earlier this year.</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7D74648-79BB-42B8-9B9F-F972821DF7BB}" type="slidenum">
              <a:rPr lang="en-GB" altLang="en-US" sz="1200" smtClean="0"/>
              <a:pPr/>
              <a:t>9</a:t>
            </a:fld>
            <a:endParaRPr lang="en-GB" alt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11/06/2015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11/06/2015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2554545"/>
          </a:xfrm>
          <a:prstGeom prst="rect">
            <a:avLst/>
          </a:prstGeom>
          <a:noFill/>
        </p:spPr>
        <p:txBody>
          <a:bodyPr wrap="square" rtlCol="0">
            <a:spAutoFit/>
          </a:bodyPr>
          <a:lstStyle/>
          <a:p>
            <a:r>
              <a:rPr lang="en-GB" sz="4000" dirty="0" smtClean="0"/>
              <a:t>Rescuing Rennie Mackintosh</a:t>
            </a:r>
          </a:p>
          <a:p>
            <a:endParaRPr lang="en-GB" sz="4000" dirty="0"/>
          </a:p>
          <a:p>
            <a:r>
              <a:rPr lang="en-GB" sz="4000" dirty="0" smtClean="0"/>
              <a:t>Duncan Chappell</a:t>
            </a:r>
          </a:p>
          <a:p>
            <a:r>
              <a:rPr lang="en-GB" sz="4000" dirty="0" smtClean="0"/>
              <a:t>Glasgow School of Art</a:t>
            </a:r>
            <a:endParaRPr lang="en-GB"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4648926" cy="6858000"/>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926" y="7180"/>
            <a:ext cx="4516845" cy="6850820"/>
          </a:xfrm>
          <a:prstGeom prst="rect">
            <a:avLst/>
          </a:prstGeom>
        </p:spPr>
      </p:pic>
    </p:spTree>
    <p:extLst>
      <p:ext uri="{BB962C8B-B14F-4D97-AF65-F5344CB8AC3E}">
        <p14:creationId xmlns:p14="http://schemas.microsoft.com/office/powerpoint/2010/main" val="625786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34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2100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6998"/>
            <a:ext cx="6479999" cy="6858000"/>
          </a:xfrm>
        </p:spPr>
      </p:pic>
    </p:spTree>
    <p:extLst>
      <p:ext uri="{BB962C8B-B14F-4D97-AF65-F5344CB8AC3E}">
        <p14:creationId xmlns:p14="http://schemas.microsoft.com/office/powerpoint/2010/main" val="3609274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4427984" cy="6835244"/>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0"/>
            <a:ext cx="4735123" cy="6858000"/>
          </a:xfrm>
          <a:prstGeom prst="rect">
            <a:avLst/>
          </a:prstGeom>
        </p:spPr>
      </p:pic>
    </p:spTree>
    <p:extLst>
      <p:ext uri="{BB962C8B-B14F-4D97-AF65-F5344CB8AC3E}">
        <p14:creationId xmlns:p14="http://schemas.microsoft.com/office/powerpoint/2010/main" val="2864436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38" y="0"/>
            <a:ext cx="4658733"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372162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29779"/>
          </a:xfrm>
        </p:spPr>
      </p:pic>
    </p:spTree>
    <p:extLst>
      <p:ext uri="{BB962C8B-B14F-4D97-AF65-F5344CB8AC3E}">
        <p14:creationId xmlns:p14="http://schemas.microsoft.com/office/powerpoint/2010/main" val="19769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4572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519540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7830"/>
            <a:ext cx="5146623" cy="6858000"/>
          </a:xfrm>
          <a:prstGeom prst="rect">
            <a:avLst/>
          </a:prstGeom>
        </p:spPr>
      </p:pic>
    </p:spTree>
    <p:extLst>
      <p:ext uri="{BB962C8B-B14F-4D97-AF65-F5344CB8AC3E}">
        <p14:creationId xmlns:p14="http://schemas.microsoft.com/office/powerpoint/2010/main" val="3459137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4590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704"/>
            <a:ext cx="9144000" cy="5368675"/>
          </a:xfrm>
        </p:spPr>
      </p:pic>
    </p:spTree>
    <p:extLst>
      <p:ext uri="{BB962C8B-B14F-4D97-AF65-F5344CB8AC3E}">
        <p14:creationId xmlns:p14="http://schemas.microsoft.com/office/powerpoint/2010/main" val="3679628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1782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0688"/>
            <a:ext cx="4427984" cy="571738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620688"/>
            <a:ext cx="4716016" cy="5688498"/>
          </a:xfrm>
          <a:prstGeom prst="rect">
            <a:avLst/>
          </a:prstGeom>
        </p:spPr>
      </p:pic>
    </p:spTree>
    <p:extLst>
      <p:ext uri="{BB962C8B-B14F-4D97-AF65-F5344CB8AC3E}">
        <p14:creationId xmlns:p14="http://schemas.microsoft.com/office/powerpoint/2010/main" val="3700563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0" y="0"/>
            <a:ext cx="4566280" cy="689508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85" y="0"/>
            <a:ext cx="4541722" cy="6858000"/>
          </a:xfrm>
          <a:prstGeom prst="rect">
            <a:avLst/>
          </a:prstGeom>
        </p:spPr>
      </p:pic>
    </p:spTree>
    <p:extLst>
      <p:ext uri="{BB962C8B-B14F-4D97-AF65-F5344CB8AC3E}">
        <p14:creationId xmlns:p14="http://schemas.microsoft.com/office/powerpoint/2010/main" val="2897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68000" cy="6876000"/>
          </a:xfrm>
          <a:prstGeom prst="rect">
            <a:avLst/>
          </a:prstGeom>
        </p:spPr>
      </p:pic>
    </p:spTree>
    <p:extLst>
      <p:ext uri="{BB962C8B-B14F-4D97-AF65-F5344CB8AC3E}">
        <p14:creationId xmlns:p14="http://schemas.microsoft.com/office/powerpoint/2010/main" val="1371587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899"/>
            <a:ext cx="9143999" cy="6876899"/>
          </a:xfrm>
          <a:prstGeom prst="rect">
            <a:avLst/>
          </a:prstGeom>
        </p:spPr>
      </p:pic>
    </p:spTree>
    <p:extLst>
      <p:ext uri="{BB962C8B-B14F-4D97-AF65-F5344CB8AC3E}">
        <p14:creationId xmlns:p14="http://schemas.microsoft.com/office/powerpoint/2010/main" val="3725955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IMG_314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56" y="-18000"/>
            <a:ext cx="5085814" cy="6912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353928" y="1097967"/>
            <a:ext cx="6912000" cy="4701132"/>
          </a:xfrm>
          <a:prstGeom prst="rect">
            <a:avLst/>
          </a:prstGeom>
        </p:spPr>
      </p:pic>
    </p:spTree>
    <p:extLst>
      <p:ext uri="{BB962C8B-B14F-4D97-AF65-F5344CB8AC3E}">
        <p14:creationId xmlns:p14="http://schemas.microsoft.com/office/powerpoint/2010/main" val="1780238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536" y="-6301"/>
            <a:ext cx="5144704" cy="6912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323418" y="1085118"/>
            <a:ext cx="6912000" cy="4729162"/>
          </a:xfrm>
          <a:prstGeom prst="rect">
            <a:avLst/>
          </a:prstGeom>
        </p:spPr>
      </p:pic>
    </p:spTree>
    <p:extLst>
      <p:ext uri="{BB962C8B-B14F-4D97-AF65-F5344CB8AC3E}">
        <p14:creationId xmlns:p14="http://schemas.microsoft.com/office/powerpoint/2010/main" val="3327531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5197"/>
            <a:ext cx="9144000" cy="4507606"/>
          </a:xfrm>
          <a:prstGeom prst="rect">
            <a:avLst/>
          </a:prstGeom>
        </p:spPr>
      </p:pic>
    </p:spTree>
    <p:extLst>
      <p:ext uri="{BB962C8B-B14F-4D97-AF65-F5344CB8AC3E}">
        <p14:creationId xmlns:p14="http://schemas.microsoft.com/office/powerpoint/2010/main" val="335925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634409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444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271035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83485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55" y="0"/>
            <a:ext cx="7561690" cy="6858000"/>
          </a:xfrm>
          <a:prstGeom prst="rect">
            <a:avLst/>
          </a:prstGeom>
        </p:spPr>
      </p:pic>
    </p:spTree>
    <p:extLst>
      <p:ext uri="{BB962C8B-B14F-4D97-AF65-F5344CB8AC3E}">
        <p14:creationId xmlns:p14="http://schemas.microsoft.com/office/powerpoint/2010/main" val="2889140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5132294"/>
          </a:xfrm>
          <a:prstGeom prst="rect">
            <a:avLst/>
          </a:prstGeom>
        </p:spPr>
      </p:pic>
    </p:spTree>
    <p:extLst>
      <p:ext uri="{BB962C8B-B14F-4D97-AF65-F5344CB8AC3E}">
        <p14:creationId xmlns:p14="http://schemas.microsoft.com/office/powerpoint/2010/main" val="524262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632"/>
            <a:ext cx="9144001" cy="6891632"/>
          </a:xfrm>
          <a:prstGeom prst="rect">
            <a:avLst/>
          </a:prstGeom>
        </p:spPr>
      </p:pic>
    </p:spTree>
    <p:extLst>
      <p:ext uri="{BB962C8B-B14F-4D97-AF65-F5344CB8AC3E}">
        <p14:creationId xmlns:p14="http://schemas.microsoft.com/office/powerpoint/2010/main" val="25702334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177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7330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355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8" y="-4909"/>
            <a:ext cx="4572652"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594" y="0"/>
            <a:ext cx="4592406" cy="6858000"/>
          </a:xfrm>
          <a:prstGeom prst="rect">
            <a:avLst/>
          </a:prstGeom>
        </p:spPr>
      </p:pic>
    </p:spTree>
    <p:extLst>
      <p:ext uri="{BB962C8B-B14F-4D97-AF65-F5344CB8AC3E}">
        <p14:creationId xmlns:p14="http://schemas.microsoft.com/office/powerpoint/2010/main" val="1408267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61655"/>
          </a:xfrm>
          <a:prstGeom prst="rect">
            <a:avLst/>
          </a:prstGeom>
        </p:spPr>
      </p:pic>
    </p:spTree>
    <p:extLst>
      <p:ext uri="{BB962C8B-B14F-4D97-AF65-F5344CB8AC3E}">
        <p14:creationId xmlns:p14="http://schemas.microsoft.com/office/powerpoint/2010/main" val="2653807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1738"/>
            <a:ext cx="9144000" cy="3634524"/>
          </a:xfrm>
          <a:prstGeom prst="rect">
            <a:avLst/>
          </a:prstGeom>
        </p:spPr>
      </p:pic>
    </p:spTree>
    <p:extLst>
      <p:ext uri="{BB962C8B-B14F-4D97-AF65-F5344CB8AC3E}">
        <p14:creationId xmlns:p14="http://schemas.microsoft.com/office/powerpoint/2010/main" val="2279363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65839"/>
          </a:xfrm>
        </p:spPr>
      </p:pic>
    </p:spTree>
    <p:extLst>
      <p:ext uri="{BB962C8B-B14F-4D97-AF65-F5344CB8AC3E}">
        <p14:creationId xmlns:p14="http://schemas.microsoft.com/office/powerpoint/2010/main" val="2268669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1223"/>
            <a:ext cx="9144000" cy="3295553"/>
          </a:xfrm>
          <a:prstGeom prst="rect">
            <a:avLst/>
          </a:prstGeom>
        </p:spPr>
      </p:pic>
    </p:spTree>
    <p:extLst>
      <p:ext uri="{BB962C8B-B14F-4D97-AF65-F5344CB8AC3E}">
        <p14:creationId xmlns:p14="http://schemas.microsoft.com/office/powerpoint/2010/main" val="1249713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17354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6" y="0"/>
            <a:ext cx="8304528" cy="6858000"/>
          </a:xfrm>
          <a:prstGeom prst="rect">
            <a:avLst/>
          </a:prstGeom>
        </p:spPr>
      </p:pic>
    </p:spTree>
    <p:extLst>
      <p:ext uri="{BB962C8B-B14F-4D97-AF65-F5344CB8AC3E}">
        <p14:creationId xmlns:p14="http://schemas.microsoft.com/office/powerpoint/2010/main" val="2569119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5460437"/>
            <a:ext cx="8568952" cy="1077218"/>
          </a:xfrm>
          <a:prstGeom prst="rect">
            <a:avLst/>
          </a:prstGeom>
          <a:noFill/>
        </p:spPr>
        <p:txBody>
          <a:bodyPr wrap="square" rtlCol="0">
            <a:spAutoFit/>
          </a:bodyPr>
          <a:lstStyle/>
          <a:p>
            <a:r>
              <a:rPr lang="en-GB" sz="3200" b="1" dirty="0"/>
              <a:t>http://</a:t>
            </a:r>
            <a:r>
              <a:rPr lang="en-GB" sz="3200" b="1" dirty="0" smtClean="0"/>
              <a:t>gsalibrarytreasures.wordpress.com</a:t>
            </a:r>
            <a:endParaRPr lang="en-GB" sz="3200" b="1" dirty="0"/>
          </a:p>
          <a:p>
            <a:r>
              <a:rPr lang="en-GB" sz="3200" b="1" dirty="0" smtClean="0"/>
              <a:t>#</a:t>
            </a:r>
            <a:r>
              <a:rPr lang="en-GB" sz="3200" b="1" dirty="0" err="1" smtClean="0"/>
              <a:t>macklibmemories</a:t>
            </a:r>
            <a:endParaRPr lang="en-GB"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 y="0"/>
            <a:ext cx="9144000" cy="5100625"/>
          </a:xfrm>
          <a:prstGeom prst="rect">
            <a:avLst/>
          </a:prstGeom>
        </p:spPr>
      </p:pic>
    </p:spTree>
    <p:extLst>
      <p:ext uri="{BB962C8B-B14F-4D97-AF65-F5344CB8AC3E}">
        <p14:creationId xmlns:p14="http://schemas.microsoft.com/office/powerpoint/2010/main" val="9251779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1720" y="0"/>
            <a:ext cx="5148064" cy="6892450"/>
          </a:xfrm>
        </p:spPr>
      </p:pic>
    </p:spTree>
    <p:extLst>
      <p:ext uri="{BB962C8B-B14F-4D97-AF65-F5344CB8AC3E}">
        <p14:creationId xmlns:p14="http://schemas.microsoft.com/office/powerpoint/2010/main" val="8567324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80396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3" y="0"/>
            <a:ext cx="8705693" cy="6858000"/>
          </a:xfrm>
          <a:prstGeom prst="rect">
            <a:avLst/>
          </a:prstGeom>
        </p:spPr>
      </p:pic>
    </p:spTree>
    <p:extLst>
      <p:ext uri="{BB962C8B-B14F-4D97-AF65-F5344CB8AC3E}">
        <p14:creationId xmlns:p14="http://schemas.microsoft.com/office/powerpoint/2010/main" val="2499134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8" y="0"/>
            <a:ext cx="9163083" cy="6858000"/>
          </a:xfrm>
          <a:prstGeom prst="rect">
            <a:avLst/>
          </a:prstGeom>
        </p:spPr>
      </p:pic>
    </p:spTree>
    <p:extLst>
      <p:ext uri="{BB962C8B-B14F-4D97-AF65-F5344CB8AC3E}">
        <p14:creationId xmlns:p14="http://schemas.microsoft.com/office/powerpoint/2010/main" val="2396316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60455"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454" y="0"/>
            <a:ext cx="4598126" cy="6914650"/>
          </a:xfrm>
          <a:prstGeom prst="rect">
            <a:avLst/>
          </a:prstGeom>
        </p:spPr>
      </p:pic>
    </p:spTree>
    <p:extLst>
      <p:ext uri="{BB962C8B-B14F-4D97-AF65-F5344CB8AC3E}">
        <p14:creationId xmlns:p14="http://schemas.microsoft.com/office/powerpoint/2010/main" val="1425513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77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38" y="0"/>
            <a:ext cx="9131262" cy="6858000"/>
          </a:xfrm>
        </p:spPr>
      </p:pic>
    </p:spTree>
    <p:extLst>
      <p:ext uri="{BB962C8B-B14F-4D97-AF65-F5344CB8AC3E}">
        <p14:creationId xmlns:p14="http://schemas.microsoft.com/office/powerpoint/2010/main" val="2430418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21216"/>
            <a:ext cx="9144000" cy="6836783"/>
          </a:xfrm>
          <a:prstGeom prst="rect">
            <a:avLst/>
          </a:prstGeom>
        </p:spPr>
      </p:pic>
    </p:spTree>
    <p:extLst>
      <p:ext uri="{BB962C8B-B14F-4D97-AF65-F5344CB8AC3E}">
        <p14:creationId xmlns:p14="http://schemas.microsoft.com/office/powerpoint/2010/main" val="2430813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320906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3088725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87900" y="2708275"/>
            <a:ext cx="3887788" cy="2246769"/>
          </a:xfrm>
          <a:prstGeom prst="rect">
            <a:avLst/>
          </a:prstGeom>
          <a:noFill/>
        </p:spPr>
        <p:txBody>
          <a:bodyPr>
            <a:spAutoFit/>
          </a:bodyPr>
          <a:lstStyle/>
          <a:p>
            <a:pPr algn="r">
              <a:defRPr/>
            </a:pPr>
            <a:r>
              <a:rPr lang="en-GB" sz="2800" b="1" dirty="0">
                <a:solidFill>
                  <a:schemeClr val="tx2"/>
                </a:solidFill>
                <a:latin typeface="+mn-lt"/>
              </a:rPr>
              <a:t>Duncan </a:t>
            </a:r>
            <a:r>
              <a:rPr lang="en-GB" sz="2800" b="1" dirty="0" smtClean="0">
                <a:solidFill>
                  <a:schemeClr val="tx2"/>
                </a:solidFill>
                <a:latin typeface="+mn-lt"/>
              </a:rPr>
              <a:t>Chappell</a:t>
            </a:r>
          </a:p>
          <a:p>
            <a:pPr algn="r">
              <a:defRPr/>
            </a:pPr>
            <a:r>
              <a:rPr lang="en-GB" sz="2800" b="1" dirty="0" smtClean="0">
                <a:solidFill>
                  <a:schemeClr val="tx2"/>
                </a:solidFill>
              </a:rPr>
              <a:t>Librarian</a:t>
            </a:r>
            <a:endParaRPr lang="en-GB" sz="2800" b="1" dirty="0">
              <a:solidFill>
                <a:schemeClr val="tx2"/>
              </a:solidFill>
              <a:latin typeface="+mn-lt"/>
            </a:endParaRPr>
          </a:p>
          <a:p>
            <a:pPr algn="r">
              <a:defRPr/>
            </a:pPr>
            <a:r>
              <a:rPr lang="en-GB" sz="2800" b="1" dirty="0" smtClean="0">
                <a:solidFill>
                  <a:schemeClr val="tx2"/>
                </a:solidFill>
                <a:latin typeface="+mn-lt"/>
                <a:hlinkClick r:id="rId3"/>
              </a:rPr>
              <a:t>d.chappell@gsa.ac.uk</a:t>
            </a:r>
            <a:endParaRPr lang="en-GB" sz="2800" b="1" dirty="0" smtClean="0">
              <a:solidFill>
                <a:schemeClr val="tx2"/>
              </a:solidFill>
              <a:latin typeface="+mn-lt"/>
            </a:endParaRPr>
          </a:p>
          <a:p>
            <a:pPr algn="r">
              <a:defRPr/>
            </a:pPr>
            <a:r>
              <a:rPr lang="en-GB" sz="2800" b="1" dirty="0" smtClean="0">
                <a:solidFill>
                  <a:schemeClr val="tx2"/>
                </a:solidFill>
              </a:rPr>
              <a:t>@</a:t>
            </a:r>
            <a:r>
              <a:rPr lang="en-GB" sz="2800" b="1" dirty="0" err="1" smtClean="0">
                <a:solidFill>
                  <a:schemeClr val="tx2"/>
                </a:solidFill>
              </a:rPr>
              <a:t>duncanchappell</a:t>
            </a:r>
            <a:endParaRPr lang="en-GB" sz="2800" b="1" dirty="0" smtClean="0">
              <a:solidFill>
                <a:schemeClr val="tx2"/>
              </a:solidFill>
            </a:endParaRPr>
          </a:p>
          <a:p>
            <a:pPr algn="r">
              <a:defRPr/>
            </a:pPr>
            <a:r>
              <a:rPr lang="en-GB" sz="2800" b="1" dirty="0" smtClean="0">
                <a:solidFill>
                  <a:schemeClr val="tx2"/>
                </a:solidFill>
                <a:latin typeface="+mn-lt"/>
              </a:rPr>
              <a:t>@</a:t>
            </a:r>
            <a:r>
              <a:rPr lang="en-GB" sz="2800" b="1" smtClean="0">
                <a:solidFill>
                  <a:schemeClr val="tx2"/>
                </a:solidFill>
                <a:latin typeface="+mn-lt"/>
              </a:rPr>
              <a:t>gsalibrary</a:t>
            </a:r>
            <a:endParaRPr lang="en-GB" sz="2800" b="1" dirty="0" smtClean="0">
              <a:solidFill>
                <a:schemeClr val="tx2"/>
              </a:solidFill>
              <a:latin typeface="+mn-lt"/>
            </a:endParaRPr>
          </a:p>
        </p:txBody>
      </p:sp>
    </p:spTree>
    <p:extLst>
      <p:ext uri="{BB962C8B-B14F-4D97-AF65-F5344CB8AC3E}">
        <p14:creationId xmlns:p14="http://schemas.microsoft.com/office/powerpoint/2010/main" val="3307308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3689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728" y="22998"/>
            <a:ext cx="4392488" cy="6889741"/>
          </a:xfrm>
        </p:spPr>
      </p:pic>
    </p:spTree>
    <p:extLst>
      <p:ext uri="{BB962C8B-B14F-4D97-AF65-F5344CB8AC3E}">
        <p14:creationId xmlns:p14="http://schemas.microsoft.com/office/powerpoint/2010/main" val="1612075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altLang="en-US" dirty="0" smtClean="0"/>
          </a:p>
        </p:txBody>
      </p:sp>
      <p:pic>
        <p:nvPicPr>
          <p:cNvPr id="10243" name="Content Placeholder 2"/>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5400" y="0"/>
            <a:ext cx="9169400" cy="6877050"/>
          </a:xfrm>
        </p:spPr>
      </p:pic>
    </p:spTree>
    <p:extLst>
      <p:ext uri="{BB962C8B-B14F-4D97-AF65-F5344CB8AC3E}">
        <p14:creationId xmlns:p14="http://schemas.microsoft.com/office/powerpoint/2010/main" val="2518200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4687</Words>
  <Application>Microsoft Office PowerPoint</Application>
  <PresentationFormat>On-screen Show (4:3)</PresentationFormat>
  <Paragraphs>279</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129</cp:revision>
  <dcterms:created xsi:type="dcterms:W3CDTF">2014-08-01T14:31:32Z</dcterms:created>
  <dcterms:modified xsi:type="dcterms:W3CDTF">2015-06-11T16:14:48Z</dcterms:modified>
</cp:coreProperties>
</file>