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jpeg" ContentType="image/jpeg"/>
  <Default Extension="xml" ContentType="application/xml"/>
  <Override PartName="/ppt/slides/slide9.xml" ContentType="application/vnd.openxmlformats-officedocument.presentationml.slide+xml"/>
  <Default Extension="emf" ContentType="image/x-emf"/>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docProps/core.xml" ContentType="application/vnd.openxmlformats-package.core-properties+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s/slide3.xml" ContentType="application/vnd.openxmlformats-officedocument.presentationml.slide+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58" r:id="rId4"/>
    <p:sldId id="262" r:id="rId5"/>
    <p:sldId id="259" r:id="rId6"/>
    <p:sldId id="260" r:id="rId7"/>
    <p:sldId id="261" r:id="rId8"/>
    <p:sldId id="263" r:id="rId9"/>
    <p:sldId id="264"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40812"/>
    <a:srgbClr val="12E824"/>
    <a:srgbClr val="858D04"/>
  </p:clrMru>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75" d="100"/>
          <a:sy n="75" d="100"/>
        </p:scale>
        <p:origin x="-440" y="-1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6/25/13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6/25/13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6/25/13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6/25/13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6/25/13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6/25/13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6/25/13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6/25/13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6/25/13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6/25/13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6/25/13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6/25/13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hyperlink" Target="http://folk.uib.no/gsuto/ArtiklerWeb/LykkeSyse_Oestigaard/LykkeSyse_Oestigaard.pdf" TargetMode="External"/><Relationship Id="rId4" Type="http://schemas.openxmlformats.org/officeDocument/2006/relationships/image" Target="../media/image4.jpeg"/><Relationship Id="rId1" Type="http://schemas.openxmlformats.org/officeDocument/2006/relationships/slideLayout" Target="../slideLayouts/slideLayout7.xml"/><Relationship Id="rId2" Type="http://schemas.openxmlformats.org/officeDocument/2006/relationships/image" Target="../media/image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 Id="rId3"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 Id="rId3"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emf"/><Relationship Id="rId3"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emf"/><Relationship Id="rId3"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hyperlink" Target="http://folk.uib.no/gsuto/ArtiklerWeb/LykkeSyse_Oestigaard/LykkeSyse_Oestigaard.pdf" TargetMode="External"/><Relationship Id="rId4" Type="http://schemas.openxmlformats.org/officeDocument/2006/relationships/image" Target="../media/image4.jpeg"/><Relationship Id="rId1" Type="http://schemas.openxmlformats.org/officeDocument/2006/relationships/slideLayout" Target="../slideLayouts/slideLayout7.xml"/><Relationship Id="rId2" Type="http://schemas.openxmlformats.org/officeDocument/2006/relationships/image" Target="../media/image13.emf"/></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hyperlink" Target="http://www.cas.uio.no" TargetMode="External"/><Relationship Id="rId5" Type="http://schemas.openxmlformats.org/officeDocument/2006/relationships/hyperlink" Target="http://www.cas.uio.no/research/0809water/workshop_jan09.pdf" TargetMode="External"/><Relationship Id="rId1" Type="http://schemas.openxmlformats.org/officeDocument/2006/relationships/slideLayout" Target="../slideLayouts/slideLayout7.xml"/><Relationship Id="rId2" Type="http://schemas.openxmlformats.org/officeDocument/2006/relationships/image" Target="../media/image14.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em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prstGeom prst="rect">
            <a:avLst/>
          </a:prstGeom>
        </p:spPr>
      </p:pic>
      <p:sp>
        <p:nvSpPr>
          <p:cNvPr id="5" name="Rectangle 4"/>
          <p:cNvSpPr/>
          <p:nvPr/>
        </p:nvSpPr>
        <p:spPr>
          <a:xfrm>
            <a:off x="715628" y="2228671"/>
            <a:ext cx="3176162" cy="1938992"/>
          </a:xfrm>
          <a:prstGeom prst="rect">
            <a:avLst/>
          </a:prstGeom>
        </p:spPr>
        <p:txBody>
          <a:bodyPr wrap="square">
            <a:spAutoFit/>
          </a:bodyPr>
          <a:lstStyle/>
          <a:p>
            <a:r>
              <a:rPr lang="en-US" sz="2400" b="1" dirty="0" smtClean="0">
                <a:solidFill>
                  <a:srgbClr val="C40812"/>
                </a:solidFill>
                <a:latin typeface="Hypatia Sans Pro"/>
                <a:cs typeface="Hypatia Sans Pro"/>
              </a:rPr>
              <a:t>Searching For The </a:t>
            </a:r>
            <a:r>
              <a:rPr lang="en-US" sz="2400" b="1" dirty="0" err="1" smtClean="0">
                <a:solidFill>
                  <a:srgbClr val="C40812"/>
                </a:solidFill>
                <a:latin typeface="Hypatia Sans Pro"/>
                <a:cs typeface="Hypatia Sans Pro"/>
              </a:rPr>
              <a:t>Molendinar</a:t>
            </a:r>
            <a:r>
              <a:rPr lang="en-US" sz="2400" b="1" dirty="0" smtClean="0">
                <a:solidFill>
                  <a:srgbClr val="C40812"/>
                </a:solidFill>
                <a:latin typeface="Hypatia Sans Pro"/>
                <a:cs typeface="Hypatia Sans Pro"/>
              </a:rPr>
              <a:t> – Unearthing </a:t>
            </a:r>
            <a:r>
              <a:rPr lang="en-US" sz="2400" b="1" dirty="0" err="1" smtClean="0">
                <a:solidFill>
                  <a:srgbClr val="C40812"/>
                </a:solidFill>
                <a:latin typeface="Hypatia Sans Pro"/>
                <a:cs typeface="Hypatia Sans Pro"/>
              </a:rPr>
              <a:t>Glasgows</a:t>
            </a:r>
            <a:r>
              <a:rPr lang="en-US" sz="2400" b="1" dirty="0" smtClean="0">
                <a:solidFill>
                  <a:srgbClr val="C40812"/>
                </a:solidFill>
                <a:latin typeface="Hypatia Sans Pro"/>
                <a:cs typeface="Hypatia Sans Pro"/>
              </a:rPr>
              <a:t> Hidden Past.</a:t>
            </a:r>
            <a:endParaRPr lang="en-US" sz="2400" b="1" dirty="0">
              <a:solidFill>
                <a:srgbClr val="C40812"/>
              </a:solidFill>
              <a:latin typeface="Hypatia Sans Pro"/>
              <a:cs typeface="Hypatia Sans Pro"/>
            </a:endParaRPr>
          </a:p>
        </p:txBody>
      </p:sp>
      <p:sp>
        <p:nvSpPr>
          <p:cNvPr id="6" name="Rectangle 5"/>
          <p:cNvSpPr/>
          <p:nvPr/>
        </p:nvSpPr>
        <p:spPr>
          <a:xfrm>
            <a:off x="715628" y="4691282"/>
            <a:ext cx="3176162" cy="1384995"/>
          </a:xfrm>
          <a:prstGeom prst="rect">
            <a:avLst/>
          </a:prstGeom>
        </p:spPr>
        <p:txBody>
          <a:bodyPr wrap="square">
            <a:spAutoFit/>
          </a:bodyPr>
          <a:lstStyle/>
          <a:p>
            <a:r>
              <a:rPr lang="en-US" sz="1200" i="1" dirty="0" smtClean="0">
                <a:solidFill>
                  <a:srgbClr val="C40812"/>
                </a:solidFill>
                <a:latin typeface="Adobe Caslon Pro SmBd"/>
                <a:cs typeface="Adobe Caslon Pro SmBd"/>
              </a:rPr>
              <a:t>Book chapter exploring the significance of </a:t>
            </a:r>
            <a:r>
              <a:rPr lang="en-US" sz="1200" i="1" dirty="0" err="1" smtClean="0">
                <a:solidFill>
                  <a:srgbClr val="C40812"/>
                </a:solidFill>
                <a:latin typeface="Adobe Caslon Pro SmBd"/>
                <a:cs typeface="Adobe Caslon Pro SmBd"/>
              </a:rPr>
              <a:t>Glasgows</a:t>
            </a:r>
            <a:r>
              <a:rPr lang="en-US" sz="1200" i="1" dirty="0" smtClean="0">
                <a:solidFill>
                  <a:srgbClr val="C40812"/>
                </a:solidFill>
                <a:latin typeface="Adobe Caslon Pro SmBd"/>
                <a:cs typeface="Adobe Caslon Pro SmBd"/>
              </a:rPr>
              <a:t> most iconic subterranean stream - the </a:t>
            </a:r>
            <a:r>
              <a:rPr lang="en-US" sz="1200" i="1" dirty="0" err="1" smtClean="0">
                <a:solidFill>
                  <a:srgbClr val="C40812"/>
                </a:solidFill>
                <a:latin typeface="Adobe Caslon Pro SmBd"/>
                <a:cs typeface="Adobe Caslon Pro SmBd"/>
              </a:rPr>
              <a:t>Molendinar</a:t>
            </a:r>
            <a:r>
              <a:rPr lang="en-US" sz="1200" i="1" dirty="0" smtClean="0">
                <a:solidFill>
                  <a:srgbClr val="C40812"/>
                </a:solidFill>
                <a:latin typeface="Adobe Caslon Pro SmBd"/>
                <a:cs typeface="Adobe Caslon Pro SmBd"/>
              </a:rPr>
              <a:t>. This research draws on a range of primary and secondary sources (in addition to practice based approaches) in order to consider a more integrated strategy for urban water management.</a:t>
            </a:r>
            <a:endParaRPr lang="en-US" sz="1200" i="1" dirty="0">
              <a:solidFill>
                <a:srgbClr val="C40812"/>
              </a:solidFill>
              <a:latin typeface="Adobe Caslon Pro SmBd"/>
              <a:cs typeface="Adobe Caslon Pro SmBd"/>
            </a:endParaRPr>
          </a:p>
        </p:txBody>
      </p:sp>
      <p:sp>
        <p:nvSpPr>
          <p:cNvPr id="7" name="Rectangle 6"/>
          <p:cNvSpPr/>
          <p:nvPr/>
        </p:nvSpPr>
        <p:spPr>
          <a:xfrm>
            <a:off x="715628" y="6076277"/>
            <a:ext cx="1878898"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Justin Carter</a:t>
            </a:r>
          </a:p>
        </p:txBody>
      </p:sp>
      <p:pic>
        <p:nvPicPr>
          <p:cNvPr id="9" name="Picture 8" descr="Water cover.jpg"/>
          <p:cNvPicPr>
            <a:picLocks noChangeAspect="1"/>
          </p:cNvPicPr>
          <p:nvPr/>
        </p:nvPicPr>
        <p:blipFill>
          <a:blip r:embed="rId3"/>
          <a:stretch>
            <a:fillRect/>
          </a:stretch>
        </p:blipFill>
        <p:spPr>
          <a:xfrm rot="16200000">
            <a:off x="4182575" y="2742672"/>
            <a:ext cx="4061238" cy="303323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656326"/>
            <a:ext cx="2892386" cy="4662815"/>
          </a:xfrm>
          <a:prstGeom prst="rect">
            <a:avLst/>
          </a:prstGeom>
        </p:spPr>
        <p:txBody>
          <a:bodyPr wrap="square">
            <a:spAutoFit/>
          </a:bodyPr>
          <a:lstStyle/>
          <a:p>
            <a:r>
              <a:rPr lang="en-US" sz="1100" dirty="0" smtClean="0"/>
              <a:t>Book Chapter – (chapter 4) from ‘Perceptions of Water in Britain from Early Modern Times to the Present: An Introduction. (eds. </a:t>
            </a:r>
            <a:r>
              <a:rPr lang="en-US" sz="1100" dirty="0" err="1" smtClean="0"/>
              <a:t>Syse</a:t>
            </a:r>
            <a:r>
              <a:rPr lang="en-US" sz="1100" dirty="0" smtClean="0"/>
              <a:t> &amp; </a:t>
            </a:r>
            <a:r>
              <a:rPr lang="en-US" sz="1100" dirty="0" err="1" smtClean="0"/>
              <a:t>Terje</a:t>
            </a:r>
            <a:r>
              <a:rPr lang="en-US" sz="1100" dirty="0" smtClean="0"/>
              <a:t> </a:t>
            </a:r>
            <a:r>
              <a:rPr lang="en-US" sz="1100" dirty="0" err="1" smtClean="0"/>
              <a:t>Oestigaard</a:t>
            </a:r>
            <a:r>
              <a:rPr lang="en-US" sz="1100" dirty="0" smtClean="0"/>
              <a:t>, Karen V.)</a:t>
            </a:r>
            <a:endParaRPr lang="en-GB" sz="1100" dirty="0" smtClean="0"/>
          </a:p>
          <a:p>
            <a:r>
              <a:rPr lang="en-US" sz="1100" dirty="0" smtClean="0"/>
              <a:t>Publisher - BRIC Press, University of Bergen</a:t>
            </a:r>
            <a:endParaRPr lang="en-GB" sz="1100" dirty="0" smtClean="0"/>
          </a:p>
          <a:p>
            <a:r>
              <a:rPr lang="en-US" sz="1100" dirty="0" smtClean="0"/>
              <a:t>Year Publication - 2010</a:t>
            </a:r>
            <a:endParaRPr lang="en-GB" sz="1100" dirty="0" smtClean="0"/>
          </a:p>
          <a:p>
            <a:r>
              <a:rPr lang="en-US" sz="1100" dirty="0" smtClean="0"/>
              <a:t>Pages - pp. 82-115</a:t>
            </a:r>
            <a:endParaRPr lang="en-GB" sz="1100" dirty="0" smtClean="0"/>
          </a:p>
          <a:p>
            <a:r>
              <a:rPr lang="en-US" sz="1100" dirty="0" smtClean="0"/>
              <a:t>ISBN – 978-82-7453-081-2</a:t>
            </a:r>
            <a:endParaRPr lang="en-GB" sz="1100" dirty="0" smtClean="0"/>
          </a:p>
          <a:p>
            <a:r>
              <a:rPr lang="en-US" sz="1100" u="sng" dirty="0" smtClean="0">
                <a:hlinkClick r:id="rId3"/>
              </a:rPr>
              <a:t>http://folk.uib.no/gsuto/ArtiklerWeb/LykkeSyse_Oestigaard/LykkeSyse_Oestigaard.pdf</a:t>
            </a:r>
            <a:r>
              <a:rPr lang="en-GB" sz="1100" dirty="0" smtClean="0"/>
              <a:t> </a:t>
            </a:r>
          </a:p>
          <a:p>
            <a:endParaRPr lang="en-GB" sz="1100" dirty="0" smtClean="0">
              <a:latin typeface="Adobe Caslon Pro"/>
              <a:cs typeface="Adobe Caslon Pro"/>
            </a:endParaRPr>
          </a:p>
          <a:p>
            <a:r>
              <a:rPr lang="en-US" sz="1100" dirty="0" smtClean="0"/>
              <a:t>What does it mean when a stream so central to a city’s history becomes almost entirely </a:t>
            </a:r>
            <a:r>
              <a:rPr lang="en-US" sz="1100" dirty="0" err="1" smtClean="0"/>
              <a:t>culverted</a:t>
            </a:r>
            <a:r>
              <a:rPr lang="en-US" sz="1100" dirty="0" smtClean="0"/>
              <a:t>? What impact does this physical change have on a place and its people? </a:t>
            </a:r>
            <a:r>
              <a:rPr lang="en-US" sz="1100" i="1" dirty="0" smtClean="0"/>
              <a:t>The </a:t>
            </a:r>
            <a:r>
              <a:rPr lang="en-US" sz="1100" i="1" dirty="0" err="1" smtClean="0"/>
              <a:t>Molendinar</a:t>
            </a:r>
            <a:r>
              <a:rPr lang="en-US" sz="1100" i="1" dirty="0" smtClean="0"/>
              <a:t> Project </a:t>
            </a:r>
            <a:r>
              <a:rPr lang="en-US" sz="1100" dirty="0" smtClean="0"/>
              <a:t>set out to investigate the disappearance of a stream at the heart of Glasgow’s medieval past. How and why has the burn almost completely vanished, and what physical and psychological residue remains? This chapter explores the relationship between city and stream revealing changing attitudes to water and different notions of ‘progress’. How and why should we remember the </a:t>
            </a:r>
            <a:r>
              <a:rPr lang="en-US" sz="1100" dirty="0" err="1" smtClean="0"/>
              <a:t>Molendinar</a:t>
            </a:r>
            <a:r>
              <a:rPr lang="en-US" sz="1100" dirty="0" smtClean="0"/>
              <a:t>, and what role can art play in this process?</a:t>
            </a:r>
            <a:r>
              <a:rPr lang="en-GB" sz="1100" dirty="0" smtClean="0"/>
              <a:t> </a:t>
            </a:r>
            <a:endParaRPr lang="en-US" sz="1100" dirty="0">
              <a:latin typeface="Adobe Caslon Pro"/>
              <a:cs typeface="Adobe Caslon Pro"/>
            </a:endParaRPr>
          </a:p>
        </p:txBody>
      </p:sp>
      <p:sp>
        <p:nvSpPr>
          <p:cNvPr id="6" name="Rectangle 5"/>
          <p:cNvSpPr/>
          <p:nvPr/>
        </p:nvSpPr>
        <p:spPr>
          <a:xfrm>
            <a:off x="3392092" y="5580404"/>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Image of the book – front and back covers.</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400110"/>
          </a:xfrm>
          <a:prstGeom prst="rect">
            <a:avLst/>
          </a:prstGeom>
          <a:noFill/>
        </p:spPr>
        <p:txBody>
          <a:bodyPr wrap="square" rtlCol="0">
            <a:spAutoFit/>
          </a:bodyPr>
          <a:lstStyle/>
          <a:p>
            <a:pPr algn="r"/>
            <a:r>
              <a:rPr lang="en-US" sz="1000" dirty="0" smtClean="0">
                <a:latin typeface="Adobe Caslon Pro Bold Italic"/>
                <a:cs typeface="Adobe Caslon Pro Bold Italic"/>
              </a:rPr>
              <a:t>Searching For The </a:t>
            </a:r>
            <a:r>
              <a:rPr lang="en-US" sz="1000" dirty="0" err="1" smtClean="0">
                <a:latin typeface="Adobe Caslon Pro Bold Italic"/>
                <a:cs typeface="Adobe Caslon Pro Bold Italic"/>
              </a:rPr>
              <a:t>Molendinar</a:t>
            </a:r>
            <a:r>
              <a:rPr lang="en-US" sz="1000" dirty="0" smtClean="0">
                <a:latin typeface="Adobe Caslon Pro Bold Italic"/>
                <a:cs typeface="Adobe Caslon Pro Bold Italic"/>
              </a:rPr>
              <a:t> – Unearthing </a:t>
            </a:r>
            <a:r>
              <a:rPr lang="en-US" sz="1000" dirty="0" err="1" smtClean="0">
                <a:latin typeface="Adobe Caslon Pro Bold Italic"/>
                <a:cs typeface="Adobe Caslon Pro Bold Italic"/>
              </a:rPr>
              <a:t>Glasgows</a:t>
            </a:r>
            <a:r>
              <a:rPr lang="en-US" sz="1000" dirty="0" smtClean="0">
                <a:latin typeface="Adobe Caslon Pro Bold Italic"/>
                <a:cs typeface="Adobe Caslon Pro Bold Italic"/>
              </a:rPr>
              <a:t> Hidden Past</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2</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Justin Carter</a:t>
            </a:r>
            <a:endParaRPr lang="en-US" sz="1000" dirty="0">
              <a:latin typeface="Adobe Caslon Pro Bold Italic"/>
              <a:cs typeface="Adobe Caslon Pro Bold Italic"/>
            </a:endParaRPr>
          </a:p>
        </p:txBody>
      </p:sp>
      <p:pic>
        <p:nvPicPr>
          <p:cNvPr id="15" name="Picture 14" descr="Water cov spread.jpg"/>
          <p:cNvPicPr>
            <a:picLocks noChangeAspect="1"/>
          </p:cNvPicPr>
          <p:nvPr/>
        </p:nvPicPr>
        <p:blipFill>
          <a:blip r:embed="rId4"/>
          <a:stretch>
            <a:fillRect/>
          </a:stretch>
        </p:blipFill>
        <p:spPr>
          <a:xfrm>
            <a:off x="3548994" y="3586219"/>
            <a:ext cx="2447535" cy="1828002"/>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554994"/>
            <a:ext cx="2892386" cy="4647427"/>
          </a:xfrm>
          <a:prstGeom prst="rect">
            <a:avLst/>
          </a:prstGeom>
        </p:spPr>
        <p:txBody>
          <a:bodyPr wrap="square">
            <a:spAutoFit/>
          </a:bodyPr>
          <a:lstStyle/>
          <a:p>
            <a:r>
              <a:rPr lang="en-US" sz="1100" b="1" dirty="0" smtClean="0"/>
              <a:t>Background:</a:t>
            </a:r>
          </a:p>
          <a:p>
            <a:r>
              <a:rPr lang="en-US" sz="1100" dirty="0" smtClean="0"/>
              <a:t>In 2001 I was invited by curator Tomomi Iguchi to participate in a group exhibition considering Art and Ecology through the lens of water. The show which took place at Mile End Gallery in </a:t>
            </a:r>
            <a:r>
              <a:rPr lang="en-US" sz="1100" dirty="0" err="1" smtClean="0"/>
              <a:t>Lonon</a:t>
            </a:r>
            <a:r>
              <a:rPr lang="en-US" sz="1100" dirty="0" smtClean="0"/>
              <a:t> coincided with a conference hosted by the </a:t>
            </a:r>
            <a:r>
              <a:rPr lang="en-US" sz="1100" dirty="0" err="1" smtClean="0"/>
              <a:t>Whitechapel</a:t>
            </a:r>
            <a:r>
              <a:rPr lang="en-US" sz="1100" dirty="0" smtClean="0"/>
              <a:t> Gallery*. I used this whole opportunity to research the disappearance of the </a:t>
            </a:r>
            <a:r>
              <a:rPr lang="en-US" sz="1100" dirty="0" err="1" smtClean="0"/>
              <a:t>Molendinar</a:t>
            </a:r>
            <a:r>
              <a:rPr lang="en-US" sz="1100" dirty="0" smtClean="0"/>
              <a:t> Burn in Glasgow, a stream that was originally settled in medieval times, and which is at the heart of </a:t>
            </a:r>
            <a:r>
              <a:rPr lang="en-US" sz="1100" dirty="0" err="1" smtClean="0"/>
              <a:t>Glasgows</a:t>
            </a:r>
            <a:r>
              <a:rPr lang="en-US" sz="1100" dirty="0" smtClean="0"/>
              <a:t> story.  I physically traced the course of the burn using historical maps, legal records and newspaper articles kept at the Mitchell Library. I then decided to interview local residents, Glasgow Humane Society, The National Geological Survey, Glasgow City Council and Scottish Water in an attempt to uncover the social, economic and environmental impact of the streams historical shift to underground culvert. The video installation made for the show at Mile End also included maps, photography and newspaper articles.</a:t>
            </a:r>
          </a:p>
          <a:p>
            <a:endParaRPr lang="en-US" sz="1100" dirty="0" smtClean="0">
              <a:latin typeface="Adobe Caslon Pro"/>
              <a:cs typeface="Adobe Caslon Pro"/>
            </a:endParaRPr>
          </a:p>
          <a:p>
            <a:r>
              <a:rPr lang="en-US" sz="800" dirty="0" smtClean="0"/>
              <a:t>(*Watershed: ‘Environmental Art – En- gendering a Community of Change’, held at the </a:t>
            </a:r>
            <a:r>
              <a:rPr lang="en-US" sz="800" dirty="0" err="1" smtClean="0"/>
              <a:t>Whitechapel</a:t>
            </a:r>
            <a:r>
              <a:rPr lang="en-US" sz="800" dirty="0" smtClean="0"/>
              <a:t> Art Gallery on Saturday 11th October, 2003. The Conference coincided with the exhibition Crossovers 2003 at the </a:t>
            </a:r>
            <a:r>
              <a:rPr lang="en-US" sz="800" dirty="0" err="1" smtClean="0"/>
              <a:t>Pavillion</a:t>
            </a:r>
            <a:r>
              <a:rPr lang="en-US" sz="800" dirty="0" smtClean="0"/>
              <a:t> in Mile End </a:t>
            </a:r>
            <a:r>
              <a:rPr lang="en-US" sz="800" dirty="0" err="1" smtClean="0"/>
              <a:t>Park,London</a:t>
            </a:r>
            <a:r>
              <a:rPr lang="en-US" sz="800" dirty="0" smtClean="0"/>
              <a:t>.)</a:t>
            </a:r>
            <a:endParaRPr lang="en-US" sz="8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Fieldwork by The National </a:t>
            </a:r>
            <a:r>
              <a:rPr lang="en-US" sz="900" i="1" dirty="0" err="1" smtClean="0">
                <a:solidFill>
                  <a:srgbClr val="FFFFFF"/>
                </a:solidFill>
                <a:latin typeface="Adobe Caslon Pro"/>
                <a:cs typeface="Adobe Caslon Pro"/>
              </a:rPr>
              <a:t>Geolgical</a:t>
            </a:r>
            <a:r>
              <a:rPr lang="en-US" sz="900" i="1" dirty="0" smtClean="0">
                <a:solidFill>
                  <a:srgbClr val="FFFFFF"/>
                </a:solidFill>
                <a:latin typeface="Adobe Caslon Pro"/>
                <a:cs typeface="Adobe Caslon Pro"/>
              </a:rPr>
              <a:t> Survey, being filmed at Glasgow Green.</a:t>
            </a:r>
            <a:endParaRPr lang="en-US" sz="900" i="1" dirty="0">
              <a:solidFill>
                <a:srgbClr val="FFFFFF"/>
              </a:solidFill>
              <a:latin typeface="Adobe Caslon Pro"/>
              <a:cs typeface="Adobe Caslon Pro"/>
            </a:endParaRPr>
          </a:p>
        </p:txBody>
      </p:sp>
      <p:pic>
        <p:nvPicPr>
          <p:cNvPr id="9" name="Picture 8" descr="4molendinarfilming.jpg"/>
          <p:cNvPicPr>
            <a:picLocks noChangeAspect="1"/>
          </p:cNvPicPr>
          <p:nvPr/>
        </p:nvPicPr>
        <p:blipFill>
          <a:blip r:embed="rId3"/>
          <a:stretch>
            <a:fillRect/>
          </a:stretch>
        </p:blipFill>
        <p:spPr>
          <a:xfrm>
            <a:off x="3846028" y="1874733"/>
            <a:ext cx="4582686" cy="3029964"/>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6" name="Rectangle 5"/>
          <p:cNvSpPr/>
          <p:nvPr/>
        </p:nvSpPr>
        <p:spPr>
          <a:xfrm>
            <a:off x="3413849" y="1518075"/>
            <a:ext cx="2892386" cy="2631489"/>
          </a:xfrm>
          <a:prstGeom prst="rect">
            <a:avLst/>
          </a:prstGeom>
        </p:spPr>
        <p:txBody>
          <a:bodyPr wrap="square">
            <a:spAutoFit/>
          </a:bodyPr>
          <a:lstStyle/>
          <a:p>
            <a:r>
              <a:rPr lang="en-US" sz="1100" dirty="0" smtClean="0"/>
              <a:t>In terms of references and influences, Theodore </a:t>
            </a:r>
            <a:r>
              <a:rPr lang="en-US" sz="1100" dirty="0" err="1" smtClean="0"/>
              <a:t>Brotchies</a:t>
            </a:r>
            <a:r>
              <a:rPr lang="en-US" sz="1100" dirty="0" smtClean="0"/>
              <a:t> ‘Glasgow Rivers and Streams, Their Legend and Lore’ (1914) was a key starting point, partly for it’s informative content, but also for it’s romantic and poetic style. It contains a whole chapter dedicated to </a:t>
            </a:r>
            <a:r>
              <a:rPr lang="en-US" sz="1100" dirty="0" err="1" smtClean="0"/>
              <a:t>Glasgows</a:t>
            </a:r>
            <a:r>
              <a:rPr lang="en-US" sz="1100" dirty="0" smtClean="0"/>
              <a:t> buried streams and there are many poignant references to the </a:t>
            </a:r>
            <a:r>
              <a:rPr lang="en-US" sz="1100" dirty="0" err="1" smtClean="0"/>
              <a:t>Molendinar</a:t>
            </a:r>
            <a:r>
              <a:rPr lang="en-US" sz="1100" dirty="0" smtClean="0"/>
              <a:t> Burn.</a:t>
            </a:r>
          </a:p>
          <a:p>
            <a:endParaRPr lang="en-US" sz="1100" dirty="0" smtClean="0"/>
          </a:p>
          <a:p>
            <a:r>
              <a:rPr lang="en-US" sz="1100" dirty="0" smtClean="0"/>
              <a:t>In terms of Fine Art practice based, interdisciplinary and collaborative approaches - I was informed by artists and writers such as Platform, Lucy </a:t>
            </a:r>
            <a:r>
              <a:rPr lang="en-US" sz="1100" dirty="0" err="1" smtClean="0"/>
              <a:t>Lippard</a:t>
            </a:r>
            <a:r>
              <a:rPr lang="en-US" sz="1100" dirty="0" smtClean="0"/>
              <a:t>, David Haley, and the Harrisons.</a:t>
            </a:r>
          </a:p>
          <a:p>
            <a:endParaRPr lang="en-GB" sz="1100" dirty="0" smtClean="0"/>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The schedule of presentations at CAS in Oslo, from which the book emerged.</a:t>
            </a:r>
            <a:endParaRPr lang="en-US" sz="900" i="1" dirty="0">
              <a:solidFill>
                <a:srgbClr val="FFFFFF"/>
              </a:solidFill>
              <a:latin typeface="Adobe Caslon Pro"/>
              <a:cs typeface="Adobe Caslon Pro"/>
            </a:endParaRPr>
          </a:p>
        </p:txBody>
      </p:sp>
      <p:pic>
        <p:nvPicPr>
          <p:cNvPr id="9" name="Picture 8" descr="wat symp prog.jpg"/>
          <p:cNvPicPr>
            <a:picLocks noChangeAspect="1"/>
          </p:cNvPicPr>
          <p:nvPr/>
        </p:nvPicPr>
        <p:blipFill>
          <a:blip r:embed="rId3"/>
          <a:stretch>
            <a:fillRect/>
          </a:stretch>
        </p:blipFill>
        <p:spPr>
          <a:xfrm rot="5400000">
            <a:off x="6328709" y="2256236"/>
            <a:ext cx="3014351" cy="2251344"/>
          </a:xfrm>
          <a:prstGeom prst="rect">
            <a:avLst/>
          </a:prstGeom>
        </p:spPr>
      </p:pic>
      <p:sp>
        <p:nvSpPr>
          <p:cNvPr id="10" name="TextBox 9"/>
          <p:cNvSpPr txBox="1"/>
          <p:nvPr/>
        </p:nvSpPr>
        <p:spPr>
          <a:xfrm>
            <a:off x="581609" y="1479601"/>
            <a:ext cx="2832240" cy="5339925"/>
          </a:xfrm>
          <a:prstGeom prst="rect">
            <a:avLst/>
          </a:prstGeom>
          <a:noFill/>
        </p:spPr>
        <p:txBody>
          <a:bodyPr wrap="square" rtlCol="0">
            <a:spAutoFit/>
          </a:bodyPr>
          <a:lstStyle/>
          <a:p>
            <a:r>
              <a:rPr lang="en-US" sz="1100" b="1" dirty="0" smtClean="0"/>
              <a:t>The opportunity to further develop and write up this body of research in textual form </a:t>
            </a:r>
            <a:r>
              <a:rPr lang="en-US" sz="1100" dirty="0" smtClean="0"/>
              <a:t>came after an Invitation from Karen </a:t>
            </a:r>
            <a:r>
              <a:rPr lang="en-US" sz="1100" dirty="0" err="1" smtClean="0"/>
              <a:t>Syse</a:t>
            </a:r>
            <a:r>
              <a:rPr lang="en-US" sz="1100" dirty="0" smtClean="0"/>
              <a:t> (Research Fellow, Centre for Advanced Studies – CAS) to speak at a symposium entitled: </a:t>
            </a:r>
            <a:r>
              <a:rPr lang="en-US" sz="1100" i="1" dirty="0" smtClean="0"/>
              <a:t>Fluid Approaches to History</a:t>
            </a:r>
            <a:r>
              <a:rPr lang="en-US" sz="1100" dirty="0" smtClean="0"/>
              <a:t> (26–27.1.2009) at the Norwegian Academy of Arts and Letters, Oslo. This came under a larger umbrella of research led by </a:t>
            </a:r>
            <a:r>
              <a:rPr lang="en-US" sz="1100" dirty="0" err="1" smtClean="0"/>
              <a:t>Terje</a:t>
            </a:r>
            <a:r>
              <a:rPr lang="en-US" sz="1100" dirty="0" smtClean="0"/>
              <a:t> </a:t>
            </a:r>
            <a:r>
              <a:rPr lang="en-US" sz="1100" dirty="0" err="1" smtClean="0"/>
              <a:t>Tvedt</a:t>
            </a:r>
            <a:r>
              <a:rPr lang="en-US" sz="1100" dirty="0" smtClean="0"/>
              <a:t> entitled ‘Understanding the role of water in history and development’. </a:t>
            </a:r>
          </a:p>
          <a:p>
            <a:endParaRPr lang="en-US" sz="1100" dirty="0" smtClean="0"/>
          </a:p>
          <a:p>
            <a:r>
              <a:rPr lang="en-US" sz="1100" dirty="0" smtClean="0"/>
              <a:t>My presentation formed part of a cross-disciplinary workshop looking at “current research and discussions on the relationship between scientific and technological developments from 1500 to1850 and images and ideas about water in the same period”. </a:t>
            </a:r>
          </a:p>
          <a:p>
            <a:r>
              <a:rPr lang="en-US" sz="1100" dirty="0" smtClean="0"/>
              <a:t>Pre-Industrial and post-Industrial Britain were explored through the lens of ‘The </a:t>
            </a:r>
            <a:r>
              <a:rPr lang="en-US" sz="1100" dirty="0" err="1" smtClean="0"/>
              <a:t>Molendinar</a:t>
            </a:r>
            <a:r>
              <a:rPr lang="en-US" sz="1100" dirty="0" smtClean="0"/>
              <a:t> Project’. </a:t>
            </a:r>
            <a:r>
              <a:rPr lang="en-GB" sz="1100" dirty="0" smtClean="0"/>
              <a:t>I</a:t>
            </a:r>
            <a:r>
              <a:rPr lang="en-US" sz="1100" dirty="0" err="1" smtClean="0"/>
              <a:t>ssues</a:t>
            </a:r>
            <a:r>
              <a:rPr lang="en-US" sz="1100" dirty="0" smtClean="0"/>
              <a:t> of riparian ownership and the new European Water Framework Directive were brought sharply into focus.</a:t>
            </a:r>
          </a:p>
          <a:p>
            <a:endParaRPr lang="en-US" sz="1100" dirty="0" smtClean="0"/>
          </a:p>
          <a:p>
            <a:r>
              <a:rPr lang="en-US" sz="1100" dirty="0" smtClean="0"/>
              <a:t>The symposium was considered a success as it brought different disciplines and perspectives together. A publication would allow this material to be extended and considered by a </a:t>
            </a:r>
            <a:r>
              <a:rPr lang="en-US" sz="1100" dirty="0" err="1" smtClean="0"/>
              <a:t>widerresearch</a:t>
            </a:r>
            <a:r>
              <a:rPr lang="en-US" sz="1100" dirty="0" smtClean="0"/>
              <a:t> community.</a:t>
            </a:r>
          </a:p>
          <a:p>
            <a:endParaRPr lang="en-US" sz="1100" dirty="0" smtClean="0"/>
          </a:p>
          <a:p>
            <a:endParaRPr lang="en-US" sz="1100" dirty="0" smtClean="0"/>
          </a:p>
          <a:p>
            <a:endParaRPr lang="en-US" sz="11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2631489"/>
          </a:xfrm>
          <a:prstGeom prst="rect">
            <a:avLst/>
          </a:prstGeom>
        </p:spPr>
        <p:txBody>
          <a:bodyPr wrap="square">
            <a:spAutoFit/>
          </a:bodyPr>
          <a:lstStyle/>
          <a:p>
            <a:r>
              <a:rPr lang="en-US" sz="1100" dirty="0" smtClean="0"/>
              <a:t>The research included the referencing of many primary and secondary sources, as well as an attempt to integrate practice based methodologies –  walking, video, photography and drawing. These were assimilated not from the expert position of historian, geographer, sociologist or ecologist, but from the viewpoint of an artist working between these disciplines.</a:t>
            </a:r>
            <a:endParaRPr lang="en-GB" sz="1100" dirty="0" smtClean="0"/>
          </a:p>
          <a:p>
            <a:endParaRPr lang="en-US" sz="1100" dirty="0" smtClean="0"/>
          </a:p>
          <a:p>
            <a:r>
              <a:rPr lang="en-US" sz="1100" dirty="0" smtClean="0"/>
              <a:t>By locating maps and images of the </a:t>
            </a:r>
            <a:r>
              <a:rPr lang="en-US" sz="1100" dirty="0" err="1" smtClean="0"/>
              <a:t>Molendinar</a:t>
            </a:r>
            <a:r>
              <a:rPr lang="en-US" sz="1100" dirty="0" smtClean="0"/>
              <a:t> a visual picture of Glasgow was constructed over time – from rural retreat to urban sprawl. This led to site visits and walks, re‐ mapping the course of the burn, and occasionally catching glimpses of the hidden stream. </a:t>
            </a:r>
            <a:endParaRPr lang="en-GB" sz="1100" dirty="0"/>
          </a:p>
        </p:txBody>
      </p:sp>
      <p:sp>
        <p:nvSpPr>
          <p:cNvPr id="6" name="Rectangle 5"/>
          <p:cNvSpPr/>
          <p:nvPr/>
        </p:nvSpPr>
        <p:spPr>
          <a:xfrm>
            <a:off x="3413849" y="1874732"/>
            <a:ext cx="2892386" cy="2123658"/>
          </a:xfrm>
          <a:prstGeom prst="rect">
            <a:avLst/>
          </a:prstGeom>
        </p:spPr>
        <p:txBody>
          <a:bodyPr wrap="square">
            <a:spAutoFit/>
          </a:bodyPr>
          <a:lstStyle/>
          <a:p>
            <a:r>
              <a:rPr lang="en-US" sz="1100" dirty="0" smtClean="0"/>
              <a:t>Semi‐structured interviews were also conducted with a number of individuals and representatives from a range of associated groups including local residents, the Glasgow Humane Society, the National Geological Survey, Glasgow City Council (GCC), the Scottish Environmental Protection Agency (SEPA) and Scottish Water (SW). These interviews attempted to uncover the social, economic and environmental impact of the stream’s historical shift from open waterway to underground culvert. </a:t>
            </a:r>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Speaking to local residents and conducting semi-structured interviews was vital.</a:t>
            </a:r>
            <a:endParaRPr lang="en-US" sz="900" i="1" dirty="0">
              <a:solidFill>
                <a:srgbClr val="FFFFFF"/>
              </a:solidFill>
              <a:latin typeface="Adobe Caslon Pro"/>
              <a:cs typeface="Adobe Caslon Pro"/>
            </a:endParaRPr>
          </a:p>
        </p:txBody>
      </p:sp>
      <p:pic>
        <p:nvPicPr>
          <p:cNvPr id="9" name="Picture 8" descr="5molendinarshipkapass.jpg"/>
          <p:cNvPicPr>
            <a:picLocks noChangeAspect="1"/>
          </p:cNvPicPr>
          <p:nvPr/>
        </p:nvPicPr>
        <p:blipFill>
          <a:blip r:embed="rId3"/>
          <a:stretch>
            <a:fillRect/>
          </a:stretch>
        </p:blipFill>
        <p:spPr>
          <a:xfrm>
            <a:off x="6535511" y="2781548"/>
            <a:ext cx="2608489" cy="1724673"/>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88387"/>
            <a:ext cx="2892386" cy="3308598"/>
          </a:xfrm>
          <a:prstGeom prst="rect">
            <a:avLst/>
          </a:prstGeom>
        </p:spPr>
        <p:txBody>
          <a:bodyPr wrap="square">
            <a:spAutoFit/>
          </a:bodyPr>
          <a:lstStyle/>
          <a:p>
            <a:r>
              <a:rPr lang="en-US" sz="1100" dirty="0" smtClean="0">
                <a:latin typeface="+mj-lt"/>
              </a:rPr>
              <a:t>“The problem of polluted watercourses is considered in depth by Justin Carter, who presents the aims and results of the </a:t>
            </a:r>
            <a:r>
              <a:rPr lang="en-US" sz="1100" dirty="0" err="1" smtClean="0">
                <a:latin typeface="+mj-lt"/>
              </a:rPr>
              <a:t>Molendinar</a:t>
            </a:r>
            <a:r>
              <a:rPr lang="en-US" sz="1100" dirty="0" smtClean="0">
                <a:latin typeface="+mj-lt"/>
              </a:rPr>
              <a:t> Project in Glasgow, Scotland. Unlike rivers that have been </a:t>
            </a:r>
            <a:r>
              <a:rPr lang="en-US" sz="1100" dirty="0" err="1" smtClean="0">
                <a:latin typeface="+mj-lt"/>
              </a:rPr>
              <a:t>revitalised</a:t>
            </a:r>
            <a:r>
              <a:rPr lang="en-US" sz="1100" dirty="0" smtClean="0">
                <a:latin typeface="+mj-lt"/>
              </a:rPr>
              <a:t> in the post‐industrial age, the </a:t>
            </a:r>
            <a:r>
              <a:rPr lang="en-US" sz="1100" dirty="0" err="1" smtClean="0">
                <a:latin typeface="+mj-lt"/>
              </a:rPr>
              <a:t>Molendinar</a:t>
            </a:r>
            <a:r>
              <a:rPr lang="en-US" sz="1100" dirty="0" smtClean="0">
                <a:latin typeface="+mj-lt"/>
              </a:rPr>
              <a:t> continues to flow in murky darkness. The </a:t>
            </a:r>
            <a:r>
              <a:rPr lang="en-US" sz="1100" dirty="0" err="1" smtClean="0">
                <a:latin typeface="+mj-lt"/>
              </a:rPr>
              <a:t>Molendinar</a:t>
            </a:r>
            <a:r>
              <a:rPr lang="en-US" sz="1100" dirty="0" smtClean="0">
                <a:latin typeface="+mj-lt"/>
              </a:rPr>
              <a:t> Project set out to investigate the disappearance of a river at the heart of Glasgow’s early medieval history. It was an attempt to discover how and why the burn had almost completely vanished. More importantly, it was an attempt to assess the impact this loss might have had on the city and its population in the context of yet further urban development”.</a:t>
            </a:r>
          </a:p>
          <a:p>
            <a:endParaRPr lang="en-US" sz="1100" dirty="0" smtClean="0">
              <a:latin typeface="+mj-lt"/>
            </a:endParaRPr>
          </a:p>
          <a:p>
            <a:r>
              <a:rPr lang="en-US" sz="1100" i="1" dirty="0" smtClean="0">
                <a:latin typeface="+mj-lt"/>
                <a:cs typeface="Adobe Caslon Pro"/>
              </a:rPr>
              <a:t>(Extract from the Introduction to</a:t>
            </a:r>
            <a:r>
              <a:rPr lang="en-US" sz="1100" i="1" dirty="0" smtClean="0">
                <a:latin typeface="+mj-lt"/>
              </a:rPr>
              <a:t> ‘Perceptions of Water in Britain’, written by Karen </a:t>
            </a:r>
            <a:r>
              <a:rPr lang="en-US" sz="1100" i="1" dirty="0" err="1" smtClean="0">
                <a:latin typeface="+mj-lt"/>
              </a:rPr>
              <a:t>Syse</a:t>
            </a:r>
            <a:r>
              <a:rPr lang="en-US" sz="1100" i="1" dirty="0" smtClean="0">
                <a:latin typeface="+mj-lt"/>
              </a:rPr>
              <a:t> &amp; </a:t>
            </a:r>
            <a:r>
              <a:rPr lang="en-US" sz="1100" i="1" dirty="0" err="1" smtClean="0"/>
              <a:t>Terje</a:t>
            </a:r>
            <a:r>
              <a:rPr lang="en-US" sz="1100" i="1" dirty="0" smtClean="0"/>
              <a:t> </a:t>
            </a:r>
            <a:r>
              <a:rPr lang="en-US" sz="1100" i="1" dirty="0" err="1" smtClean="0"/>
              <a:t>Oestigaard</a:t>
            </a:r>
            <a:r>
              <a:rPr lang="en-US" sz="1100" i="1" dirty="0" smtClean="0"/>
              <a:t>.)</a:t>
            </a:r>
            <a:endParaRPr lang="en-US" sz="1100" i="1" dirty="0">
              <a:latin typeface="+mj-lt"/>
              <a:cs typeface="Adobe Caslon Pro"/>
            </a:endParaRPr>
          </a:p>
        </p:txBody>
      </p:sp>
      <p:sp>
        <p:nvSpPr>
          <p:cNvPr id="6" name="Rectangle 5"/>
          <p:cNvSpPr/>
          <p:nvPr/>
        </p:nvSpPr>
        <p:spPr>
          <a:xfrm>
            <a:off x="3583269" y="519741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Details of original photographs taken by the researcher, included in the body of text.</a:t>
            </a:r>
            <a:endParaRPr lang="en-US" sz="900" i="1" dirty="0">
              <a:solidFill>
                <a:srgbClr val="FFFFFF"/>
              </a:solidFill>
              <a:latin typeface="Adobe Caslon Pro"/>
              <a:cs typeface="Adobe Caslon Pro"/>
            </a:endParaRPr>
          </a:p>
        </p:txBody>
      </p:sp>
      <p:pic>
        <p:nvPicPr>
          <p:cNvPr id="8" name="Picture 7" descr="water pages dtl.jpg"/>
          <p:cNvPicPr>
            <a:picLocks noChangeAspect="1"/>
          </p:cNvPicPr>
          <p:nvPr/>
        </p:nvPicPr>
        <p:blipFill>
          <a:blip r:embed="rId3"/>
          <a:stretch>
            <a:fillRect/>
          </a:stretch>
        </p:blipFill>
        <p:spPr>
          <a:xfrm rot="10800000">
            <a:off x="3677895" y="1888387"/>
            <a:ext cx="4430501" cy="330903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6" name="Rectangle 5"/>
          <p:cNvSpPr/>
          <p:nvPr/>
        </p:nvSpPr>
        <p:spPr>
          <a:xfrm>
            <a:off x="439533" y="1874732"/>
            <a:ext cx="2892386" cy="1446550"/>
          </a:xfrm>
          <a:prstGeom prst="rect">
            <a:avLst/>
          </a:prstGeom>
        </p:spPr>
        <p:txBody>
          <a:bodyPr wrap="square">
            <a:spAutoFit/>
          </a:bodyPr>
          <a:lstStyle/>
          <a:p>
            <a:r>
              <a:rPr lang="en-US" sz="1100" dirty="0" smtClean="0"/>
              <a:t>A copy of this book is now held at the Mitchell Library and several other libraries and institutions around he World.</a:t>
            </a:r>
          </a:p>
          <a:p>
            <a:r>
              <a:rPr lang="en-US" sz="1100" dirty="0" smtClean="0"/>
              <a:t>The text is also available online at:</a:t>
            </a:r>
          </a:p>
          <a:p>
            <a:r>
              <a:rPr lang="en-US" sz="1100" dirty="0" smtClean="0">
                <a:hlinkClick r:id="rId3"/>
              </a:rPr>
              <a:t>http://folk.uib.no/gsuto/ArtiklerWeb/LykkeSyse_Oestigaard/LykkeSyse_Oestigaard.pdf</a:t>
            </a:r>
            <a:endParaRPr lang="en-US" sz="1100" dirty="0" smtClean="0"/>
          </a:p>
          <a:p>
            <a:endParaRPr lang="en-US" sz="1100" dirty="0" smtClean="0"/>
          </a:p>
        </p:txBody>
      </p:sp>
      <p:sp>
        <p:nvSpPr>
          <p:cNvPr id="7" name="Rectangle 6"/>
          <p:cNvSpPr/>
          <p:nvPr/>
        </p:nvSpPr>
        <p:spPr>
          <a:xfrm>
            <a:off x="3583269" y="518376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Front and back cover of the book.</a:t>
            </a:r>
            <a:endParaRPr lang="en-US" sz="900" i="1" dirty="0">
              <a:solidFill>
                <a:srgbClr val="FFFFFF"/>
              </a:solidFill>
              <a:latin typeface="Adobe Caslon Pro"/>
              <a:cs typeface="Adobe Caslon Pro"/>
            </a:endParaRPr>
          </a:p>
        </p:txBody>
      </p:sp>
      <p:pic>
        <p:nvPicPr>
          <p:cNvPr id="5" name="Picture 4" descr="Water cov spread.jpg"/>
          <p:cNvPicPr>
            <a:picLocks noChangeAspect="1"/>
          </p:cNvPicPr>
          <p:nvPr/>
        </p:nvPicPr>
        <p:blipFill>
          <a:blip r:embed="rId4"/>
          <a:stretch>
            <a:fillRect/>
          </a:stretch>
        </p:blipFill>
        <p:spPr>
          <a:xfrm>
            <a:off x="3583269" y="1843584"/>
            <a:ext cx="4472204" cy="3340178"/>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8.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The book contains many images and maps brought together for the first time.</a:t>
            </a:r>
            <a:endParaRPr lang="en-US" sz="900" i="1" dirty="0">
              <a:solidFill>
                <a:srgbClr val="FFFFFF"/>
              </a:solidFill>
              <a:latin typeface="Adobe Caslon Pro"/>
              <a:cs typeface="Adobe Caslon Pro"/>
            </a:endParaRPr>
          </a:p>
        </p:txBody>
      </p:sp>
      <p:pic>
        <p:nvPicPr>
          <p:cNvPr id="11" name="Picture 10" descr="Water open.jpg"/>
          <p:cNvPicPr>
            <a:picLocks noChangeAspect="1"/>
          </p:cNvPicPr>
          <p:nvPr/>
        </p:nvPicPr>
        <p:blipFill>
          <a:blip r:embed="rId3"/>
          <a:stretch>
            <a:fillRect/>
          </a:stretch>
        </p:blipFill>
        <p:spPr>
          <a:xfrm rot="10800000">
            <a:off x="5489744" y="2205582"/>
            <a:ext cx="3654256" cy="2729273"/>
          </a:xfrm>
          <a:prstGeom prst="rect">
            <a:avLst/>
          </a:prstGeom>
        </p:spPr>
      </p:pic>
      <p:sp>
        <p:nvSpPr>
          <p:cNvPr id="5" name="TextBox 4"/>
          <p:cNvSpPr txBox="1"/>
          <p:nvPr/>
        </p:nvSpPr>
        <p:spPr>
          <a:xfrm>
            <a:off x="1025723" y="2205581"/>
            <a:ext cx="3500485" cy="1615827"/>
          </a:xfrm>
          <a:prstGeom prst="rect">
            <a:avLst/>
          </a:prstGeom>
          <a:noFill/>
        </p:spPr>
        <p:txBody>
          <a:bodyPr wrap="square" rtlCol="0">
            <a:spAutoFit/>
          </a:bodyPr>
          <a:lstStyle/>
          <a:p>
            <a:r>
              <a:rPr lang="en-US" sz="1100" dirty="0" smtClean="0"/>
              <a:t>There are also various links to the research group and it’s work at:</a:t>
            </a:r>
            <a:endParaRPr lang="en-GB" sz="1100" dirty="0" smtClean="0"/>
          </a:p>
          <a:p>
            <a:r>
              <a:rPr lang="en-US" sz="1100" u="sng" dirty="0" smtClean="0">
                <a:hlinkClick r:id="rId4"/>
              </a:rPr>
              <a:t>www.cas.uio.no</a:t>
            </a:r>
            <a:r>
              <a:rPr lang="en-US" sz="1100" dirty="0" smtClean="0"/>
              <a:t>  </a:t>
            </a:r>
            <a:endParaRPr lang="en-GB" sz="1100" dirty="0" smtClean="0"/>
          </a:p>
          <a:p>
            <a:r>
              <a:rPr lang="en-US" sz="1100" u="sng" dirty="0" smtClean="0">
                <a:hlinkClick r:id="rId5"/>
              </a:rPr>
              <a:t>http://www.cas.uio.no/research/0809water/workshop_jan09.pdf</a:t>
            </a:r>
            <a:endParaRPr lang="en-US" sz="1100" u="sng" dirty="0" smtClean="0"/>
          </a:p>
          <a:p>
            <a:endParaRPr lang="en-US" sz="1100" u="sng" dirty="0" smtClean="0"/>
          </a:p>
          <a:p>
            <a:r>
              <a:rPr lang="en-US" sz="1100" dirty="0" smtClean="0"/>
              <a:t>I am aware that this research has been looked at because I have received emails from PhD students based in the Geography Department at Glasgow University.</a:t>
            </a:r>
            <a:endParaRPr lang="en-GB" sz="11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9.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601632"/>
            <a:ext cx="2892386" cy="2123658"/>
          </a:xfrm>
          <a:prstGeom prst="rect">
            <a:avLst/>
          </a:prstGeom>
        </p:spPr>
        <p:txBody>
          <a:bodyPr wrap="square">
            <a:spAutoFit/>
          </a:bodyPr>
          <a:lstStyle/>
          <a:p>
            <a:r>
              <a:rPr lang="en-US" sz="1100" dirty="0" smtClean="0">
                <a:latin typeface="Adobe Caslon Pro"/>
                <a:cs typeface="Adobe Caslon Pro"/>
              </a:rPr>
              <a:t>Special thanks go to Karen </a:t>
            </a:r>
            <a:r>
              <a:rPr lang="en-US" sz="1100" dirty="0" err="1" smtClean="0">
                <a:latin typeface="Adobe Caslon Pro"/>
                <a:cs typeface="Adobe Caslon Pro"/>
              </a:rPr>
              <a:t>Syse</a:t>
            </a:r>
            <a:r>
              <a:rPr lang="en-US" sz="1100" dirty="0" smtClean="0">
                <a:latin typeface="Adobe Caslon Pro"/>
                <a:cs typeface="Adobe Caslon Pro"/>
              </a:rPr>
              <a:t> for inviting me to talk at CAS in Oslo and for encouraging me to produce a chapter for the book, to SEPA for helping me to access the </a:t>
            </a:r>
            <a:r>
              <a:rPr lang="en-US" sz="1100" dirty="0" err="1" smtClean="0">
                <a:latin typeface="Adobe Caslon Pro"/>
                <a:cs typeface="Adobe Caslon Pro"/>
              </a:rPr>
              <a:t>Molendinar</a:t>
            </a:r>
            <a:r>
              <a:rPr lang="en-US" sz="1100" dirty="0" smtClean="0">
                <a:latin typeface="Adobe Caslon Pro"/>
                <a:cs typeface="Adobe Caslon Pro"/>
              </a:rPr>
              <a:t> both physically and scientifically, and to George Parsonage (Glasgow Humane Society) the real expert when it comes to </a:t>
            </a:r>
            <a:r>
              <a:rPr lang="en-US" sz="1100" dirty="0" err="1" smtClean="0">
                <a:latin typeface="Adobe Caslon Pro"/>
                <a:cs typeface="Adobe Caslon Pro"/>
              </a:rPr>
              <a:t>Glasgows</a:t>
            </a:r>
            <a:r>
              <a:rPr lang="en-US" sz="1100" dirty="0" smtClean="0">
                <a:latin typeface="Adobe Caslon Pro"/>
                <a:cs typeface="Adobe Caslon Pro"/>
              </a:rPr>
              <a:t> waterways. This project could not have happened without the help of everyone I spoke to and interviewed.</a:t>
            </a:r>
          </a:p>
          <a:p>
            <a:endParaRPr lang="en-US" sz="1100" dirty="0" smtClean="0">
              <a:latin typeface="Adobe Caslon Pro"/>
              <a:cs typeface="Adobe Caslon Pro"/>
            </a:endParaRPr>
          </a:p>
        </p:txBody>
      </p:sp>
      <p:sp>
        <p:nvSpPr>
          <p:cNvPr id="7" name="TextBox 6"/>
          <p:cNvSpPr txBox="1"/>
          <p:nvPr/>
        </p:nvSpPr>
        <p:spPr>
          <a:xfrm>
            <a:off x="-573527" y="2512438"/>
            <a:ext cx="184666" cy="369332"/>
          </a:xfrm>
          <a:prstGeom prst="rect">
            <a:avLst/>
          </a:prstGeom>
          <a:noFill/>
        </p:spPr>
        <p:txBody>
          <a:bodyPr wrap="none" rtlCol="0">
            <a:spAutoFit/>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604</TotalTime>
  <Words>1375</Words>
  <Application>Microsoft Macintosh PowerPoint</Application>
  <PresentationFormat>On-screen Show (4:3)</PresentationFormat>
  <Paragraphs>51</Paragraphs>
  <Slides>9</Slides>
  <Notes>0</Notes>
  <HiddenSlides>0</HiddenSlides>
  <MMClips>0</MMClips>
  <ScaleCrop>false</ScaleCrop>
  <HeadingPairs>
    <vt:vector size="4" baseType="variant">
      <vt:variant>
        <vt:lpstr>Design Template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J.Carter</cp:lastModifiedBy>
  <cp:revision>32</cp:revision>
  <dcterms:created xsi:type="dcterms:W3CDTF">2013-06-25T12:49:15Z</dcterms:created>
  <dcterms:modified xsi:type="dcterms:W3CDTF">2013-06-25T12:51:46Z</dcterms:modified>
</cp:coreProperties>
</file>