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8" r:id="rId4"/>
    <p:sldId id="277" r:id="rId5"/>
    <p:sldId id="260" r:id="rId6"/>
    <p:sldId id="268" r:id="rId7"/>
    <p:sldId id="269" r:id="rId8"/>
    <p:sldId id="270" r:id="rId9"/>
    <p:sldId id="278" r:id="rId10"/>
    <p:sldId id="279" r:id="rId11"/>
    <p:sldId id="273" r:id="rId12"/>
    <p:sldId id="280" r:id="rId13"/>
    <p:sldId id="275" r:id="rId14"/>
    <p:sldId id="276" r:id="rId15"/>
    <p:sldId id="267" r:id="rId16"/>
    <p:sldId id="282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982" autoAdjust="0"/>
  </p:normalViewPr>
  <p:slideViewPr>
    <p:cSldViewPr>
      <p:cViewPr varScale="1">
        <p:scale>
          <a:sx n="81" d="100"/>
          <a:sy n="81" d="100"/>
        </p:scale>
        <p:origin x="8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FDA7D-72EC-452E-9457-B4A82A8A0045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88065-B7A6-4C38-91D1-2BB0649DD7B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630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/>
              <a:t>Rodrik</a:t>
            </a:r>
            <a:r>
              <a:rPr lang="en-US" sz="1200" dirty="0" smtClean="0"/>
              <a:t> (2004) argues that </a:t>
            </a:r>
            <a:r>
              <a:rPr lang="es-ES" sz="1200" i="1" dirty="0" err="1" smtClean="0"/>
              <a:t>the</a:t>
            </a:r>
            <a:r>
              <a:rPr lang="es-ES" sz="1200" i="1" dirty="0" smtClean="0"/>
              <a:t> </a:t>
            </a:r>
            <a:r>
              <a:rPr lang="es-ES" sz="1200" i="1" dirty="0" err="1" smtClean="0"/>
              <a:t>right</a:t>
            </a:r>
            <a:r>
              <a:rPr lang="es-ES" sz="1200" i="1" dirty="0" smtClean="0"/>
              <a:t> </a:t>
            </a:r>
            <a:r>
              <a:rPr lang="es-ES" sz="1200" i="1" dirty="0" err="1" smtClean="0"/>
              <a:t>way</a:t>
            </a:r>
            <a:r>
              <a:rPr lang="es-ES" sz="1200" i="1" dirty="0" smtClean="0"/>
              <a:t> of </a:t>
            </a:r>
            <a:r>
              <a:rPr lang="es-ES" sz="1200" i="1" dirty="0" err="1" smtClean="0"/>
              <a:t>thinking</a:t>
            </a:r>
            <a:r>
              <a:rPr lang="es-ES" sz="1200" i="1" dirty="0" smtClean="0"/>
              <a:t> </a:t>
            </a:r>
            <a:r>
              <a:rPr lang="es-ES" sz="1200" i="1" dirty="0" err="1" smtClean="0"/>
              <a:t>about</a:t>
            </a:r>
            <a:r>
              <a:rPr lang="es-ES" sz="1200" i="1" dirty="0" smtClean="0"/>
              <a:t> industrial </a:t>
            </a:r>
            <a:r>
              <a:rPr lang="es-ES" sz="1200" i="1" dirty="0" err="1" smtClean="0"/>
              <a:t>policy</a:t>
            </a:r>
            <a:r>
              <a:rPr lang="es-ES" sz="1200" i="1" dirty="0" smtClean="0"/>
              <a:t> </a:t>
            </a:r>
            <a:r>
              <a:rPr lang="es-ES" sz="1200" i="1" dirty="0" err="1" smtClean="0"/>
              <a:t>is</a:t>
            </a:r>
            <a:r>
              <a:rPr lang="es-ES" sz="1200" i="1" dirty="0" smtClean="0"/>
              <a:t> as a </a:t>
            </a:r>
            <a:r>
              <a:rPr lang="es-ES" sz="1200" i="1" dirty="0" err="1" smtClean="0"/>
              <a:t>discovery</a:t>
            </a:r>
            <a:r>
              <a:rPr lang="es-ES" sz="1200" i="1" dirty="0" smtClean="0"/>
              <a:t> </a:t>
            </a:r>
            <a:r>
              <a:rPr lang="es-ES" sz="1200" i="1" dirty="0" err="1" smtClean="0"/>
              <a:t>process</a:t>
            </a:r>
            <a:r>
              <a:rPr lang="es-ES" sz="1200" i="1" dirty="0" smtClean="0"/>
              <a:t> – </a:t>
            </a:r>
            <a:r>
              <a:rPr lang="es-ES" sz="1200" i="1" dirty="0" err="1" smtClean="0"/>
              <a:t>one</a:t>
            </a:r>
            <a:r>
              <a:rPr lang="es-ES" sz="1200" i="1" dirty="0" smtClean="0"/>
              <a:t> </a:t>
            </a:r>
            <a:r>
              <a:rPr lang="es-ES" sz="1200" i="1" dirty="0" err="1" smtClean="0"/>
              <a:t>where</a:t>
            </a:r>
            <a:r>
              <a:rPr lang="es-ES" sz="1200" i="1" dirty="0" smtClean="0"/>
              <a:t> </a:t>
            </a:r>
            <a:r>
              <a:rPr lang="es-ES" sz="1200" i="1" dirty="0" err="1" smtClean="0"/>
              <a:t>firms</a:t>
            </a:r>
            <a:r>
              <a:rPr lang="es-ES" sz="1200" i="1" dirty="0" smtClean="0"/>
              <a:t> and </a:t>
            </a:r>
            <a:r>
              <a:rPr lang="es-ES" sz="1200" i="1" dirty="0" err="1" smtClean="0"/>
              <a:t>the</a:t>
            </a:r>
            <a:r>
              <a:rPr lang="es-ES" sz="1200" i="1" dirty="0" smtClean="0"/>
              <a:t> </a:t>
            </a:r>
            <a:r>
              <a:rPr lang="es-ES" sz="1200" i="1" dirty="0" err="1" smtClean="0"/>
              <a:t>government</a:t>
            </a:r>
            <a:r>
              <a:rPr lang="es-ES" sz="1200" i="1" dirty="0" smtClean="0"/>
              <a:t> </a:t>
            </a:r>
            <a:r>
              <a:rPr lang="es-ES" sz="1200" i="1" dirty="0" err="1" smtClean="0"/>
              <a:t>learn</a:t>
            </a:r>
            <a:r>
              <a:rPr lang="es-ES" sz="1200" i="1" dirty="0" smtClean="0"/>
              <a:t> </a:t>
            </a:r>
            <a:r>
              <a:rPr lang="es-ES" sz="1200" i="1" dirty="0" err="1" smtClean="0"/>
              <a:t>about</a:t>
            </a:r>
            <a:r>
              <a:rPr lang="es-ES" sz="1200" i="1" dirty="0" smtClean="0"/>
              <a:t> </a:t>
            </a:r>
            <a:r>
              <a:rPr lang="es-ES" sz="1200" i="1" dirty="0" err="1" smtClean="0"/>
              <a:t>underlying</a:t>
            </a:r>
            <a:r>
              <a:rPr lang="es-ES" sz="1200" i="1" dirty="0" smtClean="0"/>
              <a:t> </a:t>
            </a:r>
            <a:r>
              <a:rPr lang="es-ES" sz="1200" i="1" dirty="0" err="1" smtClean="0"/>
              <a:t>costs</a:t>
            </a:r>
            <a:r>
              <a:rPr lang="es-ES" sz="1200" i="1" dirty="0" smtClean="0"/>
              <a:t> and </a:t>
            </a:r>
            <a:r>
              <a:rPr lang="es-ES" sz="1200" i="1" dirty="0" err="1" smtClean="0"/>
              <a:t>opportunities</a:t>
            </a:r>
            <a:r>
              <a:rPr lang="es-ES" sz="1200" i="1" dirty="0" smtClean="0"/>
              <a:t> and </a:t>
            </a:r>
            <a:r>
              <a:rPr lang="es-ES" sz="1200" i="1" dirty="0" err="1" smtClean="0"/>
              <a:t>engage</a:t>
            </a:r>
            <a:r>
              <a:rPr lang="es-ES" sz="1200" i="1" dirty="0" smtClean="0"/>
              <a:t> in </a:t>
            </a:r>
            <a:r>
              <a:rPr lang="es-ES" sz="1200" i="1" dirty="0" err="1" smtClean="0"/>
              <a:t>strategic</a:t>
            </a:r>
            <a:r>
              <a:rPr lang="es-ES" sz="1200" i="1" dirty="0" smtClean="0"/>
              <a:t> </a:t>
            </a:r>
            <a:r>
              <a:rPr lang="es-ES" sz="1200" i="1" dirty="0" err="1" smtClean="0"/>
              <a:t>coordination</a:t>
            </a:r>
            <a:endParaRPr lang="es-ES" sz="1200" i="1" dirty="0" smtClean="0"/>
          </a:p>
          <a:p>
            <a:r>
              <a:rPr lang="en-US" sz="1200" dirty="0" smtClean="0"/>
              <a:t>This discovery process is a cornerstone of the smart </a:t>
            </a:r>
            <a:r>
              <a:rPr lang="en-US" sz="1200" dirty="0" err="1" smtClean="0"/>
              <a:t>specialisation</a:t>
            </a:r>
            <a:r>
              <a:rPr lang="en-US" sz="1200" dirty="0" smtClean="0"/>
              <a:t> approach, which Morgan (2015) argues makes </a:t>
            </a:r>
            <a:r>
              <a:rPr lang="en-US" sz="1200" i="1" dirty="0" smtClean="0"/>
              <a:t>unprecedented demands on public sector bodies to nurture more collaborative forms of economic search and craft more inclusive forms of regional governance</a:t>
            </a:r>
          </a:p>
          <a:p>
            <a:r>
              <a:rPr lang="en-US" sz="1200" dirty="0" err="1" smtClean="0"/>
              <a:t>Mazzucato</a:t>
            </a:r>
            <a:r>
              <a:rPr lang="en-US" sz="1200" dirty="0" smtClean="0"/>
              <a:t> (2013) talks about the State playing a </a:t>
            </a:r>
            <a:r>
              <a:rPr lang="en-US" sz="1200" i="1" dirty="0" smtClean="0"/>
              <a:t>role in actively shaping and creating markets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RODRIK: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right</a:t>
            </a:r>
            <a:r>
              <a:rPr lang="es-ES" dirty="0" smtClean="0"/>
              <a:t> </a:t>
            </a:r>
            <a:r>
              <a:rPr lang="es-ES" dirty="0" err="1" smtClean="0"/>
              <a:t>way</a:t>
            </a:r>
            <a:r>
              <a:rPr lang="es-ES" dirty="0" smtClean="0"/>
              <a:t> of </a:t>
            </a:r>
            <a:r>
              <a:rPr lang="es-ES" dirty="0" err="1" smtClean="0"/>
              <a:t>thinking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industrial </a:t>
            </a:r>
            <a:r>
              <a:rPr lang="es-ES" dirty="0" err="1" smtClean="0"/>
              <a:t>policy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baseline="0" dirty="0" smtClean="0"/>
              <a:t> as a </a:t>
            </a:r>
            <a:r>
              <a:rPr lang="es-ES" baseline="0" dirty="0" err="1" smtClean="0"/>
              <a:t>doscovery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process</a:t>
            </a:r>
            <a:r>
              <a:rPr lang="es-ES" baseline="0" dirty="0" smtClean="0"/>
              <a:t> – </a:t>
            </a:r>
            <a:r>
              <a:rPr lang="es-ES" baseline="0" dirty="0" err="1" smtClean="0"/>
              <a:t>one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firms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government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learn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about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underlying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cossts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opportunities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engage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strategic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coordination</a:t>
            </a:r>
            <a:r>
              <a:rPr lang="es-ES" baseline="0" dirty="0" smtClean="0"/>
              <a:t>.</a:t>
            </a:r>
          </a:p>
          <a:p>
            <a:r>
              <a:rPr lang="es-ES" dirty="0" smtClean="0"/>
              <a:t>MAZZUCATO: </a:t>
            </a:r>
            <a:r>
              <a:rPr lang="es-ES" dirty="0" err="1" smtClean="0"/>
              <a:t>State</a:t>
            </a:r>
            <a:r>
              <a:rPr lang="es-ES" baseline="0" dirty="0" smtClean="0"/>
              <a:t> has </a:t>
            </a:r>
            <a:r>
              <a:rPr lang="es-ES" baseline="0" dirty="0" err="1" smtClean="0"/>
              <a:t>always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entrepreneurial</a:t>
            </a:r>
            <a:r>
              <a:rPr lang="es-ES" baseline="0" dirty="0" smtClean="0"/>
              <a:t>. </a:t>
            </a:r>
            <a:r>
              <a:rPr lang="es-ES" dirty="0" smtClean="0"/>
              <a:t>Role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State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fostering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long</a:t>
            </a:r>
            <a:r>
              <a:rPr lang="es-ES" baseline="0" dirty="0" smtClean="0"/>
              <a:t>-run </a:t>
            </a:r>
            <a:r>
              <a:rPr lang="es-ES" baseline="0" dirty="0" err="1" smtClean="0"/>
              <a:t>innovation</a:t>
            </a:r>
            <a:r>
              <a:rPr lang="es-ES" baseline="0" dirty="0" smtClean="0"/>
              <a:t>-led </a:t>
            </a:r>
            <a:r>
              <a:rPr lang="es-ES" baseline="0" dirty="0" err="1" smtClean="0"/>
              <a:t>growth</a:t>
            </a:r>
            <a:r>
              <a:rPr lang="es-ES" baseline="0" dirty="0" smtClean="0"/>
              <a:t> – </a:t>
            </a:r>
            <a:r>
              <a:rPr lang="es-ES" baseline="0" dirty="0" err="1" smtClean="0"/>
              <a:t>seeks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take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apart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myths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around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public</a:t>
            </a:r>
            <a:r>
              <a:rPr lang="es-ES" baseline="0" dirty="0" smtClean="0"/>
              <a:t> &amp; </a:t>
            </a:r>
            <a:r>
              <a:rPr lang="es-ES" baseline="0" dirty="0" err="1" smtClean="0"/>
              <a:t>private</a:t>
            </a:r>
            <a:r>
              <a:rPr lang="es-ES" baseline="0" dirty="0" smtClean="0"/>
              <a:t> sector. Has led to debates </a:t>
            </a:r>
            <a:r>
              <a:rPr lang="es-ES" baseline="0" dirty="0" err="1" smtClean="0"/>
              <a:t>around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appropriation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results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research</a:t>
            </a:r>
            <a:r>
              <a:rPr lang="es-ES" baseline="0" dirty="0" smtClean="0"/>
              <a:t> &amp; </a:t>
            </a:r>
            <a:r>
              <a:rPr lang="es-ES" baseline="0" dirty="0" err="1" smtClean="0"/>
              <a:t>scale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future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investment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research</a:t>
            </a:r>
            <a:r>
              <a:rPr lang="es-ES" baseline="0" dirty="0" smtClean="0"/>
              <a:t> &amp; </a:t>
            </a:r>
            <a:r>
              <a:rPr lang="es-ES" baseline="0" dirty="0" err="1" smtClean="0"/>
              <a:t>development</a:t>
            </a:r>
            <a:endParaRPr lang="es-ES" baseline="0" dirty="0" smtClean="0"/>
          </a:p>
          <a:p>
            <a:r>
              <a:rPr lang="es-ES" baseline="0" dirty="0" smtClean="0"/>
              <a:t>Morgan: </a:t>
            </a:r>
            <a:r>
              <a:rPr lang="es-ES" baseline="0" dirty="0" err="1" smtClean="0"/>
              <a:t>work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nurturing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novelty</a:t>
            </a:r>
            <a:endParaRPr lang="es-ES" baseline="0" dirty="0" smtClean="0"/>
          </a:p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88065-B7A6-4C38-91D1-2BB0649DD7B2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694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GRANTON ON SPEY – NHS &amp; GOV WORKING ON PHYSICAL ACTIVITY 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9pPr>
          </a:lstStyle>
          <a:p>
            <a:pPr eaLnBrk="1" hangingPunct="1"/>
            <a:fld id="{E03B9096-14CB-0B40-A3EA-DD51B3B76030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3732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10CE9-2F18-44C3-AF15-9B8FAE93337C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875-DC78-484F-91BE-2BE5434D4CC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675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10CE9-2F18-44C3-AF15-9B8FAE93337C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875-DC78-484F-91BE-2BE5434D4CC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53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10CE9-2F18-44C3-AF15-9B8FAE93337C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875-DC78-484F-91BE-2BE5434D4CC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447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DI Logotype RGB 60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05" y="326449"/>
            <a:ext cx="1847854" cy="109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506" y="2089270"/>
            <a:ext cx="8530924" cy="685293"/>
          </a:xfrm>
        </p:spPr>
        <p:txBody>
          <a:bodyPr/>
          <a:lstStyle>
            <a:lvl1pPr>
              <a:lnSpc>
                <a:spcPts val="4734"/>
              </a:lnSpc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8287" y="4243829"/>
            <a:ext cx="8530144" cy="2048474"/>
          </a:xfrm>
        </p:spPr>
        <p:txBody>
          <a:bodyPr/>
          <a:lstStyle>
            <a:lvl1pPr marL="0" indent="0">
              <a:lnSpc>
                <a:spcPts val="2981"/>
              </a:lnSpc>
              <a:spcAft>
                <a:spcPts val="0"/>
              </a:spcAft>
              <a:defRPr sz="2600">
                <a:solidFill>
                  <a:schemeClr val="tx1"/>
                </a:solidFill>
              </a:defRPr>
            </a:lvl1pPr>
            <a:lvl2pPr marL="0" indent="0">
              <a:lnSpc>
                <a:spcPts val="2981"/>
              </a:lnSpc>
              <a:spcAft>
                <a:spcPts val="0"/>
              </a:spcAft>
              <a:defRPr sz="2600">
                <a:solidFill>
                  <a:schemeClr val="tx1"/>
                </a:solidFill>
              </a:defRPr>
            </a:lvl2pPr>
            <a:lvl3pPr marL="0" indent="0">
              <a:lnSpc>
                <a:spcPts val="2981"/>
              </a:lnSpc>
              <a:spcAft>
                <a:spcPts val="0"/>
              </a:spcAft>
              <a:defRPr sz="2600">
                <a:solidFill>
                  <a:schemeClr val="tx1"/>
                </a:solidFill>
              </a:defRPr>
            </a:lvl3pPr>
            <a:lvl4pPr marL="0" indent="0">
              <a:lnSpc>
                <a:spcPts val="2981"/>
              </a:lnSpc>
              <a:spcAft>
                <a:spcPts val="0"/>
              </a:spcAft>
              <a:defRPr sz="2600">
                <a:solidFill>
                  <a:schemeClr val="tx1"/>
                </a:solidFill>
              </a:defRPr>
            </a:lvl4pPr>
            <a:lvl5pPr marL="0" indent="0">
              <a:lnSpc>
                <a:spcPts val="2981"/>
              </a:lnSpc>
              <a:spcAft>
                <a:spcPts val="0"/>
              </a:spcAft>
              <a:defRPr sz="2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519270"/>
      </p:ext>
    </p:extLst>
  </p:cSld>
  <p:clrMapOvr>
    <a:masterClrMapping/>
  </p:clrMapOvr>
  <p:transition advClick="0" advTm="1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6" y="1202663"/>
            <a:ext cx="8530924" cy="685293"/>
          </a:xfrm>
        </p:spPr>
        <p:txBody>
          <a:bodyPr/>
          <a:lstStyle>
            <a:lvl1pPr>
              <a:lnSpc>
                <a:spcPts val="4734"/>
              </a:lnSpc>
              <a:defRPr sz="4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2089269"/>
            <a:ext cx="8530925" cy="4243829"/>
          </a:xfrm>
        </p:spPr>
        <p:txBody>
          <a:bodyPr/>
          <a:lstStyle>
            <a:lvl1pPr marL="0">
              <a:lnSpc>
                <a:spcPts val="2981"/>
              </a:lnSpc>
              <a:spcAft>
                <a:spcPts val="0"/>
              </a:spcAft>
              <a:defRPr sz="2600">
                <a:solidFill>
                  <a:schemeClr val="tx1"/>
                </a:solidFill>
              </a:defRPr>
            </a:lvl1pPr>
            <a:lvl2pPr marL="0">
              <a:lnSpc>
                <a:spcPts val="2981"/>
              </a:lnSpc>
              <a:spcAft>
                <a:spcPts val="0"/>
              </a:spcAft>
              <a:defRPr sz="2600" b="1" i="0">
                <a:solidFill>
                  <a:schemeClr val="tx1"/>
                </a:solidFill>
                <a:latin typeface="+mn-lt"/>
                <a:cs typeface="Arial Italic"/>
              </a:defRPr>
            </a:lvl2pPr>
            <a:lvl3pPr marL="310363" indent="-310363">
              <a:lnSpc>
                <a:spcPts val="2981"/>
              </a:lnSpc>
              <a:spcAft>
                <a:spcPts val="0"/>
              </a:spcAft>
              <a:buFont typeface="Lucida Grande"/>
              <a:buChar char="–"/>
              <a:defRPr sz="2600" b="1" i="0">
                <a:solidFill>
                  <a:schemeClr val="tx1"/>
                </a:solidFill>
                <a:latin typeface="+mn-lt"/>
                <a:cs typeface="Arial Italic"/>
              </a:defRPr>
            </a:lvl3pPr>
            <a:lvl4pPr marL="310363" indent="0">
              <a:lnSpc>
                <a:spcPts val="2981"/>
              </a:lnSpc>
              <a:spcAft>
                <a:spcPts val="0"/>
              </a:spcAft>
              <a:defRPr sz="2600" b="1" i="0">
                <a:solidFill>
                  <a:schemeClr val="tx1"/>
                </a:solidFill>
                <a:latin typeface="+mn-lt"/>
                <a:cs typeface="Arial Italic"/>
              </a:defRPr>
            </a:lvl4pPr>
            <a:lvl5pPr marL="0" indent="0">
              <a:lnSpc>
                <a:spcPts val="2279"/>
              </a:lnSpc>
              <a:spcAft>
                <a:spcPts val="0"/>
              </a:spcAft>
              <a:defRPr sz="2100" i="0">
                <a:solidFill>
                  <a:schemeClr val="tx1"/>
                </a:solidFill>
                <a:latin typeface="+mn-lt"/>
                <a:cs typeface="Arial Italic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7" name="Picture 6" descr="InDI Acronym RGB 1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6" y="326449"/>
            <a:ext cx="615335" cy="35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36298"/>
      </p:ext>
    </p:extLst>
  </p:cSld>
  <p:clrMapOvr>
    <a:masterClrMapping/>
  </p:clrMapOvr>
  <p:transition advClick="0" advTm="1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2089269"/>
            <a:ext cx="8530925" cy="4243829"/>
          </a:xfrm>
        </p:spPr>
        <p:txBody>
          <a:bodyPr/>
          <a:lstStyle>
            <a:lvl1pPr marL="0">
              <a:lnSpc>
                <a:spcPts val="4734"/>
              </a:lnSpc>
              <a:spcAft>
                <a:spcPts val="0"/>
              </a:spcAft>
              <a:defRPr sz="4200" b="1">
                <a:solidFill>
                  <a:schemeClr val="tx1"/>
                </a:solidFill>
                <a:latin typeface="+mn-lt"/>
              </a:defRPr>
            </a:lvl1pPr>
            <a:lvl2pPr marL="0">
              <a:lnSpc>
                <a:spcPts val="2981"/>
              </a:lnSpc>
              <a:spcAft>
                <a:spcPts val="0"/>
              </a:spcAft>
              <a:defRPr sz="2600" b="1" i="0">
                <a:solidFill>
                  <a:schemeClr val="tx1"/>
                </a:solidFill>
                <a:latin typeface="+mn-lt"/>
                <a:cs typeface="Arial Italic"/>
              </a:defRPr>
            </a:lvl2pPr>
            <a:lvl3pPr marL="310363" indent="-310363">
              <a:lnSpc>
                <a:spcPts val="2981"/>
              </a:lnSpc>
              <a:spcAft>
                <a:spcPts val="0"/>
              </a:spcAft>
              <a:buFont typeface="Lucida Grande"/>
              <a:buChar char="–"/>
              <a:defRPr sz="2600" b="1" i="0">
                <a:solidFill>
                  <a:schemeClr val="tx1"/>
                </a:solidFill>
                <a:latin typeface="+mn-lt"/>
                <a:cs typeface="Arial Italic"/>
              </a:defRPr>
            </a:lvl3pPr>
            <a:lvl4pPr marL="310363" indent="0">
              <a:lnSpc>
                <a:spcPts val="2981"/>
              </a:lnSpc>
              <a:spcAft>
                <a:spcPts val="0"/>
              </a:spcAft>
              <a:defRPr sz="2600" b="1" i="0">
                <a:solidFill>
                  <a:schemeClr val="tx1"/>
                </a:solidFill>
                <a:latin typeface="+mn-lt"/>
                <a:cs typeface="Arial Italic"/>
              </a:defRPr>
            </a:lvl4pPr>
            <a:lvl5pPr marL="0" indent="0">
              <a:lnSpc>
                <a:spcPts val="2279"/>
              </a:lnSpc>
              <a:spcAft>
                <a:spcPts val="0"/>
              </a:spcAft>
              <a:defRPr sz="2100" b="1" i="0">
                <a:solidFill>
                  <a:schemeClr val="tx1"/>
                </a:solidFill>
                <a:latin typeface="+mn-lt"/>
                <a:cs typeface="Arial Italic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7" name="Picture 6" descr="InDI Acronym RGB 1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6" y="326449"/>
            <a:ext cx="615335" cy="35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95145"/>
      </p:ext>
    </p:extLst>
  </p:cSld>
  <p:clrMapOvr>
    <a:masterClrMapping/>
  </p:clrMapOvr>
  <p:transition advClick="0" advTm="10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2089269"/>
            <a:ext cx="4127098" cy="4243829"/>
          </a:xfrm>
        </p:spPr>
        <p:txBody>
          <a:bodyPr/>
          <a:lstStyle>
            <a:lvl1pPr marL="0">
              <a:lnSpc>
                <a:spcPts val="2981"/>
              </a:lnSpc>
              <a:spcAft>
                <a:spcPts val="0"/>
              </a:spcAft>
              <a:defRPr sz="2600">
                <a:solidFill>
                  <a:schemeClr val="tx1"/>
                </a:solidFill>
              </a:defRPr>
            </a:lvl1pPr>
            <a:lvl2pPr marL="0">
              <a:lnSpc>
                <a:spcPts val="2981"/>
              </a:lnSpc>
              <a:spcAft>
                <a:spcPts val="0"/>
              </a:spcAft>
              <a:defRPr sz="2600" b="1" i="0">
                <a:solidFill>
                  <a:schemeClr val="tx1"/>
                </a:solidFill>
                <a:latin typeface="+mn-lt"/>
                <a:cs typeface="Arial Italic"/>
              </a:defRPr>
            </a:lvl2pPr>
            <a:lvl3pPr marL="310363" indent="-310363">
              <a:lnSpc>
                <a:spcPts val="2981"/>
              </a:lnSpc>
              <a:spcAft>
                <a:spcPts val="0"/>
              </a:spcAft>
              <a:buFont typeface="Lucida Grande"/>
              <a:buChar char="–"/>
              <a:defRPr sz="2600" b="1" i="0">
                <a:solidFill>
                  <a:schemeClr val="tx1"/>
                </a:solidFill>
                <a:latin typeface="+mn-lt"/>
                <a:cs typeface="Arial Italic"/>
              </a:defRPr>
            </a:lvl3pPr>
            <a:lvl4pPr marL="310363" indent="0">
              <a:lnSpc>
                <a:spcPts val="2981"/>
              </a:lnSpc>
              <a:spcAft>
                <a:spcPts val="0"/>
              </a:spcAft>
              <a:defRPr sz="2600" b="1" i="0">
                <a:solidFill>
                  <a:schemeClr val="tx1"/>
                </a:solidFill>
                <a:latin typeface="+mn-lt"/>
                <a:cs typeface="Arial Italic"/>
              </a:defRPr>
            </a:lvl4pPr>
            <a:lvl5pPr marL="0" indent="0">
              <a:lnSpc>
                <a:spcPts val="2279"/>
              </a:lnSpc>
              <a:spcAft>
                <a:spcPts val="0"/>
              </a:spcAft>
              <a:defRPr sz="2100" i="0">
                <a:solidFill>
                  <a:schemeClr val="tx1"/>
                </a:solidFill>
                <a:latin typeface="+mn-lt"/>
                <a:cs typeface="Arial Italic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7" name="Picture 6" descr="InDI Acronym RGB 1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6" y="326449"/>
            <a:ext cx="615335" cy="353759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658239" y="2088783"/>
            <a:ext cx="4180192" cy="4243783"/>
          </a:xfrm>
        </p:spPr>
        <p:txBody>
          <a:bodyPr/>
          <a:lstStyle>
            <a:lvl1pPr>
              <a:lnSpc>
                <a:spcPts val="2981"/>
              </a:lnSpc>
              <a:defRPr sz="2600"/>
            </a:lvl1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379868"/>
      </p:ext>
    </p:extLst>
  </p:cSld>
  <p:clrMapOvr>
    <a:masterClrMapping/>
  </p:clrMapOvr>
  <p:transition advClick="0" advTm="10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DI Acronym RGB 1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6" y="326449"/>
            <a:ext cx="615335" cy="353759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6876" cy="6855416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01902"/>
      </p:ext>
    </p:extLst>
  </p:cSld>
  <p:clrMapOvr>
    <a:masterClrMapping/>
  </p:clrMapOvr>
  <p:transition advClick="0" advTm="10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smtClean="0"/>
              <a:t>Click icon to add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82125"/>
      </p:ext>
    </p:extLst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10CE9-2F18-44C3-AF15-9B8FAE93337C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875-DC78-484F-91BE-2BE5434D4CC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479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10CE9-2F18-44C3-AF15-9B8FAE93337C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875-DC78-484F-91BE-2BE5434D4CC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904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10CE9-2F18-44C3-AF15-9B8FAE93337C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875-DC78-484F-91BE-2BE5434D4CC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471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10CE9-2F18-44C3-AF15-9B8FAE93337C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875-DC78-484F-91BE-2BE5434D4CC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062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10CE9-2F18-44C3-AF15-9B8FAE93337C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875-DC78-484F-91BE-2BE5434D4CC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127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10CE9-2F18-44C3-AF15-9B8FAE93337C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875-DC78-484F-91BE-2BE5434D4CC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91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10CE9-2F18-44C3-AF15-9B8FAE93337C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875-DC78-484F-91BE-2BE5434D4CC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170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10CE9-2F18-44C3-AF15-9B8FAE93337C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875-DC78-484F-91BE-2BE5434D4CC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328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10CE9-2F18-44C3-AF15-9B8FAE93337C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0F875-DC78-484F-91BE-2BE5434D4CC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192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7977" y="489673"/>
            <a:ext cx="8530924" cy="7611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976" y="1632243"/>
            <a:ext cx="8530925" cy="46917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28721" y="6455112"/>
            <a:ext cx="1710178" cy="26636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17"/>
              </a:lnSpc>
              <a:defRPr sz="700" b="0" i="0">
                <a:solidFill>
                  <a:srgbClr val="000000"/>
                </a:solidFill>
                <a:latin typeface="+mn-lt"/>
                <a:cs typeface="Tahoma"/>
              </a:defRPr>
            </a:lvl1pPr>
          </a:lstStyle>
          <a:p>
            <a:pPr marL="0" marR="0" lvl="0" indent="0" algn="r" defTabSz="441978" rtl="0" eaLnBrk="1" fontAlgn="auto" latinLnBrk="0" hangingPunct="1">
              <a:lnSpc>
                <a:spcPts val="10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5FC53A-E664-CB4E-997C-CD93DFD68C1A}" type="datetime3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ahoma"/>
              </a:rPr>
              <a:pPr marL="0" marR="0" lvl="0" indent="0" algn="r" defTabSz="441978" rtl="0" eaLnBrk="1" fontAlgn="auto" latinLnBrk="0" hangingPunct="1">
                <a:lnSpc>
                  <a:spcPts val="101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 October, 2015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ahom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7976" y="6455112"/>
            <a:ext cx="6661906" cy="26636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017"/>
              </a:lnSpc>
              <a:defRPr sz="700" b="1" i="0">
                <a:solidFill>
                  <a:srgbClr val="000000"/>
                </a:solidFill>
                <a:latin typeface="+mn-lt"/>
                <a:cs typeface="Tahoma"/>
              </a:defRPr>
            </a:lvl1pPr>
          </a:lstStyle>
          <a:p>
            <a:pPr marL="0" marR="0" lvl="0" indent="0" algn="l" defTabSz="441978" rtl="0" eaLnBrk="1" fontAlgn="auto" latinLnBrk="0" hangingPunct="1">
              <a:lnSpc>
                <a:spcPts val="10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ahoma"/>
              </a:rPr>
              <a:t>Personal Care Academy - Foundation</a:t>
            </a: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3590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advClick="0" advTm="10000"/>
  <p:hf sldNum="0" hdr="0"/>
  <p:txStyles>
    <p:titleStyle>
      <a:lvl1pPr algn="l" defTabSz="441978" rtl="0" eaLnBrk="1" latinLnBrk="0" hangingPunct="1">
        <a:lnSpc>
          <a:spcPts val="2104"/>
        </a:lnSpc>
        <a:spcBef>
          <a:spcPct val="0"/>
        </a:spcBef>
        <a:buNone/>
        <a:defRPr sz="1900" b="1" i="0" kern="1200">
          <a:solidFill>
            <a:schemeClr val="tx1"/>
          </a:solidFill>
          <a:latin typeface="+mj-lt"/>
          <a:ea typeface="+mj-ea"/>
          <a:cs typeface="Tahoma"/>
        </a:defRPr>
      </a:lvl1pPr>
    </p:titleStyle>
    <p:bodyStyle>
      <a:lvl1pPr marL="0" indent="0" algn="l" defTabSz="441978" rtl="0" eaLnBrk="1" latinLnBrk="0" hangingPunct="1">
        <a:lnSpc>
          <a:spcPts val="4734"/>
        </a:lnSpc>
        <a:spcBef>
          <a:spcPts val="0"/>
        </a:spcBef>
        <a:buFont typeface="Arial"/>
        <a:buNone/>
        <a:defRPr sz="4200" b="1" i="0" kern="1200">
          <a:solidFill>
            <a:schemeClr val="tx1"/>
          </a:solidFill>
          <a:latin typeface="+mn-lt"/>
          <a:ea typeface="+mn-ea"/>
          <a:cs typeface="Tahoma"/>
        </a:defRPr>
      </a:lvl1pPr>
      <a:lvl2pPr marL="0" indent="0" algn="l" defTabSz="441978" rtl="0" eaLnBrk="1" latinLnBrk="0" hangingPunct="1">
        <a:lnSpc>
          <a:spcPts val="2981"/>
        </a:lnSpc>
        <a:spcBef>
          <a:spcPts val="0"/>
        </a:spcBef>
        <a:spcAft>
          <a:spcPts val="0"/>
        </a:spcAft>
        <a:buFont typeface="Arial"/>
        <a:buNone/>
        <a:defRPr sz="2600" b="1" i="0" kern="1200">
          <a:solidFill>
            <a:schemeClr val="tx1"/>
          </a:solidFill>
          <a:latin typeface="+mn-lt"/>
          <a:ea typeface="+mn-ea"/>
          <a:cs typeface="Tahoma"/>
        </a:defRPr>
      </a:lvl2pPr>
      <a:lvl3pPr marL="314538" indent="-314538" algn="l" defTabSz="441978" rtl="0" eaLnBrk="1" latinLnBrk="0" hangingPunct="1">
        <a:lnSpc>
          <a:spcPts val="2981"/>
        </a:lnSpc>
        <a:spcBef>
          <a:spcPts val="0"/>
        </a:spcBef>
        <a:spcAft>
          <a:spcPts val="0"/>
        </a:spcAft>
        <a:buClrTx/>
        <a:buSzPct val="100000"/>
        <a:buFont typeface="Lucida Grande"/>
        <a:buChar char="–"/>
        <a:defRPr sz="2600" b="1" i="0" kern="1200">
          <a:solidFill>
            <a:schemeClr val="tx1"/>
          </a:solidFill>
          <a:latin typeface="+mn-lt"/>
          <a:ea typeface="+mn-ea"/>
          <a:cs typeface="Tahoma"/>
        </a:defRPr>
      </a:lvl3pPr>
      <a:lvl4pPr marL="310363" indent="0" algn="l" defTabSz="441978" rtl="0" eaLnBrk="1" latinLnBrk="0" hangingPunct="1">
        <a:lnSpc>
          <a:spcPts val="2981"/>
        </a:lnSpc>
        <a:spcBef>
          <a:spcPts val="0"/>
        </a:spcBef>
        <a:spcAft>
          <a:spcPts val="0"/>
        </a:spcAft>
        <a:buFont typeface="Arial"/>
        <a:buNone/>
        <a:defRPr sz="2600" b="1" i="0" kern="1200">
          <a:solidFill>
            <a:schemeClr val="tx1"/>
          </a:solidFill>
          <a:latin typeface="+mn-lt"/>
          <a:ea typeface="+mn-ea"/>
          <a:cs typeface="Tahoma"/>
        </a:defRPr>
      </a:lvl4pPr>
      <a:lvl5pPr marL="0" indent="0" algn="l" defTabSz="441978" rtl="0" eaLnBrk="1" latinLnBrk="0" hangingPunct="1">
        <a:lnSpc>
          <a:spcPts val="2279"/>
        </a:lnSpc>
        <a:spcBef>
          <a:spcPts val="0"/>
        </a:spcBef>
        <a:spcAft>
          <a:spcPts val="0"/>
        </a:spcAft>
        <a:buFont typeface="Arial"/>
        <a:buNone/>
        <a:tabLst>
          <a:tab pos="986317" algn="l"/>
        </a:tabLst>
        <a:defRPr sz="2100" b="1" i="0" kern="1200">
          <a:solidFill>
            <a:schemeClr val="tx1"/>
          </a:solidFill>
          <a:latin typeface="+mn-lt"/>
          <a:ea typeface="+mn-ea"/>
          <a:cs typeface="Tahoma"/>
        </a:defRPr>
      </a:lvl5pPr>
      <a:lvl6pPr marL="2430877" indent="-220988" algn="l" defTabSz="441978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2855" indent="-220988" algn="l" defTabSz="441978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4833" indent="-220988" algn="l" defTabSz="441978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56809" indent="-220988" algn="l" defTabSz="441978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19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1978" algn="l" defTabSz="4419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3956" algn="l" defTabSz="4419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933" algn="l" defTabSz="4419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7910" algn="l" defTabSz="4419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9888" algn="l" defTabSz="4419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1866" algn="l" defTabSz="4419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93843" algn="l" defTabSz="4419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35821" algn="l" defTabSz="4419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Users/user/Documents/TEMP%20FILES/GSA/InDI/gsaindicorelockup/INDI%20GSA%20LOCK%20UP%20FINAL%20RGB%20GREY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file://localhost/Users/user/Documents/TEMP%20FILES/GSA/InDI/gsaindicorelockup/INDI%20GSA%20LOCK%20UP%20FINAL%20RGB%20GREY.jpg" TargetMode="Externa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file://localhost/Users/user/Documents/TEMP%20FILES/GSA/InDI/gsaindicorelockup/INDI%20GSA%20LOCK%20UP%20FINAL%20RGB%20GREY.jpg" TargetMode="Externa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file://localhost/Users/user/Documents/TEMP%20FILES/GSA/InDI/gsaindicorelockup/INDI%20GSA%20LOCK%20UP%20FINAL%20RGB%20GREY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Users/user/Documents/TEMP%20FILES/GSA/InDI/gsaindicorelockup/INDI%20GSA%20LOCK%20UP%20FINAL%20RGB%20GREY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file://localhost/Users/user/Documents/TEMP%20FILES/GSA/InDI/gsaindicorelockup/INDI%20GSA%20LOCK%20UP%20FINAL%20RGB%20GREY.jpg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file://localhost/Users/user/Documents/TEMP%20FILES/GSA/InDI/gsaindicorelockup/INDI%20GSA%20LOCK%20UP%20FINAL%20RGB%20GREY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file://localhost/Users/user/Documents/TEMP%20FILES/GSA/InDI/gsaindicorelockup/INDI%20GSA%20LOCK%20UP%20FINAL%20RGB%20GREY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Towards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Entrepreneurial</a:t>
            </a:r>
            <a:r>
              <a:rPr lang="es-ES" dirty="0" smtClean="0"/>
              <a:t> </a:t>
            </a:r>
            <a:r>
              <a:rPr lang="es-ES" dirty="0" err="1" smtClean="0"/>
              <a:t>State</a:t>
            </a:r>
            <a:r>
              <a:rPr lang="es-ES" dirty="0" smtClean="0"/>
              <a:t>: </a:t>
            </a:r>
            <a:br>
              <a:rPr lang="es-ES" dirty="0" smtClean="0"/>
            </a:br>
            <a:r>
              <a:rPr lang="es-ES" dirty="0" err="1" smtClean="0"/>
              <a:t>Finding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Courage</a:t>
            </a:r>
            <a:r>
              <a:rPr lang="es-ES" dirty="0" smtClean="0"/>
              <a:t> to </a:t>
            </a:r>
            <a:r>
              <a:rPr lang="es-ES" dirty="0" err="1" smtClean="0"/>
              <a:t>Fail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168551"/>
            <a:ext cx="6400800" cy="1752600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Mari Jose </a:t>
            </a:r>
            <a:r>
              <a:rPr lang="en-US" sz="2600" dirty="0" err="1" smtClean="0">
                <a:solidFill>
                  <a:schemeClr val="tx1"/>
                </a:solidFill>
              </a:rPr>
              <a:t>Aranguren</a:t>
            </a:r>
            <a:r>
              <a:rPr lang="en-US" sz="2600" dirty="0" smtClean="0">
                <a:solidFill>
                  <a:schemeClr val="tx1"/>
                </a:solidFill>
              </a:rPr>
              <a:t> (</a:t>
            </a:r>
            <a:r>
              <a:rPr lang="en-US" sz="2600" dirty="0" err="1" smtClean="0">
                <a:solidFill>
                  <a:schemeClr val="tx1"/>
                </a:solidFill>
              </a:rPr>
              <a:t>Orkestra</a:t>
            </a:r>
            <a:r>
              <a:rPr lang="en-US" sz="2600" dirty="0" smtClean="0">
                <a:solidFill>
                  <a:schemeClr val="tx1"/>
                </a:solidFill>
              </a:rPr>
              <a:t>)</a:t>
            </a:r>
            <a:r>
              <a:rPr lang="en-US" sz="2600" dirty="0">
                <a:solidFill>
                  <a:schemeClr val="tx1"/>
                </a:solidFill>
              </a:rPr>
              <a:t/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Joseph </a:t>
            </a:r>
            <a:r>
              <a:rPr lang="en-US" sz="2600" dirty="0" smtClean="0">
                <a:solidFill>
                  <a:schemeClr val="tx1"/>
                </a:solidFill>
              </a:rPr>
              <a:t>Lockwood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(GSA)</a:t>
            </a:r>
            <a:r>
              <a:rPr lang="en-US" sz="2600" dirty="0">
                <a:solidFill>
                  <a:schemeClr val="tx1"/>
                </a:solidFill>
              </a:rPr>
              <a:t/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Madeline </a:t>
            </a:r>
            <a:r>
              <a:rPr lang="en-US" sz="2600" dirty="0" smtClean="0">
                <a:solidFill>
                  <a:schemeClr val="tx1"/>
                </a:solidFill>
              </a:rPr>
              <a:t>Smith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(GSA)</a:t>
            </a:r>
            <a:r>
              <a:rPr lang="en-US" sz="2600" dirty="0">
                <a:solidFill>
                  <a:schemeClr val="tx1"/>
                </a:solidFill>
              </a:rPr>
              <a:t/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James R. </a:t>
            </a:r>
            <a:r>
              <a:rPr lang="en-US" sz="2600" dirty="0" smtClean="0">
                <a:solidFill>
                  <a:schemeClr val="tx1"/>
                </a:solidFill>
              </a:rPr>
              <a:t>Wilson (</a:t>
            </a:r>
            <a:r>
              <a:rPr lang="en-US" sz="2600" dirty="0" err="1" smtClean="0">
                <a:solidFill>
                  <a:schemeClr val="tx1"/>
                </a:solidFill>
              </a:rPr>
              <a:t>Orkestra</a:t>
            </a:r>
            <a:r>
              <a:rPr lang="en-US" sz="2600" dirty="0" smtClean="0">
                <a:solidFill>
                  <a:schemeClr val="tx1"/>
                </a:solidFill>
              </a:rPr>
              <a:t>)</a:t>
            </a:r>
            <a:endParaRPr lang="es-ES" sz="2600" dirty="0">
              <a:solidFill>
                <a:schemeClr val="tx1"/>
              </a:solidFill>
            </a:endParaRPr>
          </a:p>
          <a:p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5576788"/>
            <a:ext cx="2664296" cy="11645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CuadroTexto"/>
          <p:cNvSpPr txBox="1"/>
          <p:nvPr/>
        </p:nvSpPr>
        <p:spPr>
          <a:xfrm>
            <a:off x="4499992" y="116632"/>
            <a:ext cx="450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10th Regional </a:t>
            </a:r>
            <a:r>
              <a:rPr lang="es-ES" i="1" dirty="0" err="1" smtClean="0"/>
              <a:t>Innovation</a:t>
            </a:r>
            <a:r>
              <a:rPr lang="es-ES" i="1" dirty="0" smtClean="0"/>
              <a:t> </a:t>
            </a:r>
            <a:r>
              <a:rPr lang="es-ES" i="1" dirty="0" err="1" smtClean="0"/>
              <a:t>Policies</a:t>
            </a:r>
            <a:r>
              <a:rPr lang="es-ES" i="1" dirty="0" smtClean="0"/>
              <a:t> </a:t>
            </a:r>
            <a:r>
              <a:rPr lang="es-ES" i="1" dirty="0" err="1" smtClean="0"/>
              <a:t>Conference</a:t>
            </a:r>
            <a:r>
              <a:rPr lang="es-ES" i="1" dirty="0" smtClean="0"/>
              <a:t> </a:t>
            </a:r>
            <a:r>
              <a:rPr lang="es-ES" i="1" dirty="0" err="1" smtClean="0"/>
              <a:t>Karlsruhe</a:t>
            </a:r>
            <a:r>
              <a:rPr lang="es-ES" i="1" dirty="0" smtClean="0"/>
              <a:t>,  14-15 </a:t>
            </a:r>
            <a:r>
              <a:rPr lang="es-ES" i="1" dirty="0" err="1" smtClean="0"/>
              <a:t>October</a:t>
            </a:r>
            <a:r>
              <a:rPr lang="es-ES" i="1" dirty="0" smtClean="0"/>
              <a:t> 2015</a:t>
            </a:r>
            <a:endParaRPr lang="es-ES" i="1" dirty="0"/>
          </a:p>
        </p:txBody>
      </p:sp>
      <p:pic>
        <p:nvPicPr>
          <p:cNvPr id="8" name="INDI GSA LOCK UP FINAL RGB GREY.jpg" descr="/Users/user/Documents/TEMP FILES/GSA/InDI/gsaindicorelockup/INDI GSA LOCK UP FINAL RGB GREY.jpg"/>
          <p:cNvPicPr>
            <a:picLocks noChangeAspect="1"/>
          </p:cNvPicPr>
          <p:nvPr/>
        </p:nvPicPr>
        <p:blipFill>
          <a:blip r:embed="rId3" r:link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273784"/>
            <a:ext cx="2736304" cy="153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2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1520" y="6455438"/>
            <a:ext cx="8892480" cy="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55" tIns="40078" rIns="80155" bIns="40078">
            <a:prstTxWarp prst="textNoShape">
              <a:avLst/>
            </a:prstTxWarp>
            <a:spAutoFit/>
          </a:bodyPr>
          <a:lstStyle/>
          <a:p>
            <a:pPr marL="0" marR="0" lvl="0" indent="0" algn="l" defTabSz="4419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NeuzeitGro" charset="0"/>
                <a:cs typeface="NeuzeitGro" charset="0"/>
              </a:rPr>
              <a:t>Cross section of departments and external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NeuzeitGro" charset="0"/>
                <a:cs typeface="NeuzeitGro" charset="0"/>
              </a:rPr>
              <a:t> partners - Champions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/>
              <a:ea typeface="NeuzeitGro" charset="0"/>
              <a:cs typeface="NeuzeitG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07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3500" y="2753453"/>
            <a:ext cx="5662996" cy="40599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6" y="836712"/>
            <a:ext cx="8530924" cy="685293"/>
          </a:xfrm>
        </p:spPr>
        <p:txBody>
          <a:bodyPr/>
          <a:lstStyle/>
          <a:p>
            <a:r>
              <a:rPr lang="en-GB" dirty="0" smtClean="0"/>
              <a:t>Scottish Government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628801"/>
            <a:ext cx="8530925" cy="470429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Immediate result very positive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“Permission to be Creative”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New collaborations tackling real challenges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Follow up results:</a:t>
            </a:r>
          </a:p>
          <a:p>
            <a:pPr marL="767563" lvl="2" indent="-457200">
              <a:buFont typeface="Wingdings" panose="05000000000000000000" pitchFamily="2" charset="2"/>
              <a:buChar char="Ø"/>
            </a:pPr>
            <a:r>
              <a:rPr lang="en-GB" sz="2000" dirty="0" smtClean="0"/>
              <a:t>Time taken to make progress</a:t>
            </a:r>
          </a:p>
          <a:p>
            <a:pPr marL="767563" lvl="2" indent="-457200">
              <a:buFont typeface="Wingdings" panose="05000000000000000000" pitchFamily="2" charset="2"/>
              <a:buChar char="Ø"/>
            </a:pPr>
            <a:r>
              <a:rPr lang="en-GB" sz="2000" dirty="0" smtClean="0"/>
              <a:t>Longer term commitment</a:t>
            </a:r>
          </a:p>
          <a:p>
            <a:pPr marL="767563" lvl="2" indent="-457200">
              <a:buFont typeface="Wingdings" panose="05000000000000000000" pitchFamily="2" charset="2"/>
              <a:buChar char="Ø"/>
            </a:pPr>
            <a:r>
              <a:rPr lang="en-GB" sz="2000" dirty="0" smtClean="0"/>
              <a:t>Leadership commitment for implementation</a:t>
            </a:r>
          </a:p>
          <a:p>
            <a:pPr marL="767563" lvl="2" indent="-457200">
              <a:buFont typeface="Wingdings" panose="05000000000000000000" pitchFamily="2" charset="2"/>
              <a:buChar char="Ø"/>
            </a:pPr>
            <a:r>
              <a:rPr lang="en-GB" sz="2000" dirty="0" smtClean="0"/>
              <a:t>Right people in the room? Influence?</a:t>
            </a:r>
          </a:p>
          <a:p>
            <a:pPr marL="767563" lvl="2" indent="-457200">
              <a:buFont typeface="Wingdings" panose="05000000000000000000" pitchFamily="2" charset="2"/>
              <a:buChar char="Ø"/>
            </a:pPr>
            <a:r>
              <a:rPr lang="en-GB" sz="2000" dirty="0" smtClean="0"/>
              <a:t>Understanding context</a:t>
            </a:r>
          </a:p>
          <a:p>
            <a:pPr marL="767563" lvl="2" indent="-457200">
              <a:buFont typeface="Wingdings" panose="05000000000000000000" pitchFamily="2" charset="2"/>
              <a:buChar char="Ø"/>
            </a:pPr>
            <a:r>
              <a:rPr lang="en-GB" sz="2000" dirty="0" smtClean="0"/>
              <a:t>Ongoing appetite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49004828"/>
      </p:ext>
    </p:extLst>
  </p:cSld>
  <p:clrMapOvr>
    <a:masterClrMapping/>
  </p:clrMapOvr>
  <p:transition advClick="0" advTm="1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Understanding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ontext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the-apartment-billy-wilder-01.jpg"/>
          <p:cNvPicPr>
            <a:picLocks noChangeAspect="1"/>
          </p:cNvPicPr>
          <p:nvPr/>
        </p:nvPicPr>
        <p:blipFill>
          <a:blip r:embed="rId2" cstate="print"/>
          <a:srcRect t="-14265" b="-14265"/>
          <a:stretch>
            <a:fillRect/>
          </a:stretch>
        </p:blipFill>
        <p:spPr>
          <a:xfrm>
            <a:off x="-36512" y="836712"/>
            <a:ext cx="9180512" cy="4392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4915614"/>
            <a:ext cx="806489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Risk and risk appetite</a:t>
            </a:r>
          </a:p>
          <a:p>
            <a:pPr lvl="1"/>
            <a:r>
              <a:rPr lang="en-US" sz="2000" b="1" dirty="0"/>
              <a:t>Contrast with entrepreneurial private sector – </a:t>
            </a:r>
            <a:r>
              <a:rPr lang="en-US" sz="2000" b="1" dirty="0" err="1"/>
              <a:t>maximise</a:t>
            </a:r>
            <a:r>
              <a:rPr lang="en-US" sz="2000" b="1" dirty="0"/>
              <a:t> maximum gain vs </a:t>
            </a:r>
            <a:r>
              <a:rPr lang="en-US" sz="2000" b="1" dirty="0" err="1"/>
              <a:t>minimise</a:t>
            </a:r>
            <a:r>
              <a:rPr lang="en-US" sz="2000" b="1" dirty="0"/>
              <a:t> maximum loss </a:t>
            </a:r>
            <a:endParaRPr lang="en-US" sz="2000" b="1" dirty="0" smtClean="0"/>
          </a:p>
          <a:p>
            <a:pPr lvl="1"/>
            <a:r>
              <a:rPr lang="en-US" sz="2000" b="1" dirty="0" smtClean="0"/>
              <a:t>Fear </a:t>
            </a:r>
            <a:r>
              <a:rPr lang="en-US" sz="2000" b="1" dirty="0"/>
              <a:t>of failure (media and political consequences, and need to not upset anyone just before an election – and change upsets)</a:t>
            </a:r>
            <a:endParaRPr lang="es-ES" sz="2000" b="1" dirty="0"/>
          </a:p>
          <a:p>
            <a:endParaRPr lang="en-GB" dirty="0"/>
          </a:p>
        </p:txBody>
      </p:sp>
      <p:pic>
        <p:nvPicPr>
          <p:cNvPr id="6" name="3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2453" y="188640"/>
            <a:ext cx="1262035" cy="40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NDI GSA LOCK UP FINAL RGB GREY.jpg" descr="/Users/user/Documents/TEMP FILES/GSA/InDI/gsaindicorelockup/INDI GSA LOCK UP FINAL RGB GREY.jpg"/>
          <p:cNvPicPr>
            <a:picLocks noChangeAspect="1"/>
          </p:cNvPicPr>
          <p:nvPr/>
        </p:nvPicPr>
        <p:blipFill>
          <a:blip r:embed="rId4" r:link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1453"/>
            <a:ext cx="1296144" cy="72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6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8580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Challenges around the need for change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573016"/>
            <a:ext cx="806489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200" dirty="0" err="1"/>
              <a:t>R</a:t>
            </a:r>
            <a:r>
              <a:rPr lang="en-US" sz="2200" dirty="0" err="1" smtClean="0"/>
              <a:t>ealisation</a:t>
            </a:r>
            <a:r>
              <a:rPr lang="en-US" sz="2200" dirty="0" smtClean="0"/>
              <a:t> </a:t>
            </a:r>
            <a:r>
              <a:rPr lang="en-US" sz="2200" dirty="0"/>
              <a:t>of need for </a:t>
            </a:r>
            <a:r>
              <a:rPr lang="en-US" sz="2200" dirty="0" smtClean="0"/>
              <a:t>change is not widespread: institutional inertia</a:t>
            </a:r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Lack </a:t>
            </a:r>
            <a:r>
              <a:rPr lang="en-US" sz="2000" dirty="0"/>
              <a:t>of &amp; pace of feedback </a:t>
            </a:r>
            <a:r>
              <a:rPr lang="en-US" sz="2000" dirty="0" smtClean="0"/>
              <a:t>loops: </a:t>
            </a:r>
            <a:r>
              <a:rPr lang="en-US" sz="2000" dirty="0"/>
              <a:t>Loss of sales give immediate feedback in private </a:t>
            </a:r>
            <a:r>
              <a:rPr lang="en-US" sz="2000" dirty="0" smtClean="0"/>
              <a:t>sector</a:t>
            </a:r>
            <a:endParaRPr lang="en-US" sz="2000" dirty="0"/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Size and structure effects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Buy-in </a:t>
            </a:r>
            <a:r>
              <a:rPr lang="en-US" sz="2000" dirty="0"/>
              <a:t>that institutional change is important (government sector compartmentalized)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Language </a:t>
            </a:r>
            <a:r>
              <a:rPr lang="en-US" sz="2200" dirty="0"/>
              <a:t>barriers</a:t>
            </a:r>
            <a:endParaRPr lang="es-ES" sz="2200" dirty="0"/>
          </a:p>
          <a:p>
            <a:pPr>
              <a:spcBef>
                <a:spcPts val="0"/>
              </a:spcBef>
            </a:pPr>
            <a:r>
              <a:rPr lang="en-US" sz="2200" dirty="0"/>
              <a:t>Also some positives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Often strongly motivated to produce improved </a:t>
            </a:r>
            <a:r>
              <a:rPr lang="en-US" sz="2000" dirty="0" smtClean="0"/>
              <a:t>results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(Can </a:t>
            </a:r>
            <a:r>
              <a:rPr lang="en-US" sz="2000" dirty="0"/>
              <a:t>be) Passionate about the need for </a:t>
            </a:r>
            <a:r>
              <a:rPr lang="en-US" sz="2000" dirty="0" smtClean="0"/>
              <a:t>change</a:t>
            </a:r>
            <a:endParaRPr lang="en-US" sz="2000" dirty="0"/>
          </a:p>
        </p:txBody>
      </p:sp>
      <p:pic>
        <p:nvPicPr>
          <p:cNvPr id="4" name="Picture 3" descr="http://www.fotosearch.com/bthumb/EYW/EYW194/iag_0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326639"/>
            <a:ext cx="3340100" cy="2318385"/>
          </a:xfrm>
          <a:prstGeom prst="rect">
            <a:avLst/>
          </a:prstGeom>
          <a:noFill/>
        </p:spPr>
      </p:pic>
      <p:pic>
        <p:nvPicPr>
          <p:cNvPr id="6" name="3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2453" y="188640"/>
            <a:ext cx="1262035" cy="40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NDI GSA LOCK UP FINAL RGB GREY.jpg" descr="/Users/user/Documents/TEMP FILES/GSA/InDI/gsaindicorelockup/INDI GSA LOCK UP FINAL RGB GREY.jpg"/>
          <p:cNvPicPr>
            <a:picLocks noChangeAspect="1"/>
          </p:cNvPicPr>
          <p:nvPr/>
        </p:nvPicPr>
        <p:blipFill>
          <a:blip r:embed="rId4" r:link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1453"/>
            <a:ext cx="1296144" cy="72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2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Conclusions &amp; Next Steps</a:t>
            </a:r>
            <a:endParaRPr lang="en-GB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8075240" cy="5030019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200" dirty="0" smtClean="0"/>
              <a:t>The </a:t>
            </a:r>
            <a:r>
              <a:rPr lang="en-US" sz="2200" b="1" dirty="0" smtClean="0"/>
              <a:t>notion of a ‘safe space’ is useful</a:t>
            </a:r>
            <a:r>
              <a:rPr lang="en-US" sz="2200" dirty="0" smtClean="0"/>
              <a:t>, but there are challenges in connecting this to wider processes: </a:t>
            </a:r>
            <a:r>
              <a:rPr lang="en-US" sz="2200" b="1" dirty="0" smtClean="0"/>
              <a:t>Limits in design of processes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N</a:t>
            </a:r>
            <a:r>
              <a:rPr lang="en-US" sz="1800" dirty="0" smtClean="0"/>
              <a:t>eed for widespread organizational support and commitment (similar to in the private sector)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Need to fully understand context and plan actions to help address them during “ripple”</a:t>
            </a:r>
            <a:endParaRPr lang="es-ES" sz="1800" dirty="0" smtClean="0"/>
          </a:p>
          <a:p>
            <a:pPr lvl="1">
              <a:spcBef>
                <a:spcPts val="0"/>
              </a:spcBef>
            </a:pPr>
            <a:r>
              <a:rPr lang="en-US" sz="1800" dirty="0" smtClean="0"/>
              <a:t>Resistance to change shouldn’t be underestimated (partly this comes back to political agendas, and what society expects from politicians – media responsibility, citizen responsibility)</a:t>
            </a:r>
            <a:endParaRPr lang="es-ES" sz="1800" dirty="0" smtClean="0"/>
          </a:p>
          <a:p>
            <a:pPr lvl="0">
              <a:spcBef>
                <a:spcPts val="0"/>
              </a:spcBef>
            </a:pPr>
            <a:endParaRPr lang="en-US" sz="900" dirty="0" smtClean="0"/>
          </a:p>
          <a:p>
            <a:pPr lvl="0">
              <a:spcBef>
                <a:spcPts val="0"/>
              </a:spcBef>
            </a:pPr>
            <a:r>
              <a:rPr lang="en-US" sz="2200" dirty="0" smtClean="0"/>
              <a:t>Need to have a </a:t>
            </a:r>
            <a:r>
              <a:rPr lang="en-US" sz="2200" b="1" dirty="0" smtClean="0"/>
              <a:t>sensible conversation about failure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Learning from failure as a positive issue requires a culture change (people, recruitment, structures, reward)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Risk of sanction if wrong predominant “reward” model </a:t>
            </a:r>
            <a:endParaRPr lang="es-ES" sz="1800" dirty="0" smtClean="0"/>
          </a:p>
          <a:p>
            <a:pPr lvl="0">
              <a:spcBef>
                <a:spcPts val="0"/>
              </a:spcBef>
            </a:pPr>
            <a:endParaRPr lang="en-US" sz="900" dirty="0" smtClean="0"/>
          </a:p>
          <a:p>
            <a:pPr lvl="0">
              <a:spcBef>
                <a:spcPts val="0"/>
              </a:spcBef>
            </a:pPr>
            <a:r>
              <a:rPr lang="en-US" sz="2200" dirty="0" smtClean="0"/>
              <a:t>Need for further research: </a:t>
            </a:r>
            <a:r>
              <a:rPr lang="en-US" sz="2200" b="1" dirty="0" smtClean="0"/>
              <a:t>continuing to engage in these sorts of projects with government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These were projects that happened because the government approaches us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There is a desire to innovate and do things differently and therefore an opportunity to </a:t>
            </a:r>
            <a:r>
              <a:rPr lang="en-US" sz="1800" dirty="0" err="1" smtClean="0"/>
              <a:t>capatilise</a:t>
            </a:r>
            <a:r>
              <a:rPr lang="en-US" sz="1800" dirty="0" smtClean="0"/>
              <a:t> on this demand</a:t>
            </a:r>
            <a:endParaRPr lang="es-ES" sz="1800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2453" y="188640"/>
            <a:ext cx="1262035" cy="40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NDI GSA LOCK UP FINAL RGB GREY.jpg" descr="/Users/user/Documents/TEMP FILES/GSA/InDI/gsaindicorelockup/INDI GSA LOCK UP FINAL RGB GREY.jpg"/>
          <p:cNvPicPr>
            <a:picLocks noChangeAspect="1"/>
          </p:cNvPicPr>
          <p:nvPr/>
        </p:nvPicPr>
        <p:blipFill>
          <a:blip r:embed="rId3" r:link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1453"/>
            <a:ext cx="1296144" cy="72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7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2492896"/>
            <a:ext cx="7992888" cy="1752600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/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Madeline </a:t>
            </a:r>
            <a:r>
              <a:rPr lang="en-US" sz="2600" dirty="0" smtClean="0">
                <a:solidFill>
                  <a:schemeClr val="tx1"/>
                </a:solidFill>
              </a:rPr>
              <a:t>Smith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(GSA</a:t>
            </a:r>
            <a:r>
              <a:rPr lang="en-US" sz="2600" dirty="0" smtClean="0">
                <a:solidFill>
                  <a:schemeClr val="tx1"/>
                </a:solidFill>
              </a:rPr>
              <a:t>) : </a:t>
            </a:r>
            <a:r>
              <a:rPr lang="en-US" sz="2600" i="1" dirty="0" smtClean="0">
                <a:solidFill>
                  <a:schemeClr val="tx1"/>
                </a:solidFill>
              </a:rPr>
              <a:t>m.smith@gsa.ac.uk</a:t>
            </a:r>
            <a:r>
              <a:rPr lang="en-US" sz="2600" dirty="0">
                <a:solidFill>
                  <a:schemeClr val="tx1"/>
                </a:solidFill>
              </a:rPr>
              <a:t/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James R. </a:t>
            </a:r>
            <a:r>
              <a:rPr lang="en-US" sz="2600" dirty="0" smtClean="0">
                <a:solidFill>
                  <a:schemeClr val="tx1"/>
                </a:solidFill>
              </a:rPr>
              <a:t>Wilson (</a:t>
            </a:r>
            <a:r>
              <a:rPr lang="en-US" sz="2600" dirty="0" err="1" smtClean="0">
                <a:solidFill>
                  <a:schemeClr val="tx1"/>
                </a:solidFill>
              </a:rPr>
              <a:t>Orkestra</a:t>
            </a:r>
            <a:r>
              <a:rPr lang="en-US" sz="2600" dirty="0" smtClean="0">
                <a:solidFill>
                  <a:schemeClr val="tx1"/>
                </a:solidFill>
              </a:rPr>
              <a:t>): </a:t>
            </a:r>
            <a:r>
              <a:rPr lang="en-US" sz="2600" i="1" dirty="0" smtClean="0">
                <a:solidFill>
                  <a:schemeClr val="tx1"/>
                </a:solidFill>
              </a:rPr>
              <a:t>jwilson@orchestra.deusto.es</a:t>
            </a:r>
            <a:endParaRPr lang="es-ES" sz="2600" dirty="0">
              <a:solidFill>
                <a:schemeClr val="tx1"/>
              </a:solidFill>
            </a:endParaRPr>
          </a:p>
          <a:p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5576788"/>
            <a:ext cx="2664296" cy="11645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CuadroTexto"/>
          <p:cNvSpPr txBox="1"/>
          <p:nvPr/>
        </p:nvSpPr>
        <p:spPr>
          <a:xfrm>
            <a:off x="4499992" y="116632"/>
            <a:ext cx="450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10th Regional </a:t>
            </a:r>
            <a:r>
              <a:rPr lang="es-ES" i="1" dirty="0" err="1" smtClean="0"/>
              <a:t>Innovation</a:t>
            </a:r>
            <a:r>
              <a:rPr lang="es-ES" i="1" dirty="0" smtClean="0"/>
              <a:t> </a:t>
            </a:r>
            <a:r>
              <a:rPr lang="es-ES" i="1" dirty="0" err="1" smtClean="0"/>
              <a:t>Policies</a:t>
            </a:r>
            <a:r>
              <a:rPr lang="es-ES" i="1" dirty="0" smtClean="0"/>
              <a:t> </a:t>
            </a:r>
            <a:r>
              <a:rPr lang="es-ES" i="1" dirty="0" err="1" smtClean="0"/>
              <a:t>Conference</a:t>
            </a:r>
            <a:r>
              <a:rPr lang="es-ES" i="1" dirty="0" smtClean="0"/>
              <a:t> </a:t>
            </a:r>
            <a:r>
              <a:rPr lang="es-ES" i="1" dirty="0" err="1" smtClean="0"/>
              <a:t>Karlsruhe</a:t>
            </a:r>
            <a:r>
              <a:rPr lang="es-ES" i="1" dirty="0" smtClean="0"/>
              <a:t>,  14-15 </a:t>
            </a:r>
            <a:r>
              <a:rPr lang="es-ES" i="1" dirty="0" err="1" smtClean="0"/>
              <a:t>October</a:t>
            </a:r>
            <a:r>
              <a:rPr lang="es-ES" i="1" dirty="0" smtClean="0"/>
              <a:t> 2015</a:t>
            </a:r>
            <a:endParaRPr lang="es-ES" i="1" dirty="0"/>
          </a:p>
        </p:txBody>
      </p:sp>
      <p:pic>
        <p:nvPicPr>
          <p:cNvPr id="8" name="INDI GSA LOCK UP FINAL RGB GREY.jpg" descr="/Users/user/Documents/TEMP FILES/GSA/InDI/gsaindicorelockup/INDI GSA LOCK UP FINAL RGB GREY.jpg"/>
          <p:cNvPicPr>
            <a:picLocks noChangeAspect="1"/>
          </p:cNvPicPr>
          <p:nvPr/>
        </p:nvPicPr>
        <p:blipFill>
          <a:blip r:embed="rId3" r:link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273784"/>
            <a:ext cx="2736304" cy="153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Motivation</a:t>
            </a:r>
            <a:endParaRPr lang="en-GB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7504" y="1279301"/>
            <a:ext cx="4388296" cy="4525963"/>
          </a:xfrm>
        </p:spPr>
        <p:txBody>
          <a:bodyPr>
            <a:normAutofit/>
          </a:bodyPr>
          <a:lstStyle/>
          <a:p>
            <a:r>
              <a:rPr lang="en-US" sz="2400" dirty="0"/>
              <a:t>Recent debates on territorial development have </a:t>
            </a:r>
            <a:r>
              <a:rPr lang="en-US" sz="2400" dirty="0" smtClean="0"/>
              <a:t>emphasized more </a:t>
            </a:r>
            <a:r>
              <a:rPr lang="en-US" sz="2400" dirty="0"/>
              <a:t>entrepreneurial </a:t>
            </a:r>
            <a:r>
              <a:rPr lang="en-US" sz="2400" dirty="0" smtClean="0"/>
              <a:t>approaches to public policy</a:t>
            </a:r>
          </a:p>
          <a:p>
            <a:pPr lvl="1"/>
            <a:r>
              <a:rPr lang="en-US" sz="2000" dirty="0" smtClean="0"/>
              <a:t>Renewed interest in industrial policy (</a:t>
            </a:r>
            <a:r>
              <a:rPr lang="en-US" sz="2000" dirty="0" err="1" smtClean="0"/>
              <a:t>Rodrik</a:t>
            </a:r>
            <a:r>
              <a:rPr lang="en-US" sz="2000" dirty="0" smtClean="0"/>
              <a:t>, 2004; </a:t>
            </a:r>
            <a:r>
              <a:rPr lang="en-US" sz="2000" dirty="0" err="1" smtClean="0"/>
              <a:t>Mazzucato</a:t>
            </a:r>
            <a:r>
              <a:rPr lang="en-US" sz="2000" dirty="0" smtClean="0"/>
              <a:t>, 2013; Warwick, 2013)</a:t>
            </a:r>
          </a:p>
          <a:p>
            <a:pPr lvl="1"/>
            <a:r>
              <a:rPr lang="en-US" sz="2000" dirty="0" smtClean="0"/>
              <a:t>Smart </a:t>
            </a:r>
            <a:r>
              <a:rPr lang="en-US" sz="2000" dirty="0" err="1" smtClean="0"/>
              <a:t>specialisation</a:t>
            </a:r>
            <a:r>
              <a:rPr lang="en-US" sz="2000" dirty="0" smtClean="0"/>
              <a:t> strategies (European Commission, 2012; Foray, 2014; Morgan, 2015)</a:t>
            </a:r>
          </a:p>
          <a:p>
            <a:pPr lvl="1"/>
            <a:endParaRPr lang="es-ES" sz="20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79301"/>
            <a:ext cx="4388296" cy="4525963"/>
          </a:xfrm>
        </p:spPr>
        <p:txBody>
          <a:bodyPr>
            <a:normAutofit/>
          </a:bodyPr>
          <a:lstStyle/>
          <a:p>
            <a:r>
              <a:rPr lang="en-US" sz="2400" dirty="0"/>
              <a:t>Research on innovation in a private sector context </a:t>
            </a:r>
            <a:r>
              <a:rPr lang="en-US" sz="2400" dirty="0" smtClean="0"/>
              <a:t>suggests benefits (but also costs) from </a:t>
            </a:r>
            <a:r>
              <a:rPr lang="en-US" sz="2400" dirty="0"/>
              <a:t>open </a:t>
            </a:r>
            <a:r>
              <a:rPr lang="en-US" sz="2400" dirty="0" smtClean="0"/>
              <a:t>approaches engaging a range </a:t>
            </a:r>
            <a:r>
              <a:rPr lang="en-US" sz="2400" dirty="0"/>
              <a:t>of </a:t>
            </a:r>
            <a:r>
              <a:rPr lang="en-US" sz="2400" dirty="0" smtClean="0"/>
              <a:t>stakeholders</a:t>
            </a:r>
          </a:p>
          <a:p>
            <a:pPr lvl="1"/>
            <a:r>
              <a:rPr lang="en-US" sz="2000" dirty="0" smtClean="0"/>
              <a:t>Open innovation paradigm (</a:t>
            </a:r>
            <a:r>
              <a:rPr lang="en-US" sz="2000" dirty="0" err="1" smtClean="0"/>
              <a:t>Chesbrough</a:t>
            </a:r>
            <a:r>
              <a:rPr lang="en-US" sz="2000" dirty="0" smtClean="0"/>
              <a:t>, 2003; von Hippel, 2005; </a:t>
            </a:r>
            <a:r>
              <a:rPr lang="en-US" sz="2000" dirty="0" err="1" smtClean="0"/>
              <a:t>Dahlander</a:t>
            </a:r>
            <a:r>
              <a:rPr lang="en-US" sz="2000" dirty="0" smtClean="0"/>
              <a:t> and Gann, 2010)</a:t>
            </a:r>
            <a:endParaRPr lang="es-ES" sz="2000" dirty="0"/>
          </a:p>
        </p:txBody>
      </p:sp>
      <p:sp>
        <p:nvSpPr>
          <p:cNvPr id="5" name="4 Flecha abajo"/>
          <p:cNvSpPr/>
          <p:nvPr/>
        </p:nvSpPr>
        <p:spPr>
          <a:xfrm>
            <a:off x="1835696" y="4941168"/>
            <a:ext cx="532859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611560" y="5815805"/>
            <a:ext cx="81369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Challenge:</a:t>
            </a:r>
            <a:r>
              <a:rPr lang="en-US" sz="2400" dirty="0" smtClean="0"/>
              <a:t> Seeking </a:t>
            </a:r>
            <a:r>
              <a:rPr lang="en-US" sz="2400" dirty="0"/>
              <a:t>to translate the positive aspects of private sector innovation to the public sector </a:t>
            </a:r>
            <a:r>
              <a:rPr lang="en-US" sz="2400" dirty="0" smtClean="0"/>
              <a:t>has </a:t>
            </a:r>
            <a:r>
              <a:rPr lang="en-US" sz="2400" dirty="0"/>
              <a:t>proven difficult</a:t>
            </a:r>
            <a:endParaRPr lang="es-ES" sz="2000" dirty="0"/>
          </a:p>
        </p:txBody>
      </p:sp>
      <p:pic>
        <p:nvPicPr>
          <p:cNvPr id="7" name="3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2453" y="188640"/>
            <a:ext cx="1262035" cy="40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NDI GSA LOCK UP FINAL RGB GREY.jpg" descr="/Users/user/Documents/TEMP FILES/GSA/InDI/gsaindicorelockup/INDI GSA LOCK UP FINAL RGB GREY.jpg"/>
          <p:cNvPicPr>
            <a:picLocks noChangeAspect="1"/>
          </p:cNvPicPr>
          <p:nvPr/>
        </p:nvPicPr>
        <p:blipFill>
          <a:blip r:embed="rId4" r:link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1453"/>
            <a:ext cx="1296144" cy="72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1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Realising the demand </a:t>
            </a:r>
            <a:endParaRPr lang="en-GB" sz="3600" dirty="0"/>
          </a:p>
        </p:txBody>
      </p:sp>
      <p:sp>
        <p:nvSpPr>
          <p:cNvPr id="9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8075240" cy="6048672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600" dirty="0"/>
              <a:t>There is a clear demand: many governments </a:t>
            </a:r>
            <a:r>
              <a:rPr lang="en-US" sz="2600" dirty="0" err="1"/>
              <a:t>realise</a:t>
            </a:r>
            <a:r>
              <a:rPr lang="en-US" sz="2600" dirty="0"/>
              <a:t> they need to do something different</a:t>
            </a:r>
          </a:p>
          <a:p>
            <a:r>
              <a:rPr lang="en-US" sz="2600" dirty="0" smtClean="0"/>
              <a:t>A key question then is what capabilities does the State require to do these things (and what can be learned from experience with private sector innovation management)</a:t>
            </a:r>
          </a:p>
          <a:p>
            <a:pPr lvl="1"/>
            <a:r>
              <a:rPr lang="en-US" sz="2000" dirty="0" smtClean="0"/>
              <a:t>Open to new ideas, new voices – bottom up expertise not just top down implementation</a:t>
            </a:r>
          </a:p>
          <a:p>
            <a:pPr lvl="1"/>
            <a:r>
              <a:rPr lang="en-US" sz="2000" dirty="0" smtClean="0"/>
              <a:t>System approach is needed – not </a:t>
            </a:r>
            <a:r>
              <a:rPr lang="en-US" sz="2000" dirty="0" err="1" smtClean="0"/>
              <a:t>siloed</a:t>
            </a:r>
            <a:endParaRPr lang="es-ES" sz="1600" dirty="0" smtClean="0"/>
          </a:p>
          <a:p>
            <a:pPr lvl="1"/>
            <a:r>
              <a:rPr lang="en-US" sz="2000" dirty="0" smtClean="0"/>
              <a:t>But mixed evidence on open innovation and emerging acknowledgment of balance between openness and </a:t>
            </a:r>
            <a:r>
              <a:rPr lang="en-US" sz="2000" dirty="0" err="1" smtClean="0"/>
              <a:t>closedness</a:t>
            </a:r>
            <a:r>
              <a:rPr lang="en-US" sz="2000" dirty="0" smtClean="0"/>
              <a:t> (&amp; different governance requirements)</a:t>
            </a:r>
          </a:p>
          <a:p>
            <a:pPr lvl="2"/>
            <a:r>
              <a:rPr lang="en-US" sz="1600" dirty="0" smtClean="0"/>
              <a:t>E.g. </a:t>
            </a:r>
            <a:r>
              <a:rPr lang="en-US" sz="1600" dirty="0" err="1" smtClean="0"/>
              <a:t>Dahlander</a:t>
            </a:r>
            <a:r>
              <a:rPr lang="en-US" sz="1600" dirty="0" smtClean="0"/>
              <a:t> &amp; Gann (2010); </a:t>
            </a:r>
            <a:r>
              <a:rPr lang="en-US" sz="1600" dirty="0" err="1" smtClean="0"/>
              <a:t>Felin</a:t>
            </a:r>
            <a:r>
              <a:rPr lang="en-US" sz="1600" dirty="0" smtClean="0"/>
              <a:t> &amp; Zenger (2014)</a:t>
            </a:r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2453" y="188640"/>
            <a:ext cx="1262035" cy="40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NDI GSA LOCK UP FINAL RGB GREY.jpg" descr="/Users/user/Documents/TEMP FILES/GSA/InDI/gsaindicorelockup/INDI GSA LOCK UP FINAL RGB GREY.jpg"/>
          <p:cNvPicPr>
            <a:picLocks noChangeAspect="1"/>
          </p:cNvPicPr>
          <p:nvPr/>
        </p:nvPicPr>
        <p:blipFill>
          <a:blip r:embed="rId3" r:link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1453"/>
            <a:ext cx="1296144" cy="72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6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Approach</a:t>
            </a:r>
            <a:endParaRPr lang="en-GB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79301"/>
            <a:ext cx="8075240" cy="517403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Reflection on a series of action research processes, where research teams at </a:t>
            </a:r>
            <a:r>
              <a:rPr lang="en-US" sz="2400" dirty="0" err="1" smtClean="0"/>
              <a:t>Orkestra</a:t>
            </a:r>
            <a:r>
              <a:rPr lang="en-US" sz="2400" dirty="0" smtClean="0"/>
              <a:t> and GSA have worked with public sector </a:t>
            </a:r>
            <a:r>
              <a:rPr lang="en-US" sz="2400" dirty="0"/>
              <a:t>agents to </a:t>
            </a:r>
            <a:r>
              <a:rPr lang="en-US" sz="2400" dirty="0" smtClean="0"/>
              <a:t>innovate the process by which </a:t>
            </a:r>
            <a:r>
              <a:rPr lang="en-US" sz="2400" dirty="0"/>
              <a:t>they do policy</a:t>
            </a:r>
          </a:p>
          <a:p>
            <a:r>
              <a:rPr lang="en-US" sz="2400" dirty="0"/>
              <a:t>Processes began from a desire to innovate in policy and an understanding that change was needed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Action research processes </a:t>
            </a:r>
            <a:r>
              <a:rPr lang="en-US" dirty="0" smtClean="0"/>
              <a:t>seek </a:t>
            </a:r>
            <a:r>
              <a:rPr lang="en-US" dirty="0"/>
              <a:t>to generate reflective cycles &amp; double-loop </a:t>
            </a:r>
            <a:r>
              <a:rPr lang="en-US" dirty="0" smtClean="0"/>
              <a:t>learning (safe space to explore)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Proven success in private sector contexts – testing with public sector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processes have generated some success, but </a:t>
            </a:r>
            <a:r>
              <a:rPr lang="en-US" sz="2400" dirty="0" smtClean="0"/>
              <a:t>not the extent and legacy of change hoped for (at least not yet – Still WIP)</a:t>
            </a:r>
          </a:p>
          <a:p>
            <a:r>
              <a:rPr lang="en-US" sz="2400" dirty="0" smtClean="0"/>
              <a:t>Learning from difference (is there difference between private/public sector and across territorial different contexts, and if so why) as an approach that aims to enhance our understanding of the barriers to deeper change in policy-making practice </a:t>
            </a:r>
            <a:endParaRPr lang="es-ES" sz="2400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2453" y="188640"/>
            <a:ext cx="1262035" cy="40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NDI GSA LOCK UP FINAL RGB GREY.jpg" descr="/Users/user/Documents/TEMP FILES/GSA/InDI/gsaindicorelockup/INDI GSA LOCK UP FINAL RGB GREY.jpg"/>
          <p:cNvPicPr>
            <a:picLocks noChangeAspect="1"/>
          </p:cNvPicPr>
          <p:nvPr/>
        </p:nvPicPr>
        <p:blipFill>
          <a:blip r:embed="rId3" r:link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1453"/>
            <a:ext cx="1296144" cy="72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6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090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Basque Country: Three Cases in Territorial Strategy</a:t>
            </a:r>
            <a:endParaRPr lang="en-GB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8568952" cy="51740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RIS3 (Basque Country Regional Government)</a:t>
            </a:r>
            <a:endParaRPr lang="en-US" sz="20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1600" b="1" dirty="0" smtClean="0"/>
              <a:t>Aim: </a:t>
            </a:r>
            <a:r>
              <a:rPr lang="en-US" sz="1600" dirty="0" smtClean="0"/>
              <a:t>Advise regional government on development of RIS3 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 smtClean="0"/>
              <a:t>3 phases (3 years): </a:t>
            </a:r>
            <a:r>
              <a:rPr lang="en-US" sz="1600" dirty="0"/>
              <a:t>L</a:t>
            </a:r>
            <a:r>
              <a:rPr lang="en-US" sz="1600" dirty="0" smtClean="0"/>
              <a:t>earning space with Economic Development and Competitiveness Department / Strategy document development with Presidency / Implementation phase with Presidency </a:t>
            </a:r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endParaRPr lang="en-US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96952"/>
            <a:ext cx="33337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419212" y="2780928"/>
            <a:ext cx="27247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Gipuzkoa</a:t>
            </a:r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Sarean</a:t>
            </a:r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en-US" sz="20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Gipuzkoa</a:t>
            </a:r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Provincial Government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  <a:p>
            <a:r>
              <a:rPr lang="en-US" sz="1600" b="1" dirty="0" smtClean="0"/>
              <a:t>Aim</a:t>
            </a:r>
            <a:r>
              <a:rPr lang="en-US" sz="1600" b="1" dirty="0"/>
              <a:t>: </a:t>
            </a:r>
            <a:r>
              <a:rPr lang="en-US" sz="1600" dirty="0"/>
              <a:t>development of a new governance model in </a:t>
            </a:r>
            <a:r>
              <a:rPr lang="en-US" sz="1600" dirty="0" err="1" smtClean="0"/>
              <a:t>Gìpuzkoa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b="1" dirty="0" smtClean="0"/>
              <a:t>Phases </a:t>
            </a:r>
            <a:r>
              <a:rPr lang="en-US" sz="1600" b="1" dirty="0"/>
              <a:t>(6 years project): </a:t>
            </a:r>
            <a:r>
              <a:rPr lang="en-US" sz="1600" dirty="0" smtClean="0"/>
              <a:t>Reinforcement </a:t>
            </a:r>
            <a:r>
              <a:rPr lang="en-US" sz="1600" dirty="0"/>
              <a:t>of social capital in </a:t>
            </a:r>
            <a:r>
              <a:rPr lang="en-US" sz="1600" dirty="0" err="1" smtClean="0"/>
              <a:t>Gipuzkoa</a:t>
            </a:r>
            <a:r>
              <a:rPr lang="en-US" sz="1600" dirty="0" smtClean="0"/>
              <a:t> / Construction </a:t>
            </a:r>
            <a:r>
              <a:rPr lang="en-US" sz="1600" dirty="0"/>
              <a:t>of a new governance model (HOW</a:t>
            </a:r>
            <a:r>
              <a:rPr lang="en-US" sz="1600" dirty="0" smtClean="0"/>
              <a:t>) / Currently redefining </a:t>
            </a:r>
            <a:r>
              <a:rPr lang="en-US" sz="1600" dirty="0"/>
              <a:t>the </a:t>
            </a:r>
            <a:r>
              <a:rPr lang="en-US" sz="1600" dirty="0" smtClean="0"/>
              <a:t>project with </a:t>
            </a:r>
            <a:r>
              <a:rPr lang="en-US" sz="1600" dirty="0"/>
              <a:t>the new government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179512" y="2833896"/>
            <a:ext cx="2736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Bizkaia </a:t>
            </a:r>
            <a:r>
              <a:rPr lang="en-US" sz="20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Competitiva</a:t>
            </a:r>
            <a:r>
              <a:rPr lang="en-US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(Bizkaia Provincial Government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600" b="1" dirty="0" smtClean="0"/>
              <a:t>Aim</a:t>
            </a:r>
            <a:r>
              <a:rPr lang="en-US" sz="1600" b="1" dirty="0"/>
              <a:t>: </a:t>
            </a:r>
            <a:r>
              <a:rPr lang="en-US" sz="1600" dirty="0"/>
              <a:t>A</a:t>
            </a:r>
            <a:r>
              <a:rPr lang="en-US" sz="1600" dirty="0" smtClean="0"/>
              <a:t>nalysis the </a:t>
            </a:r>
            <a:r>
              <a:rPr lang="en-US" sz="1600" dirty="0"/>
              <a:t>competitiveness of Bizkaia </a:t>
            </a:r>
            <a:r>
              <a:rPr lang="en-US" sz="1600" dirty="0" smtClean="0"/>
              <a:t>to set in motion strategic processes</a:t>
            </a:r>
          </a:p>
          <a:p>
            <a:endParaRPr lang="en-US" sz="1600" dirty="0"/>
          </a:p>
          <a:p>
            <a:r>
              <a:rPr lang="en-US" sz="1600" b="1" dirty="0" smtClean="0"/>
              <a:t>2 phases </a:t>
            </a:r>
            <a:r>
              <a:rPr lang="en-US" sz="1600" b="1" dirty="0"/>
              <a:t>(3 </a:t>
            </a:r>
            <a:r>
              <a:rPr lang="en-US" sz="1600" b="1" dirty="0" smtClean="0"/>
              <a:t>years): </a:t>
            </a:r>
            <a:r>
              <a:rPr lang="en-US" sz="1600" dirty="0"/>
              <a:t>H</a:t>
            </a:r>
            <a:r>
              <a:rPr lang="en-US" sz="1600" dirty="0" smtClean="0"/>
              <a:t>olistic </a:t>
            </a:r>
            <a:r>
              <a:rPr lang="en-US" sz="1600" dirty="0"/>
              <a:t>diagnosis of </a:t>
            </a:r>
            <a:r>
              <a:rPr lang="en-US" sz="1600" dirty="0" smtClean="0"/>
              <a:t>competitiveness / Working with stakeholders on two </a:t>
            </a:r>
            <a:r>
              <a:rPr lang="en-US" sz="1600" dirty="0"/>
              <a:t>strategic challenges (territorial </a:t>
            </a:r>
            <a:r>
              <a:rPr lang="en-US" sz="1600" dirty="0" smtClean="0"/>
              <a:t>cohesion &amp; diversification </a:t>
            </a:r>
            <a:r>
              <a:rPr lang="en-US" sz="1600" dirty="0"/>
              <a:t>towards higher value activities)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509155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Basque Country: Territorial Strategy</a:t>
            </a:r>
            <a:br>
              <a:rPr lang="en-GB" sz="3600" dirty="0" smtClean="0"/>
            </a:br>
            <a:r>
              <a:rPr lang="en-GB" sz="2700" dirty="0" smtClean="0"/>
              <a:t>Learnings</a:t>
            </a:r>
            <a:endParaRPr lang="en-GB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390" y="728048"/>
            <a:ext cx="9036496" cy="5174035"/>
          </a:xfrm>
        </p:spPr>
        <p:txBody>
          <a:bodyPr>
            <a:noAutofit/>
          </a:bodyPr>
          <a:lstStyle/>
          <a:p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RIS3:</a:t>
            </a:r>
          </a:p>
          <a:p>
            <a:pPr lvl="1"/>
            <a:r>
              <a:rPr lang="en-US" sz="1600" dirty="0" smtClean="0"/>
              <a:t>Usual Government organization does not facilitate transversal learning and collaboration that are critical in new innovation policies, so the strategy has to be leaded at the highest governmental level.</a:t>
            </a:r>
          </a:p>
          <a:p>
            <a:pPr lvl="1"/>
            <a:r>
              <a:rPr lang="en-US" sz="1600" dirty="0" smtClean="0"/>
              <a:t>Governmental strategy building experience is based on a planning (design, implementation, evaluation) approach and to change to an entrepreneurial and process based approach they have to see first the need (the lack of evaluation is a barrier to see the need).</a:t>
            </a:r>
          </a:p>
          <a:p>
            <a:pPr lvl="1"/>
            <a:r>
              <a:rPr lang="en-US" sz="1600" dirty="0" smtClean="0"/>
              <a:t>The change to an entrepreneurial approach asks also to assume risks: you do not know the results that it could generate (political cost), other actors expect to see a clear plan (generates uncertainty) and government need to be brave.  </a:t>
            </a:r>
          </a:p>
          <a:p>
            <a:r>
              <a:rPr lang="en-U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Gipuzkoa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Sarean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  <a:p>
            <a:pPr lvl="1"/>
            <a:r>
              <a:rPr lang="en-US" sz="1600" dirty="0" smtClean="0"/>
              <a:t>The development of new governance modes requires also an internal organizational change (creation of a transversal department on Territorial development). Easier to create a new unit than to change the existent ones?</a:t>
            </a:r>
          </a:p>
          <a:p>
            <a:pPr lvl="1"/>
            <a:r>
              <a:rPr lang="en-US" sz="1600" dirty="0" smtClean="0"/>
              <a:t>Creation of new capabilities (facilitators(relational leaders…) is critical for the development of new governance modes.</a:t>
            </a:r>
          </a:p>
          <a:p>
            <a:pPr lvl="1"/>
            <a:r>
              <a:rPr lang="en-US" sz="1600" dirty="0" smtClean="0"/>
              <a:t>The creation of a safe spaces helps in the development of co-generation of knowledge and learning for researchers and policy-makers.</a:t>
            </a:r>
          </a:p>
          <a:p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Bizkaia </a:t>
            </a:r>
            <a:r>
              <a:rPr lang="en-U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Competitiva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  <a:p>
            <a:pPr lvl="1"/>
            <a:r>
              <a:rPr lang="en-US" sz="1600" dirty="0" smtClean="0"/>
              <a:t>The need to have tangible results in the short term (a document in one year). There were elections (political cycle). Tensions in the research and political tempus.</a:t>
            </a:r>
          </a:p>
          <a:p>
            <a:pPr lvl="1"/>
            <a:r>
              <a:rPr lang="en-US" sz="1600" dirty="0" smtClean="0"/>
              <a:t>Prevalence of control vs trust: the diagnosis as a internal document (save space, without risks), and control based mindset for the development of the territorial cohesion challenge. </a:t>
            </a:r>
          </a:p>
          <a:p>
            <a:pPr lvl="1"/>
            <a:r>
              <a:rPr lang="en-US" sz="1600" dirty="0" smtClean="0"/>
              <a:t>Language barriers: mutual misunderstanding period (</a:t>
            </a:r>
            <a:r>
              <a:rPr lang="en-US" sz="1600" dirty="0" err="1" smtClean="0"/>
              <a:t>Orkestra</a:t>
            </a:r>
            <a:r>
              <a:rPr lang="en-US" sz="1600" dirty="0" smtClean="0"/>
              <a:t> as a consultant or as researcher).</a:t>
            </a:r>
          </a:p>
        </p:txBody>
      </p:sp>
    </p:spTree>
    <p:extLst>
      <p:ext uri="{BB962C8B-B14F-4D97-AF65-F5344CB8AC3E}">
        <p14:creationId xmlns:p14="http://schemas.microsoft.com/office/powerpoint/2010/main" val="3251770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pictures mwt scotgov-0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16" y="0"/>
            <a:ext cx="91644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3475" y="5019595"/>
            <a:ext cx="9144000" cy="623848"/>
          </a:xfrm>
          <a:prstGeom prst="rect">
            <a:avLst/>
          </a:prstGeom>
          <a:solidFill>
            <a:schemeClr val="tx1">
              <a:lumMod val="60000"/>
              <a:lumOff val="40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39" tIns="40070" rIns="80139" bIns="40070" anchor="ctr"/>
          <a:lstStyle/>
          <a:p>
            <a:pPr algn="ctr" defTabSz="441923"/>
            <a:r>
              <a:rPr lang="en-US" sz="3900" dirty="0">
                <a:solidFill>
                  <a:prstClr val="white"/>
                </a:solidFill>
                <a:ea typeface="ヒラギノ角ゴ ProN W6" charset="0"/>
                <a:cs typeface="ヒラギノ角ゴ ProN W6" charset="0"/>
              </a:rPr>
              <a:t>Scottish Government</a:t>
            </a:r>
          </a:p>
        </p:txBody>
      </p:sp>
    </p:spTree>
    <p:extLst>
      <p:ext uri="{BB962C8B-B14F-4D97-AF65-F5344CB8AC3E}">
        <p14:creationId xmlns:p14="http://schemas.microsoft.com/office/powerpoint/2010/main" val="151269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902" y="862474"/>
            <a:ext cx="8169099" cy="6061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232710" y="4827557"/>
            <a:ext cx="3911290" cy="201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55" tIns="40078" rIns="80155" bIns="40078">
            <a:prstTxWarp prst="textNoShape">
              <a:avLst/>
            </a:prstTxWarp>
            <a:spAutoFit/>
          </a:bodyPr>
          <a:lstStyle/>
          <a:p>
            <a:pPr marL="0" marR="0" lvl="0" indent="0" algn="l" defTabSz="4419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NeuzeitGro" charset="0"/>
                <a:cs typeface="NeuzeitGro" charset="0"/>
              </a:rPr>
              <a:t>“Significantly, the intervention has left a legacy of on going development activity, with the innovation team at Scott &amp; Fyfe becoming permanently embedded within its everyday practice.” </a:t>
            </a:r>
          </a:p>
          <a:p>
            <a:pPr marL="0" marR="0" lvl="0" indent="0" algn="l" defTabSz="4419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NeuzeitGro" charset="0"/>
                <a:cs typeface="NeuzeitGro" charset="0"/>
              </a:rPr>
              <a:t>		Jonathan Payne SKOPE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NeuzeitGro" charset="0"/>
              <a:cs typeface="NeuzeitGro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3608" y="1413064"/>
            <a:ext cx="7776864" cy="262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Cultures of Innovation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Design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Innovation Approach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 design act as a vehicle to enhance and embed sustainable innovation capability in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organisations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Successful examples in private sector – testing in public sector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Diverse cross organization group/challenge way of looking at problems/safe space to iterate/ripple out to embed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behaviours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441900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_image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89" y="678915"/>
            <a:ext cx="7855311" cy="62188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91799" y="836712"/>
            <a:ext cx="5296426" cy="6814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</a:rPr>
              <a:t>Scottish Government 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</a:rPr>
              <a:t/>
            </a:r>
            <a:b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</a:rPr>
            </a:b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</a:rPr>
              <a:t/>
            </a:r>
            <a:b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</a:rPr>
            </a:b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</a:rPr>
              <a:t>Innovative 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</a:rPr>
              <a:t>approaches to Policy Making in 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</a:rPr>
              <a:t>Scotland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6">
                  <a:lumMod val="20000"/>
                  <a:lumOff val="80000"/>
                </a:schemeClr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6">
                  <a:lumMod val="20000"/>
                  <a:lumOff val="80000"/>
                </a:schemeClr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6">
                  <a:lumMod val="20000"/>
                  <a:lumOff val="80000"/>
                </a:schemeClr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</a:rPr>
              <a:t>Innovation for Public Health in Scotland</a:t>
            </a:r>
            <a:endParaRPr lang="en-US" sz="2400" b="1" dirty="0">
              <a:solidFill>
                <a:schemeClr val="accent6">
                  <a:lumMod val="20000"/>
                  <a:lumOff val="80000"/>
                </a:schemeClr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6">
                  <a:lumMod val="20000"/>
                  <a:lumOff val="80000"/>
                </a:schemeClr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6">
                  <a:lumMod val="20000"/>
                  <a:lumOff val="80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8289524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di-with-mp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1441</Words>
  <Application>Microsoft Office PowerPoint</Application>
  <PresentationFormat>On-screen Show (4:3)</PresentationFormat>
  <Paragraphs>130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Arial Italic</vt:lpstr>
      <vt:lpstr>Calibri</vt:lpstr>
      <vt:lpstr>GillSans</vt:lpstr>
      <vt:lpstr>Lucida Grande</vt:lpstr>
      <vt:lpstr>ＭＳ Ｐゴシック</vt:lpstr>
      <vt:lpstr>NeuzeitGro</vt:lpstr>
      <vt:lpstr>Tahoma</vt:lpstr>
      <vt:lpstr>Wingdings</vt:lpstr>
      <vt:lpstr>ヒラギノ角ゴ ProN W3</vt:lpstr>
      <vt:lpstr>ヒラギノ角ゴ ProN W6</vt:lpstr>
      <vt:lpstr>Tema de Office</vt:lpstr>
      <vt:lpstr>indi-with-mp4</vt:lpstr>
      <vt:lpstr>Towards an Entrepreneurial State:  Finding the Courage to Fail</vt:lpstr>
      <vt:lpstr>Motivation</vt:lpstr>
      <vt:lpstr>Realising the demand </vt:lpstr>
      <vt:lpstr>Approach</vt:lpstr>
      <vt:lpstr>Basque Country: Three Cases in Territorial Strategy</vt:lpstr>
      <vt:lpstr>Basque Country: Territorial Strategy Learnings</vt:lpstr>
      <vt:lpstr>PowerPoint Presentation</vt:lpstr>
      <vt:lpstr>PowerPoint Presentation</vt:lpstr>
      <vt:lpstr>PowerPoint Presentation</vt:lpstr>
      <vt:lpstr>PowerPoint Presentation</vt:lpstr>
      <vt:lpstr>Scottish Government Learning</vt:lpstr>
      <vt:lpstr>Understanding context</vt:lpstr>
      <vt:lpstr>Challenges around the need for change</vt:lpstr>
      <vt:lpstr>Conclusions &amp; 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an Entrepreneurial State:  Finding the Courage to Fail</dc:title>
  <dc:creator>James Ralph Wilson</dc:creator>
  <cp:lastModifiedBy>Madeline smith</cp:lastModifiedBy>
  <cp:revision>26</cp:revision>
  <dcterms:created xsi:type="dcterms:W3CDTF">2015-10-06T08:36:46Z</dcterms:created>
  <dcterms:modified xsi:type="dcterms:W3CDTF">2015-10-15T14:12:19Z</dcterms:modified>
</cp:coreProperties>
</file>