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8" r:id="rId16"/>
    <p:sldId id="270" r:id="rId17"/>
    <p:sldId id="271" r:id="rId18"/>
    <p:sldId id="272" r:id="rId19"/>
    <p:sldId id="273" r:id="rId20"/>
    <p:sldId id="274" r:id="rId21"/>
    <p:sldId id="275" r:id="rId22"/>
    <p:sldId id="276" r:id="rId23"/>
    <p:sldId id="289" r:id="rId24"/>
    <p:sldId id="288" r:id="rId25"/>
    <p:sldId id="290" r:id="rId26"/>
    <p:sldId id="285" r:id="rId27"/>
    <p:sldId id="277" r:id="rId28"/>
    <p:sldId id="279" r:id="rId29"/>
    <p:sldId id="283" r:id="rId30"/>
    <p:sldId id="284" r:id="rId31"/>
    <p:sldId id="282" r:id="rId32"/>
    <p:sldId id="280" r:id="rId33"/>
    <p:sldId id="281" r:id="rId34"/>
    <p:sldId id="286" r:id="rId35"/>
    <p:sldId id="287"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6" d="100"/>
          <a:sy n="66" d="100"/>
        </p:scale>
        <p:origin x="-880" y="-6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FDE6733F-252A-6847-8F39-26E9708EFF95}" type="datetimeFigureOut">
              <a:rPr lang="en-US" smtClean="0"/>
              <a:t>29/07/16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8F312-E9EE-F049-9D63-17D98664440D}" type="slidenum">
              <a:rPr lang="en-US" smtClean="0"/>
              <a:t>‹#›</a:t>
            </a:fld>
            <a:endParaRPr lang="en-US"/>
          </a:p>
        </p:txBody>
      </p:sp>
    </p:spTree>
    <p:extLst>
      <p:ext uri="{BB962C8B-B14F-4D97-AF65-F5344CB8AC3E}">
        <p14:creationId xmlns:p14="http://schemas.microsoft.com/office/powerpoint/2010/main" val="334441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DE6733F-252A-6847-8F39-26E9708EFF95}" type="datetimeFigureOut">
              <a:rPr lang="en-US" smtClean="0"/>
              <a:t>29/07/16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8F312-E9EE-F049-9D63-17D98664440D}" type="slidenum">
              <a:rPr lang="en-US" smtClean="0"/>
              <a:t>‹#›</a:t>
            </a:fld>
            <a:endParaRPr lang="en-US"/>
          </a:p>
        </p:txBody>
      </p:sp>
    </p:spTree>
    <p:extLst>
      <p:ext uri="{BB962C8B-B14F-4D97-AF65-F5344CB8AC3E}">
        <p14:creationId xmlns:p14="http://schemas.microsoft.com/office/powerpoint/2010/main" val="1815829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DE6733F-252A-6847-8F39-26E9708EFF95}" type="datetimeFigureOut">
              <a:rPr lang="en-US" smtClean="0"/>
              <a:t>29/07/16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8F312-E9EE-F049-9D63-17D98664440D}" type="slidenum">
              <a:rPr lang="en-US" smtClean="0"/>
              <a:t>‹#›</a:t>
            </a:fld>
            <a:endParaRPr lang="en-US"/>
          </a:p>
        </p:txBody>
      </p:sp>
    </p:spTree>
    <p:extLst>
      <p:ext uri="{BB962C8B-B14F-4D97-AF65-F5344CB8AC3E}">
        <p14:creationId xmlns:p14="http://schemas.microsoft.com/office/powerpoint/2010/main" val="171848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DE6733F-252A-6847-8F39-26E9708EFF95}" type="datetimeFigureOut">
              <a:rPr lang="en-US" smtClean="0"/>
              <a:t>29/07/16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8F312-E9EE-F049-9D63-17D98664440D}" type="slidenum">
              <a:rPr lang="en-US" smtClean="0"/>
              <a:t>‹#›</a:t>
            </a:fld>
            <a:endParaRPr lang="en-US"/>
          </a:p>
        </p:txBody>
      </p:sp>
    </p:spTree>
    <p:extLst>
      <p:ext uri="{BB962C8B-B14F-4D97-AF65-F5344CB8AC3E}">
        <p14:creationId xmlns:p14="http://schemas.microsoft.com/office/powerpoint/2010/main" val="3405722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DE6733F-252A-6847-8F39-26E9708EFF95}" type="datetimeFigureOut">
              <a:rPr lang="en-US" smtClean="0"/>
              <a:t>29/07/16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8F312-E9EE-F049-9D63-17D98664440D}" type="slidenum">
              <a:rPr lang="en-US" smtClean="0"/>
              <a:t>‹#›</a:t>
            </a:fld>
            <a:endParaRPr lang="en-US"/>
          </a:p>
        </p:txBody>
      </p:sp>
    </p:spTree>
    <p:extLst>
      <p:ext uri="{BB962C8B-B14F-4D97-AF65-F5344CB8AC3E}">
        <p14:creationId xmlns:p14="http://schemas.microsoft.com/office/powerpoint/2010/main" val="1038474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DE6733F-252A-6847-8F39-26E9708EFF95}" type="datetimeFigureOut">
              <a:rPr lang="en-US" smtClean="0"/>
              <a:t>29/07/16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8F312-E9EE-F049-9D63-17D98664440D}" type="slidenum">
              <a:rPr lang="en-US" smtClean="0"/>
              <a:t>‹#›</a:t>
            </a:fld>
            <a:endParaRPr lang="en-US"/>
          </a:p>
        </p:txBody>
      </p:sp>
    </p:spTree>
    <p:extLst>
      <p:ext uri="{BB962C8B-B14F-4D97-AF65-F5344CB8AC3E}">
        <p14:creationId xmlns:p14="http://schemas.microsoft.com/office/powerpoint/2010/main" val="2792896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DE6733F-252A-6847-8F39-26E9708EFF95}" type="datetimeFigureOut">
              <a:rPr lang="en-US" smtClean="0"/>
              <a:t>29/07/16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18F312-E9EE-F049-9D63-17D98664440D}" type="slidenum">
              <a:rPr lang="en-US" smtClean="0"/>
              <a:t>‹#›</a:t>
            </a:fld>
            <a:endParaRPr lang="en-US"/>
          </a:p>
        </p:txBody>
      </p:sp>
    </p:spTree>
    <p:extLst>
      <p:ext uri="{BB962C8B-B14F-4D97-AF65-F5344CB8AC3E}">
        <p14:creationId xmlns:p14="http://schemas.microsoft.com/office/powerpoint/2010/main" val="2012591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DE6733F-252A-6847-8F39-26E9708EFF95}" type="datetimeFigureOut">
              <a:rPr lang="en-US" smtClean="0"/>
              <a:t>29/07/16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18F312-E9EE-F049-9D63-17D98664440D}" type="slidenum">
              <a:rPr lang="en-US" smtClean="0"/>
              <a:t>‹#›</a:t>
            </a:fld>
            <a:endParaRPr lang="en-US"/>
          </a:p>
        </p:txBody>
      </p:sp>
    </p:spTree>
    <p:extLst>
      <p:ext uri="{BB962C8B-B14F-4D97-AF65-F5344CB8AC3E}">
        <p14:creationId xmlns:p14="http://schemas.microsoft.com/office/powerpoint/2010/main" val="331633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6733F-252A-6847-8F39-26E9708EFF95}" type="datetimeFigureOut">
              <a:rPr lang="en-US" smtClean="0"/>
              <a:t>29/07/16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18F312-E9EE-F049-9D63-17D98664440D}" type="slidenum">
              <a:rPr lang="en-US" smtClean="0"/>
              <a:t>‹#›</a:t>
            </a:fld>
            <a:endParaRPr lang="en-US"/>
          </a:p>
        </p:txBody>
      </p:sp>
    </p:spTree>
    <p:extLst>
      <p:ext uri="{BB962C8B-B14F-4D97-AF65-F5344CB8AC3E}">
        <p14:creationId xmlns:p14="http://schemas.microsoft.com/office/powerpoint/2010/main" val="1084579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DE6733F-252A-6847-8F39-26E9708EFF95}" type="datetimeFigureOut">
              <a:rPr lang="en-US" smtClean="0"/>
              <a:t>29/07/16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8F312-E9EE-F049-9D63-17D98664440D}" type="slidenum">
              <a:rPr lang="en-US" smtClean="0"/>
              <a:t>‹#›</a:t>
            </a:fld>
            <a:endParaRPr lang="en-US"/>
          </a:p>
        </p:txBody>
      </p:sp>
    </p:spTree>
    <p:extLst>
      <p:ext uri="{BB962C8B-B14F-4D97-AF65-F5344CB8AC3E}">
        <p14:creationId xmlns:p14="http://schemas.microsoft.com/office/powerpoint/2010/main" val="777082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DE6733F-252A-6847-8F39-26E9708EFF95}" type="datetimeFigureOut">
              <a:rPr lang="en-US" smtClean="0"/>
              <a:t>29/07/16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8F312-E9EE-F049-9D63-17D98664440D}" type="slidenum">
              <a:rPr lang="en-US" smtClean="0"/>
              <a:t>‹#›</a:t>
            </a:fld>
            <a:endParaRPr lang="en-US"/>
          </a:p>
        </p:txBody>
      </p:sp>
    </p:spTree>
    <p:extLst>
      <p:ext uri="{BB962C8B-B14F-4D97-AF65-F5344CB8AC3E}">
        <p14:creationId xmlns:p14="http://schemas.microsoft.com/office/powerpoint/2010/main" val="660014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6733F-252A-6847-8F39-26E9708EFF95}" type="datetimeFigureOut">
              <a:rPr lang="en-US" smtClean="0"/>
              <a:t>29/07/16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8F312-E9EE-F049-9D63-17D98664440D}" type="slidenum">
              <a:rPr lang="en-US" smtClean="0"/>
              <a:t>‹#›</a:t>
            </a:fld>
            <a:endParaRPr lang="en-US"/>
          </a:p>
        </p:txBody>
      </p:sp>
    </p:spTree>
    <p:extLst>
      <p:ext uri="{BB962C8B-B14F-4D97-AF65-F5344CB8AC3E}">
        <p14:creationId xmlns:p14="http://schemas.microsoft.com/office/powerpoint/2010/main" val="140236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meo.com/143245169"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outlandia.com/2015/09/justin-carterair-september-2015.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utlandia Call Out 201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988" y="0"/>
            <a:ext cx="4846211" cy="6858000"/>
          </a:xfrm>
          <a:prstGeom prst="rect">
            <a:avLst/>
          </a:prstGeom>
        </p:spPr>
      </p:pic>
    </p:spTree>
    <p:extLst>
      <p:ext uri="{BB962C8B-B14F-4D97-AF65-F5344CB8AC3E}">
        <p14:creationId xmlns:p14="http://schemas.microsoft.com/office/powerpoint/2010/main" val="10602703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raham Cruzvillas shee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433" y="481095"/>
            <a:ext cx="4026760" cy="5369013"/>
          </a:xfrm>
          <a:prstGeom prst="rect">
            <a:avLst/>
          </a:prstGeom>
        </p:spPr>
      </p:pic>
      <p:pic>
        <p:nvPicPr>
          <p:cNvPr id="5" name="Picture 4" descr="abraham-cruzvillegas-theredlis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838" y="481094"/>
            <a:ext cx="3621594" cy="5369013"/>
          </a:xfrm>
          <a:prstGeom prst="rect">
            <a:avLst/>
          </a:prstGeom>
        </p:spPr>
      </p:pic>
    </p:spTree>
    <p:extLst>
      <p:ext uri="{BB962C8B-B14F-4D97-AF65-F5344CB8AC3E}">
        <p14:creationId xmlns:p14="http://schemas.microsoft.com/office/powerpoint/2010/main" val="25473428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chipov guit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3041"/>
          </a:xfrm>
          <a:prstGeom prst="rect">
            <a:avLst/>
          </a:prstGeom>
        </p:spPr>
      </p:pic>
    </p:spTree>
    <p:extLst>
      <p:ext uri="{BB962C8B-B14F-4D97-AF65-F5344CB8AC3E}">
        <p14:creationId xmlns:p14="http://schemas.microsoft.com/office/powerpoint/2010/main" val="996705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chipov sk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765" y="0"/>
            <a:ext cx="8218857" cy="6858000"/>
          </a:xfrm>
          <a:prstGeom prst="rect">
            <a:avLst/>
          </a:prstGeom>
        </p:spPr>
      </p:pic>
    </p:spTree>
    <p:extLst>
      <p:ext uri="{BB962C8B-B14F-4D97-AF65-F5344CB8AC3E}">
        <p14:creationId xmlns:p14="http://schemas.microsoft.com/office/powerpoint/2010/main" val="24759712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chipo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50" y="0"/>
            <a:ext cx="8284166" cy="6858000"/>
          </a:xfrm>
          <a:prstGeom prst="rect">
            <a:avLst/>
          </a:prstGeom>
        </p:spPr>
      </p:pic>
    </p:spTree>
    <p:extLst>
      <p:ext uri="{BB962C8B-B14F-4D97-AF65-F5344CB8AC3E}">
        <p14:creationId xmlns:p14="http://schemas.microsoft.com/office/powerpoint/2010/main" val="31753877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ichard-Wentworh-Making-do-and-Making-by-2013-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0" y="14431"/>
            <a:ext cx="9124759" cy="6843569"/>
          </a:xfrm>
          <a:prstGeom prst="rect">
            <a:avLst/>
          </a:prstGeom>
        </p:spPr>
      </p:pic>
    </p:spTree>
    <p:extLst>
      <p:ext uri="{BB962C8B-B14F-4D97-AF65-F5344CB8AC3E}">
        <p14:creationId xmlns:p14="http://schemas.microsoft.com/office/powerpoint/2010/main" val="16778953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immie D ca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568" y="384189"/>
            <a:ext cx="3403600" cy="2387600"/>
          </a:xfrm>
          <a:prstGeom prst="rect">
            <a:avLst/>
          </a:prstGeom>
        </p:spPr>
      </p:pic>
      <p:pic>
        <p:nvPicPr>
          <p:cNvPr id="5" name="Picture 4" descr="Jimmie 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59" y="3610276"/>
            <a:ext cx="3530209" cy="2644249"/>
          </a:xfrm>
          <a:prstGeom prst="rect">
            <a:avLst/>
          </a:prstGeom>
        </p:spPr>
      </p:pic>
      <p:pic>
        <p:nvPicPr>
          <p:cNvPr id="6" name="Picture 5" descr="JimmieD c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929" y="2001352"/>
            <a:ext cx="3624098" cy="2525302"/>
          </a:xfrm>
          <a:prstGeom prst="rect">
            <a:avLst/>
          </a:prstGeom>
        </p:spPr>
      </p:pic>
    </p:spTree>
    <p:extLst>
      <p:ext uri="{BB962C8B-B14F-4D97-AF65-F5344CB8AC3E}">
        <p14:creationId xmlns:p14="http://schemas.microsoft.com/office/powerpoint/2010/main" val="3196528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ichard-wentworth-making-do-and-getting-by-3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855" y="1424039"/>
            <a:ext cx="2689150" cy="3708785"/>
          </a:xfrm>
          <a:prstGeom prst="rect">
            <a:avLst/>
          </a:prstGeom>
        </p:spPr>
      </p:pic>
    </p:spTree>
    <p:extLst>
      <p:ext uri="{BB962C8B-B14F-4D97-AF65-F5344CB8AC3E}">
        <p14:creationId xmlns:p14="http://schemas.microsoft.com/office/powerpoint/2010/main" val="27712087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er tab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29778"/>
          </a:xfrm>
          <a:prstGeom prst="rect">
            <a:avLst/>
          </a:prstGeom>
        </p:spPr>
      </p:pic>
    </p:spTree>
    <p:extLst>
      <p:ext uri="{BB962C8B-B14F-4D97-AF65-F5344CB8AC3E}">
        <p14:creationId xmlns:p14="http://schemas.microsoft.com/office/powerpoint/2010/main" val="331635880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tenn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907" y="0"/>
            <a:ext cx="5143500" cy="6858000"/>
          </a:xfrm>
          <a:prstGeom prst="rect">
            <a:avLst/>
          </a:prstGeom>
        </p:spPr>
      </p:pic>
    </p:spTree>
    <p:extLst>
      <p:ext uri="{BB962C8B-B14F-4D97-AF65-F5344CB8AC3E}">
        <p14:creationId xmlns:p14="http://schemas.microsoft.com/office/powerpoint/2010/main" val="750298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ing sketchbook-1 (dragg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216574" y="-173192"/>
            <a:ext cx="4879209" cy="6858000"/>
          </a:xfrm>
          <a:prstGeom prst="rect">
            <a:avLst/>
          </a:prstGeom>
        </p:spPr>
      </p:pic>
    </p:spTree>
    <p:extLst>
      <p:ext uri="{BB962C8B-B14F-4D97-AF65-F5344CB8AC3E}">
        <p14:creationId xmlns:p14="http://schemas.microsoft.com/office/powerpoint/2010/main" val="38739332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a:t>
            </a:r>
            <a:endParaRPr lang="en-US" dirty="0"/>
          </a:p>
        </p:txBody>
      </p:sp>
      <p:sp>
        <p:nvSpPr>
          <p:cNvPr id="3" name="Content Placeholder 2"/>
          <p:cNvSpPr>
            <a:spLocks noGrp="1"/>
          </p:cNvSpPr>
          <p:nvPr>
            <p:ph idx="1"/>
          </p:nvPr>
        </p:nvSpPr>
        <p:spPr/>
        <p:txBody>
          <a:bodyPr>
            <a:normAutofit fontScale="47500" lnSpcReduction="20000"/>
          </a:bodyPr>
          <a:lstStyle/>
          <a:p>
            <a:pPr lvl="0"/>
            <a:r>
              <a:rPr lang="en-GB" dirty="0"/>
              <a:t>Not to hang or exhibit or permit or suffer to be hung or exhibited outside the structure any goods, articles or things for sale.</a:t>
            </a:r>
          </a:p>
          <a:p>
            <a:pPr lvl="0"/>
            <a:r>
              <a:rPr lang="en-GB" dirty="0"/>
              <a:t>Not to play music by whatever means either in or outside the structure at a level that causes a nuisance to either the Landlord or their agents or the general public.</a:t>
            </a:r>
          </a:p>
          <a:p>
            <a:pPr lvl="0"/>
            <a:r>
              <a:rPr lang="en-GB" dirty="0"/>
              <a:t>Not to use or permit or suffer to be used in or outside the structure any radio, electric or electronic equipment in such manner or condition as to cause electrical, electronic or other forms of interference to adjoining or neighbouring subjects or equipment operated therein.</a:t>
            </a:r>
          </a:p>
          <a:p>
            <a:pPr lvl="0"/>
            <a:r>
              <a:rPr lang="en-GB" dirty="0"/>
              <a:t>No overnight accommodation will be permitted in the building.  No residential or holiday use of the building will be permitted.</a:t>
            </a:r>
          </a:p>
          <a:p>
            <a:pPr lvl="0"/>
            <a:r>
              <a:rPr lang="en-GB" dirty="0"/>
              <a:t>No services, will be permitted on or to be connected to the building.</a:t>
            </a:r>
          </a:p>
          <a:p>
            <a:pPr lvl="0"/>
            <a:r>
              <a:rPr lang="en-GB" dirty="0"/>
              <a:t>No tents, camper vans or caravans will be permitted at any time.</a:t>
            </a:r>
          </a:p>
          <a:p>
            <a:pPr lvl="0"/>
            <a:r>
              <a:rPr lang="en-GB" dirty="0"/>
              <a:t>No barbecues or fires will be permitted.</a:t>
            </a:r>
          </a:p>
          <a:p>
            <a:pPr lvl="0"/>
            <a:r>
              <a:rPr lang="en-GB" dirty="0"/>
              <a:t>No commercial activities may be carried out, with the exception of commissioning of works by artists using the studio.</a:t>
            </a:r>
          </a:p>
          <a:p>
            <a:pPr lvl="0"/>
            <a:r>
              <a:rPr lang="en-GB" dirty="0"/>
              <a:t>Please do not litter or toilet in the environs (if you find litter outside the building please remove if possible). </a:t>
            </a:r>
          </a:p>
          <a:p>
            <a:r>
              <a:rPr lang="en-GB" dirty="0"/>
              <a:t>Please do not leave anything behind either in the studio or in the environs (this includes natural or collected materials) If you have used natural materials to construct something please disperse in the environment or remove completely from site.</a:t>
            </a:r>
            <a:r>
              <a:rPr lang="en-GB" dirty="0" smtClean="0">
                <a:effectLst/>
              </a:rPr>
              <a:t> </a:t>
            </a:r>
            <a:endParaRPr lang="en-US" dirty="0"/>
          </a:p>
        </p:txBody>
      </p:sp>
    </p:spTree>
    <p:extLst>
      <p:ext uri="{BB962C8B-B14F-4D97-AF65-F5344CB8AC3E}">
        <p14:creationId xmlns:p14="http://schemas.microsoft.com/office/powerpoint/2010/main" val="22465481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ing sketchbook-2 (dragg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78091" y="-134705"/>
            <a:ext cx="4879209" cy="6858000"/>
          </a:xfrm>
          <a:prstGeom prst="rect">
            <a:avLst/>
          </a:prstGeom>
        </p:spPr>
      </p:pic>
    </p:spTree>
    <p:extLst>
      <p:ext uri="{BB962C8B-B14F-4D97-AF65-F5344CB8AC3E}">
        <p14:creationId xmlns:p14="http://schemas.microsoft.com/office/powerpoint/2010/main" val="132541825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ing sketchbook-3 (dragg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158852" y="0"/>
            <a:ext cx="4879209" cy="6858000"/>
          </a:xfrm>
          <a:prstGeom prst="rect">
            <a:avLst/>
          </a:prstGeom>
        </p:spPr>
      </p:pic>
    </p:spTree>
    <p:extLst>
      <p:ext uri="{BB962C8B-B14F-4D97-AF65-F5344CB8AC3E}">
        <p14:creationId xmlns:p14="http://schemas.microsoft.com/office/powerpoint/2010/main" val="28253439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ing sketchbook-4 (dragg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97334" y="-269411"/>
            <a:ext cx="4879209" cy="6858000"/>
          </a:xfrm>
          <a:prstGeom prst="rect">
            <a:avLst/>
          </a:prstGeom>
        </p:spPr>
      </p:pic>
    </p:spTree>
    <p:extLst>
      <p:ext uri="{BB962C8B-B14F-4D97-AF65-F5344CB8AC3E}">
        <p14:creationId xmlns:p14="http://schemas.microsoft.com/office/powerpoint/2010/main" val="8672341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104" y="807983"/>
            <a:ext cx="3668101" cy="4897104"/>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467" y="1515547"/>
            <a:ext cx="3391616" cy="3391616"/>
          </a:xfrm>
          <a:prstGeom prst="rect">
            <a:avLst/>
          </a:prstGeom>
        </p:spPr>
      </p:pic>
    </p:spTree>
    <p:extLst>
      <p:ext uri="{BB962C8B-B14F-4D97-AF65-F5344CB8AC3E}">
        <p14:creationId xmlns:p14="http://schemas.microsoft.com/office/powerpoint/2010/main" val="300293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357" y="1089472"/>
            <a:ext cx="5709773" cy="3799594"/>
          </a:xfrm>
          <a:prstGeom prst="rect">
            <a:avLst/>
          </a:prstGeom>
        </p:spPr>
      </p:pic>
    </p:spTree>
    <p:extLst>
      <p:ext uri="{BB962C8B-B14F-4D97-AF65-F5344CB8AC3E}">
        <p14:creationId xmlns:p14="http://schemas.microsoft.com/office/powerpoint/2010/main" val="2069985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44" y="211682"/>
            <a:ext cx="5411394" cy="3040516"/>
          </a:xfrm>
          <a:prstGeom prst="rect">
            <a:avLst/>
          </a:prstGeom>
        </p:spPr>
      </p:pic>
      <p:pic>
        <p:nvPicPr>
          <p:cNvPr id="6" name="Picture 5"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282" y="3656317"/>
            <a:ext cx="4164227" cy="2771104"/>
          </a:xfrm>
          <a:prstGeom prst="rect">
            <a:avLst/>
          </a:prstGeom>
        </p:spPr>
      </p:pic>
    </p:spTree>
    <p:extLst>
      <p:ext uri="{BB962C8B-B14F-4D97-AF65-F5344CB8AC3E}">
        <p14:creationId xmlns:p14="http://schemas.microsoft.com/office/powerpoint/2010/main" val="1259729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C doorway se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55200" y="1245024"/>
            <a:ext cx="5580695" cy="4168297"/>
          </a:xfrm>
          <a:prstGeom prst="rect">
            <a:avLst/>
          </a:prstGeom>
        </p:spPr>
      </p:pic>
    </p:spTree>
    <p:extLst>
      <p:ext uri="{BB962C8B-B14F-4D97-AF65-F5344CB8AC3E}">
        <p14:creationId xmlns:p14="http://schemas.microsoft.com/office/powerpoint/2010/main" val="5999632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C doorway se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32460" y="867836"/>
            <a:ext cx="6858000" cy="5122334"/>
          </a:xfrm>
          <a:prstGeom prst="rect">
            <a:avLst/>
          </a:prstGeom>
        </p:spPr>
      </p:pic>
    </p:spTree>
    <p:extLst>
      <p:ext uri="{BB962C8B-B14F-4D97-AF65-F5344CB8AC3E}">
        <p14:creationId xmlns:p14="http://schemas.microsoft.com/office/powerpoint/2010/main" val="23362256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C seated draw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23301" y="804636"/>
            <a:ext cx="6930355" cy="5176377"/>
          </a:xfrm>
          <a:prstGeom prst="rect">
            <a:avLst/>
          </a:prstGeom>
        </p:spPr>
      </p:pic>
    </p:spTree>
    <p:extLst>
      <p:ext uri="{BB962C8B-B14F-4D97-AF65-F5344CB8AC3E}">
        <p14:creationId xmlns:p14="http://schemas.microsoft.com/office/powerpoint/2010/main" val="5722418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C drawing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29778"/>
          </a:xfrm>
          <a:prstGeom prst="rect">
            <a:avLst/>
          </a:prstGeom>
        </p:spPr>
      </p:pic>
    </p:spTree>
    <p:extLst>
      <p:ext uri="{BB962C8B-B14F-4D97-AF65-F5344CB8AC3E}">
        <p14:creationId xmlns:p14="http://schemas.microsoft.com/office/powerpoint/2010/main" val="35651288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40000" lnSpcReduction="20000"/>
          </a:bodyPr>
          <a:lstStyle/>
          <a:p>
            <a:r>
              <a:rPr lang="en-US" b="1" dirty="0"/>
              <a:t>OUTLANDIA proposal</a:t>
            </a:r>
            <a:endParaRPr lang="en-GB" dirty="0"/>
          </a:p>
          <a:p>
            <a:pPr marL="0" indent="0">
              <a:buNone/>
            </a:pPr>
            <a:endParaRPr lang="en-GB" dirty="0"/>
          </a:p>
          <a:p>
            <a:r>
              <a:rPr lang="en-US" dirty="0"/>
              <a:t>This residency interests me because it offers a short but intense period of time in a relatively remote location. I’m drawn to mountains and the possibility of somehow building a relationship with Ben Nevis: I’ve been reading about mountains in Scotland and the North on England through the work of Nan Shepherd, Richard </a:t>
            </a:r>
            <a:r>
              <a:rPr lang="en-US" dirty="0" err="1"/>
              <a:t>Askwith</a:t>
            </a:r>
            <a:r>
              <a:rPr lang="en-US" dirty="0"/>
              <a:t> and Robert MacFarlane. This material has provided me with many fertile ideas for creative development. </a:t>
            </a:r>
            <a:endParaRPr lang="en-GB" dirty="0"/>
          </a:p>
          <a:p>
            <a:pPr marL="0" indent="0">
              <a:buNone/>
            </a:pPr>
            <a:endParaRPr lang="en-GB" dirty="0"/>
          </a:p>
          <a:p>
            <a:r>
              <a:rPr lang="en-US" dirty="0"/>
              <a:t>My work often references the history of landscape and wrestles with the idea of nature. I’m interested in place, site and location. Specifically, I’m interested in the disruptions and conflicts that exist in landscape through human interaction and I have previously made work in response to strong military presence in remote areas, (Cove Park) and issues around tourism and conservation (</a:t>
            </a:r>
            <a:r>
              <a:rPr lang="en-US" dirty="0" err="1"/>
              <a:t>Grizedale</a:t>
            </a:r>
            <a:r>
              <a:rPr lang="en-US" dirty="0"/>
              <a:t>). Most recently I was commissioned by Trust New Art Bristol (2013) to respond to Leigh Woods. The subsequent work, ‘Autumn’, incorporated aspects of walking, performance and camouflage; attempting to disrupt conventional binaries of urban/rural, art/life and nature/culture. </a:t>
            </a:r>
            <a:endParaRPr lang="en-GB" dirty="0"/>
          </a:p>
          <a:p>
            <a:pPr marL="0" indent="0">
              <a:buNone/>
            </a:pPr>
            <a:r>
              <a:rPr lang="en-US" dirty="0"/>
              <a:t> </a:t>
            </a:r>
            <a:endParaRPr lang="en-GB" dirty="0"/>
          </a:p>
          <a:p>
            <a:r>
              <a:rPr lang="en-US" dirty="0"/>
              <a:t>For this residency I plan to respond to the </a:t>
            </a:r>
            <a:r>
              <a:rPr lang="en-US" i="1" dirty="0"/>
              <a:t>Ben Nevis Hill Race</a:t>
            </a:r>
            <a:r>
              <a:rPr lang="en-US" dirty="0"/>
              <a:t> which takes place annually in September. This year the race is scheduled for 5</a:t>
            </a:r>
            <a:r>
              <a:rPr lang="en-US" baseline="30000" dirty="0"/>
              <a:t>th</a:t>
            </a:r>
            <a:r>
              <a:rPr lang="en-US" dirty="0"/>
              <a:t> September, so I propose a stay from 31</a:t>
            </a:r>
            <a:r>
              <a:rPr lang="en-US" baseline="30000" dirty="0"/>
              <a:t>st</a:t>
            </a:r>
            <a:r>
              <a:rPr lang="en-US" dirty="0"/>
              <a:t> August until 6</a:t>
            </a:r>
            <a:r>
              <a:rPr lang="en-US" baseline="30000" dirty="0"/>
              <a:t>th</a:t>
            </a:r>
            <a:r>
              <a:rPr lang="en-US" dirty="0"/>
              <a:t> September</a:t>
            </a:r>
            <a:r>
              <a:rPr lang="en-US" b="1" u="sng" dirty="0"/>
              <a:t>. What shape and form the work will take I‘m not yet sure, but I’m interested in finding a language that can describe physical risk and endeavor</a:t>
            </a:r>
            <a:r>
              <a:rPr lang="en-US" dirty="0"/>
              <a:t>, and the sense of fulfillment that this affords. Although the methods and materials are ‘open’ at this stage, I do plan to disseminate the results of this residency at the PECSRL conference (2016) where there will be a strong thematic focus on Mountain landscapes. In this </a:t>
            </a:r>
            <a:r>
              <a:rPr lang="en-US" b="1" u="sng" dirty="0"/>
              <a:t>way I’m also interested in understanding my residency as an experimental space that tests the inevitable conflicts between academic rigor and the uncertainties of the creative process.</a:t>
            </a:r>
            <a:endParaRPr lang="en-GB" b="1" u="sng" dirty="0"/>
          </a:p>
        </p:txBody>
      </p:sp>
    </p:spTree>
    <p:extLst>
      <p:ext uri="{BB962C8B-B14F-4D97-AF65-F5344CB8AC3E}">
        <p14:creationId xmlns:p14="http://schemas.microsoft.com/office/powerpoint/2010/main" val="265686763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C drawing landsca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29778"/>
          </a:xfrm>
          <a:prstGeom prst="rect">
            <a:avLst/>
          </a:prstGeom>
        </p:spPr>
      </p:pic>
    </p:spTree>
    <p:extLst>
      <p:ext uri="{BB962C8B-B14F-4D97-AF65-F5344CB8AC3E}">
        <p14:creationId xmlns:p14="http://schemas.microsoft.com/office/powerpoint/2010/main" val="28173713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C drawin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29778"/>
          </a:xfrm>
          <a:prstGeom prst="rect">
            <a:avLst/>
          </a:prstGeom>
        </p:spPr>
      </p:pic>
    </p:spTree>
    <p:extLst>
      <p:ext uri="{BB962C8B-B14F-4D97-AF65-F5344CB8AC3E}">
        <p14:creationId xmlns:p14="http://schemas.microsoft.com/office/powerpoint/2010/main" val="13850327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C drawing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9181785" cy="6858000"/>
          </a:xfrm>
          <a:prstGeom prst="rect">
            <a:avLst/>
          </a:prstGeom>
        </p:spPr>
      </p:pic>
    </p:spTree>
    <p:extLst>
      <p:ext uri="{BB962C8B-B14F-4D97-AF65-F5344CB8AC3E}">
        <p14:creationId xmlns:p14="http://schemas.microsoft.com/office/powerpoint/2010/main" val="120042298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C draw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29778"/>
          </a:xfrm>
          <a:prstGeom prst="rect">
            <a:avLst/>
          </a:prstGeom>
        </p:spPr>
      </p:pic>
    </p:spTree>
    <p:extLst>
      <p:ext uri="{BB962C8B-B14F-4D97-AF65-F5344CB8AC3E}">
        <p14:creationId xmlns:p14="http://schemas.microsoft.com/office/powerpoint/2010/main" val="336641336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09349" y="3079004"/>
            <a:ext cx="3086302" cy="646331"/>
          </a:xfrm>
          <a:prstGeom prst="rect">
            <a:avLst/>
          </a:prstGeom>
          <a:noFill/>
        </p:spPr>
        <p:txBody>
          <a:bodyPr wrap="none" rtlCol="0">
            <a:spAutoFit/>
          </a:bodyPr>
          <a:lstStyle/>
          <a:p>
            <a:r>
              <a:rPr lang="en-US" dirty="0">
                <a:hlinkClick r:id="rId2"/>
              </a:rPr>
              <a:t>https://vimeo.com/</a:t>
            </a:r>
            <a:r>
              <a:rPr lang="en-US" dirty="0" smtClean="0">
                <a:hlinkClick r:id="rId2"/>
              </a:rPr>
              <a:t>143245169</a:t>
            </a:r>
            <a:endParaRPr lang="en-US" dirty="0" smtClean="0"/>
          </a:p>
          <a:p>
            <a:endParaRPr lang="en-US" dirty="0"/>
          </a:p>
        </p:txBody>
      </p:sp>
    </p:spTree>
    <p:extLst>
      <p:ext uri="{BB962C8B-B14F-4D97-AF65-F5344CB8AC3E}">
        <p14:creationId xmlns:p14="http://schemas.microsoft.com/office/powerpoint/2010/main" val="2409662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4299" y="3386904"/>
            <a:ext cx="7204203" cy="646331"/>
          </a:xfrm>
          <a:prstGeom prst="rect">
            <a:avLst/>
          </a:prstGeom>
          <a:noFill/>
        </p:spPr>
        <p:txBody>
          <a:bodyPr wrap="none" rtlCol="0">
            <a:spAutoFit/>
          </a:bodyPr>
          <a:lstStyle/>
          <a:p>
            <a:r>
              <a:rPr lang="en-US" dirty="0">
                <a:hlinkClick r:id="rId2"/>
              </a:rPr>
              <a:t>http://www.outlandia.com/2015/09/justin-carterair-september-2015.</a:t>
            </a:r>
            <a:r>
              <a:rPr lang="en-US" dirty="0" smtClean="0">
                <a:hlinkClick r:id="rId2"/>
              </a:rPr>
              <a:t>html</a:t>
            </a:r>
            <a:endParaRPr lang="en-US" dirty="0" smtClean="0"/>
          </a:p>
          <a:p>
            <a:endParaRPr lang="en-US" dirty="0"/>
          </a:p>
        </p:txBody>
      </p:sp>
    </p:spTree>
    <p:extLst>
      <p:ext uri="{BB962C8B-B14F-4D97-AF65-F5344CB8AC3E}">
        <p14:creationId xmlns:p14="http://schemas.microsoft.com/office/powerpoint/2010/main" val="415691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ames Horner Kite Umbrella.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63" b="-5132"/>
          <a:stretch/>
        </p:blipFill>
        <p:spPr>
          <a:xfrm rot="5400000">
            <a:off x="-721078" y="-1167431"/>
            <a:ext cx="8229600" cy="12177894"/>
          </a:xfrm>
        </p:spPr>
      </p:pic>
    </p:spTree>
    <p:extLst>
      <p:ext uri="{BB962C8B-B14F-4D97-AF65-F5344CB8AC3E}">
        <p14:creationId xmlns:p14="http://schemas.microsoft.com/office/powerpoint/2010/main" val="8505419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James Horner Kite Umbrella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376" y="872499"/>
            <a:ext cx="4927600" cy="5067300"/>
          </a:xfrm>
          <a:prstGeom prst="rect">
            <a:avLst/>
          </a:prstGeom>
        </p:spPr>
      </p:pic>
    </p:spTree>
    <p:extLst>
      <p:ext uri="{BB962C8B-B14F-4D97-AF65-F5344CB8AC3E}">
        <p14:creationId xmlns:p14="http://schemas.microsoft.com/office/powerpoint/2010/main" val="4381030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rnard Moitissier.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228462" y="1"/>
            <a:ext cx="4855429" cy="6858000"/>
          </a:xfrm>
          <a:prstGeom prst="rect">
            <a:avLst/>
          </a:prstGeom>
        </p:spPr>
      </p:pic>
    </p:spTree>
    <p:extLst>
      <p:ext uri="{BB962C8B-B14F-4D97-AF65-F5344CB8AC3E}">
        <p14:creationId xmlns:p14="http://schemas.microsoft.com/office/powerpoint/2010/main" val="21081524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bin Knox-Johnson-1 (dragg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113020" y="0"/>
            <a:ext cx="4855429" cy="6858000"/>
          </a:xfrm>
          <a:prstGeom prst="rect">
            <a:avLst/>
          </a:prstGeom>
        </p:spPr>
      </p:pic>
    </p:spTree>
    <p:extLst>
      <p:ext uri="{BB962C8B-B14F-4D97-AF65-F5344CB8AC3E}">
        <p14:creationId xmlns:p14="http://schemas.microsoft.com/office/powerpoint/2010/main" val="40581148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bin Knox-Johnson-2 (dragg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209224" y="0"/>
            <a:ext cx="4855429" cy="6858000"/>
          </a:xfrm>
          <a:prstGeom prst="rect">
            <a:avLst/>
          </a:prstGeom>
        </p:spPr>
      </p:pic>
    </p:spTree>
    <p:extLst>
      <p:ext uri="{BB962C8B-B14F-4D97-AF65-F5344CB8AC3E}">
        <p14:creationId xmlns:p14="http://schemas.microsoft.com/office/powerpoint/2010/main" val="27015718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raham Cruzvillas cha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895" y="463430"/>
            <a:ext cx="3677017" cy="5610416"/>
          </a:xfrm>
          <a:prstGeom prst="rect">
            <a:avLst/>
          </a:prstGeom>
        </p:spPr>
      </p:pic>
      <p:pic>
        <p:nvPicPr>
          <p:cNvPr id="7" name="Picture 6" descr="Abraham Cruzvilla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475" y="463430"/>
            <a:ext cx="4107186" cy="5610416"/>
          </a:xfrm>
          <a:prstGeom prst="rect">
            <a:avLst/>
          </a:prstGeom>
        </p:spPr>
      </p:pic>
    </p:spTree>
    <p:extLst>
      <p:ext uri="{BB962C8B-B14F-4D97-AF65-F5344CB8AC3E}">
        <p14:creationId xmlns:p14="http://schemas.microsoft.com/office/powerpoint/2010/main" val="164460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TotalTime>
  <Words>480</Words>
  <Application>Microsoft Macintosh PowerPoint</Application>
  <PresentationFormat>On-screen Show (4:3)</PresentationFormat>
  <Paragraphs>20</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Carter</dc:creator>
  <cp:lastModifiedBy>Justin Carter</cp:lastModifiedBy>
  <cp:revision>32</cp:revision>
  <dcterms:created xsi:type="dcterms:W3CDTF">2016-07-29T12:46:49Z</dcterms:created>
  <dcterms:modified xsi:type="dcterms:W3CDTF">2016-07-29T13:57:37Z</dcterms:modified>
</cp:coreProperties>
</file>