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32" r:id="rId2"/>
    <p:sldId id="356" r:id="rId3"/>
    <p:sldId id="340" r:id="rId4"/>
    <p:sldId id="342" r:id="rId5"/>
    <p:sldId id="341" r:id="rId6"/>
    <p:sldId id="343" r:id="rId7"/>
    <p:sldId id="338" r:id="rId8"/>
    <p:sldId id="339" r:id="rId9"/>
    <p:sldId id="301" r:id="rId10"/>
    <p:sldId id="357" r:id="rId11"/>
    <p:sldId id="319" r:id="rId12"/>
    <p:sldId id="335" r:id="rId13"/>
    <p:sldId id="336" r:id="rId14"/>
    <p:sldId id="350" r:id="rId15"/>
    <p:sldId id="358" r:id="rId16"/>
    <p:sldId id="337" r:id="rId17"/>
    <p:sldId id="359" r:id="rId18"/>
    <p:sldId id="324" r:id="rId19"/>
    <p:sldId id="351" r:id="rId20"/>
    <p:sldId id="349"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5293" autoAdjust="0"/>
  </p:normalViewPr>
  <p:slideViewPr>
    <p:cSldViewPr>
      <p:cViewPr varScale="1">
        <p:scale>
          <a:sx n="31" d="100"/>
          <a:sy n="31" d="100"/>
        </p:scale>
        <p:origin x="-249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8C05AB7-1A22-484F-9F7E-B7FFD0A1B538}" type="datetimeFigureOut">
              <a:rPr lang="en-GB" smtClean="0"/>
              <a:t>17/10/2016</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71880E0-F5F1-4298-A4B2-1825A3CD4419}" type="slidenum">
              <a:rPr lang="en-GB" smtClean="0"/>
              <a:t>‹#›</a:t>
            </a:fld>
            <a:endParaRPr lang="en-GB" dirty="0"/>
          </a:p>
        </p:txBody>
      </p:sp>
    </p:spTree>
    <p:extLst>
      <p:ext uri="{BB962C8B-B14F-4D97-AF65-F5344CB8AC3E}">
        <p14:creationId xmlns:p14="http://schemas.microsoft.com/office/powerpoint/2010/main" val="157053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In his treatise </a:t>
            </a:r>
            <a:r>
              <a:rPr lang="en-GB" sz="1200" i="1" kern="1200" dirty="0" smtClean="0">
                <a:solidFill>
                  <a:schemeClr val="tx1"/>
                </a:solidFill>
                <a:effectLst/>
                <a:latin typeface="+mn-lt"/>
                <a:ea typeface="+mn-ea"/>
                <a:cs typeface="+mn-cs"/>
              </a:rPr>
              <a:t>The Enemy of Books</a:t>
            </a:r>
            <a:r>
              <a:rPr lang="en-GB" sz="1200" kern="1200" dirty="0" smtClean="0">
                <a:solidFill>
                  <a:schemeClr val="tx1"/>
                </a:solidFill>
                <a:effectLst/>
                <a:latin typeface="+mn-lt"/>
                <a:ea typeface="+mn-ea"/>
                <a:cs typeface="+mn-cs"/>
              </a:rPr>
              <a:t>, the printer and bibliophile William Blades enumerates the varied mistreatments that books can suffer at the hands of agents such as water, heat, dust and neglect, ignorance and bigotry, bookworms, and</a:t>
            </a:r>
            <a:r>
              <a:rPr lang="en-GB" sz="1200" kern="1200" baseline="0" dirty="0" smtClean="0">
                <a:solidFill>
                  <a:schemeClr val="tx1"/>
                </a:solidFill>
                <a:effectLst/>
                <a:latin typeface="+mn-lt"/>
                <a:ea typeface="+mn-ea"/>
                <a:cs typeface="+mn-cs"/>
              </a:rPr>
              <a:t> even </a:t>
            </a:r>
            <a:r>
              <a:rPr lang="en-GB" sz="1200" kern="1200" dirty="0" smtClean="0">
                <a:solidFill>
                  <a:schemeClr val="tx1"/>
                </a:solidFill>
                <a:effectLst/>
                <a:latin typeface="+mn-lt"/>
                <a:ea typeface="+mn-ea"/>
                <a:cs typeface="+mn-cs"/>
              </a:rPr>
              <a:t>servants and children.</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His chapter on fire begins: “There are many of the forces of Nature which tend to injure Books; but among them all not one has been half so destructive as Fire… It would be tedious to write out a bare list only of the numerous libraries and bibliographical treasures which, in one way or another, have been seized by the Fire-king as his own.”</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(He</a:t>
            </a:r>
            <a:r>
              <a:rPr lang="en-GB" sz="1200" kern="1200" baseline="0" dirty="0" smtClean="0">
                <a:solidFill>
                  <a:schemeClr val="tx1"/>
                </a:solidFill>
                <a:effectLst/>
                <a:latin typeface="+mn-lt"/>
                <a:ea typeface="+mn-ea"/>
                <a:cs typeface="+mn-cs"/>
              </a:rPr>
              <a:t> illustrates his point with an engraving of the destruction of books on magic at the library of Ephesus.)</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We</a:t>
            </a:r>
            <a:r>
              <a:rPr lang="en-GB" sz="1200" kern="1200" baseline="0" dirty="0" smtClean="0">
                <a:solidFill>
                  <a:schemeClr val="tx1"/>
                </a:solidFill>
                <a:effectLst/>
                <a:latin typeface="+mn-lt"/>
                <a:ea typeface="+mn-ea"/>
                <a:cs typeface="+mn-cs"/>
              </a:rPr>
              <a:t> stand of course some two years and more from t</a:t>
            </a:r>
            <a:r>
              <a:rPr lang="en-GB" sz="1200" kern="1200" dirty="0" smtClean="0">
                <a:solidFill>
                  <a:schemeClr val="tx1"/>
                </a:solidFill>
                <a:effectLst/>
                <a:latin typeface="+mn-lt"/>
                <a:ea typeface="+mn-ea"/>
                <a:cs typeface="+mn-cs"/>
              </a:rPr>
              <a:t>he 23rd of May 2014, when the Fire-king seized our</a:t>
            </a:r>
            <a:r>
              <a:rPr lang="en-GB" sz="1200" kern="1200" baseline="0" dirty="0" smtClean="0">
                <a:solidFill>
                  <a:schemeClr val="tx1"/>
                </a:solidFill>
                <a:effectLst/>
                <a:latin typeface="+mn-lt"/>
                <a:ea typeface="+mn-ea"/>
                <a:cs typeface="+mn-cs"/>
              </a:rPr>
              <a:t> much-loved </a:t>
            </a:r>
            <a:r>
              <a:rPr lang="en-GB" sz="1200" kern="1200" dirty="0" smtClean="0">
                <a:solidFill>
                  <a:schemeClr val="tx1"/>
                </a:solidFill>
                <a:effectLst/>
                <a:latin typeface="+mn-lt"/>
                <a:ea typeface="+mn-ea"/>
                <a:cs typeface="+mn-cs"/>
              </a:rPr>
              <a:t>Mackintosh library here at Glasgow School of Art and the important art historical collections it contained. </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1</a:t>
            </a:fld>
            <a:endParaRPr lang="en-GB" dirty="0"/>
          </a:p>
        </p:txBody>
      </p:sp>
    </p:spTree>
    <p:extLst>
      <p:ext uri="{BB962C8B-B14F-4D97-AF65-F5344CB8AC3E}">
        <p14:creationId xmlns:p14="http://schemas.microsoft.com/office/powerpoint/2010/main" val="3917199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now turn to our restoration efforts</a:t>
            </a:r>
            <a:r>
              <a:rPr lang="en-GB" baseline="0" dirty="0" smtClean="0"/>
              <a:t> as they relate to library collections</a:t>
            </a:r>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10</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Post-fire, it</a:t>
            </a:r>
            <a:r>
              <a:rPr lang="en-GB" baseline="0" dirty="0" smtClean="0"/>
              <a:t> was somewhat miraculous to discover that t</a:t>
            </a:r>
            <a:r>
              <a:rPr lang="en-GB" dirty="0" smtClean="0"/>
              <a:t>he </a:t>
            </a:r>
            <a:r>
              <a:rPr lang="en-GB" dirty="0" smtClean="0"/>
              <a:t>Fire-King</a:t>
            </a:r>
            <a:r>
              <a:rPr lang="en-GB" baseline="0" dirty="0" smtClean="0"/>
              <a:t> </a:t>
            </a:r>
            <a:r>
              <a:rPr lang="en-GB" baseline="0" dirty="0" smtClean="0"/>
              <a:t>had left </a:t>
            </a:r>
            <a:r>
              <a:rPr lang="en-GB" baseline="0" dirty="0" smtClean="0"/>
              <a:t>a few </a:t>
            </a:r>
            <a:r>
              <a:rPr lang="en-GB" baseline="0" dirty="0" smtClean="0"/>
              <a:t>choice volumes unclaimed</a:t>
            </a:r>
            <a:endParaRPr lang="en-GB" dirty="0" smtClean="0"/>
          </a:p>
          <a:p>
            <a:pPr marL="0" indent="0">
              <a:buFont typeface="Arial" panose="020B0604020202020204" pitchFamily="34" charset="0"/>
              <a:buNone/>
            </a:pPr>
            <a:endParaRPr lang="en-GB" dirty="0" smtClean="0"/>
          </a:p>
          <a:p>
            <a:pPr marL="171450" indent="-171450">
              <a:buFont typeface="Arial" panose="020B0604020202020204" pitchFamily="34" charset="0"/>
              <a:buChar char="•"/>
            </a:pPr>
            <a:r>
              <a:rPr lang="en-GB" dirty="0" smtClean="0"/>
              <a:t>As archaeologists</a:t>
            </a:r>
            <a:r>
              <a:rPr lang="en-GB" baseline="0" dirty="0" smtClean="0"/>
              <a:t> dug down into the detritus of the burnt library in 1 metre</a:t>
            </a:r>
            <a:r>
              <a:rPr lang="en-GB" sz="1200" baseline="0" dirty="0" smtClean="0"/>
              <a:t>2</a:t>
            </a:r>
            <a:r>
              <a:rPr lang="en-GB" baseline="0" dirty="0" smtClean="0"/>
              <a:t> grids, they encountered some salvageable remnants of our foundation collections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These remnants were then assessed </a:t>
            </a:r>
            <a:r>
              <a:rPr lang="en-GB" baseline="0" dirty="0" smtClean="0"/>
              <a:t>by myself and my colleagues for </a:t>
            </a:r>
            <a:r>
              <a:rPr lang="en-GB" baseline="0" dirty="0" smtClean="0"/>
              <a:t>possible retention </a:t>
            </a:r>
            <a:r>
              <a:rPr lang="en-GB" baseline="0" dirty="0" smtClean="0"/>
              <a:t>and conservation</a:t>
            </a:r>
          </a:p>
        </p:txBody>
      </p:sp>
      <p:sp>
        <p:nvSpPr>
          <p:cNvPr id="4" name="Slide Number Placeholder 3"/>
          <p:cNvSpPr>
            <a:spLocks noGrp="1"/>
          </p:cNvSpPr>
          <p:nvPr>
            <p:ph type="sldNum" sz="quarter" idx="10"/>
          </p:nvPr>
        </p:nvSpPr>
        <p:spPr/>
        <p:txBody>
          <a:bodyPr/>
          <a:lstStyle/>
          <a:p>
            <a:fld id="{671880E0-F5F1-4298-A4B2-1825A3CD4419}" type="slidenum">
              <a:rPr lang="en-GB" smtClean="0"/>
              <a:t>11</a:t>
            </a:fld>
            <a:endParaRPr lang="en-GB" dirty="0"/>
          </a:p>
        </p:txBody>
      </p:sp>
    </p:spTree>
    <p:extLst>
      <p:ext uri="{BB962C8B-B14F-4D97-AF65-F5344CB8AC3E}">
        <p14:creationId xmlns:p14="http://schemas.microsoft.com/office/powerpoint/2010/main" val="408725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Some materials</a:t>
            </a:r>
            <a:r>
              <a:rPr lang="en-GB" baseline="0" dirty="0" smtClean="0"/>
              <a:t> survived better than others, depending on where they were situated in the room, the amount of oxygen available to the fire, whether they were tightly or loosely packed on the shelves, and whether debris fell on top of them from above</a:t>
            </a:r>
          </a:p>
        </p:txBody>
      </p:sp>
      <p:sp>
        <p:nvSpPr>
          <p:cNvPr id="4" name="Slide Number Placeholder 3"/>
          <p:cNvSpPr>
            <a:spLocks noGrp="1"/>
          </p:cNvSpPr>
          <p:nvPr>
            <p:ph type="sldNum" sz="quarter" idx="10"/>
          </p:nvPr>
        </p:nvSpPr>
        <p:spPr/>
        <p:txBody>
          <a:bodyPr/>
          <a:lstStyle/>
          <a:p>
            <a:fld id="{671880E0-F5F1-4298-A4B2-1825A3CD4419}" type="slidenum">
              <a:rPr lang="en-GB" smtClean="0"/>
              <a:t>12</a:t>
            </a:fld>
            <a:endParaRPr lang="en-GB" dirty="0"/>
          </a:p>
        </p:txBody>
      </p:sp>
    </p:spTree>
    <p:extLst>
      <p:ext uri="{BB962C8B-B14F-4D97-AF65-F5344CB8AC3E}">
        <p14:creationId xmlns:p14="http://schemas.microsoft.com/office/powerpoint/2010/main" val="3104110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81 rare books in total were salvaged from the </a:t>
            </a:r>
            <a:r>
              <a:rPr lang="en-GB" baseline="0" dirty="0" smtClean="0"/>
              <a:t>library, </a:t>
            </a:r>
            <a:r>
              <a:rPr lang="en-GB" baseline="0" dirty="0" smtClean="0"/>
              <a:t>of which 14 were able to be cost-effectively </a:t>
            </a:r>
            <a:r>
              <a:rPr lang="en-GB" baseline="0" dirty="0" smtClean="0"/>
              <a:t>conserved by our restorers</a:t>
            </a:r>
            <a:endParaRPr lang="en-GB" baseline="0"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Volumes</a:t>
            </a:r>
            <a:r>
              <a:rPr lang="en-GB" baseline="0" dirty="0" smtClean="0"/>
              <a:t> s</a:t>
            </a:r>
            <a:r>
              <a:rPr lang="en-GB" dirty="0" smtClean="0"/>
              <a:t>uch as this 19</a:t>
            </a:r>
            <a:r>
              <a:rPr lang="en-GB" baseline="30000" dirty="0" smtClean="0"/>
              <a:t>th</a:t>
            </a:r>
            <a:r>
              <a:rPr lang="en-GB" dirty="0" smtClean="0"/>
              <a:t> century photographic volume for example, </a:t>
            </a:r>
            <a:r>
              <a:rPr lang="en-GB" dirty="0" smtClean="0"/>
              <a:t>containing </a:t>
            </a:r>
            <a:r>
              <a:rPr lang="en-GB" dirty="0" smtClean="0"/>
              <a:t>topographical views of Japan complete in</a:t>
            </a:r>
            <a:r>
              <a:rPr lang="en-GB" baseline="0" dirty="0" smtClean="0"/>
              <a:t> </a:t>
            </a:r>
            <a:r>
              <a:rPr lang="en-GB" baseline="0" dirty="0" smtClean="0"/>
              <a:t>their </a:t>
            </a:r>
            <a:r>
              <a:rPr lang="en-GB" baseline="0" dirty="0" smtClean="0"/>
              <a:t>original silk covers.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Here you see the volume before conservation</a:t>
            </a:r>
          </a:p>
        </p:txBody>
      </p:sp>
      <p:sp>
        <p:nvSpPr>
          <p:cNvPr id="4" name="Slide Number Placeholder 3"/>
          <p:cNvSpPr>
            <a:spLocks noGrp="1"/>
          </p:cNvSpPr>
          <p:nvPr>
            <p:ph type="sldNum" sz="quarter" idx="10"/>
          </p:nvPr>
        </p:nvSpPr>
        <p:spPr/>
        <p:txBody>
          <a:bodyPr/>
          <a:lstStyle/>
          <a:p>
            <a:fld id="{671880E0-F5F1-4298-A4B2-1825A3CD4419}" type="slidenum">
              <a:rPr lang="en-GB" smtClean="0"/>
              <a:t>13</a:t>
            </a:fld>
            <a:endParaRPr lang="en-GB" dirty="0"/>
          </a:p>
        </p:txBody>
      </p:sp>
    </p:spTree>
    <p:extLst>
      <p:ext uri="{BB962C8B-B14F-4D97-AF65-F5344CB8AC3E}">
        <p14:creationId xmlns:p14="http://schemas.microsoft.com/office/powerpoint/2010/main" val="255363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And post-conservation when it returned to the School just a month or so ago</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These survivors will,</a:t>
            </a:r>
            <a:r>
              <a:rPr lang="en-GB" baseline="0" dirty="0" smtClean="0"/>
              <a:t> no doubt, be showcased somehow within the restored </a:t>
            </a:r>
            <a:r>
              <a:rPr lang="en-GB" baseline="0" dirty="0" smtClean="0"/>
              <a:t>Library and its outlying spaces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14</a:t>
            </a:fld>
            <a:endParaRPr lang="en-GB" dirty="0"/>
          </a:p>
        </p:txBody>
      </p:sp>
    </p:spTree>
    <p:extLst>
      <p:ext uri="{BB962C8B-B14F-4D97-AF65-F5344CB8AC3E}">
        <p14:creationId xmlns:p14="http://schemas.microsoft.com/office/powerpoint/2010/main" val="301823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0" kern="1200" dirty="0" smtClean="0">
                <a:solidFill>
                  <a:schemeClr val="tx1"/>
                </a:solidFill>
                <a:effectLst/>
                <a:latin typeface="+mn-lt"/>
                <a:ea typeface="+mn-ea"/>
                <a:cs typeface="+mn-cs"/>
              </a:rPr>
              <a:t>But as well as looking back, we look forward</a:t>
            </a:r>
          </a:p>
          <a:p>
            <a:pPr marL="171450" indent="-171450">
              <a:buFont typeface="Arial" panose="020B0604020202020204" pitchFamily="34" charset="0"/>
              <a:buChar char="•"/>
            </a:pPr>
            <a:endParaRPr lang="en-US" sz="120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smtClean="0">
                <a:solidFill>
                  <a:schemeClr val="tx1"/>
                </a:solidFill>
                <a:effectLst/>
                <a:latin typeface="+mn-lt"/>
                <a:ea typeface="+mn-ea"/>
                <a:cs typeface="+mn-cs"/>
              </a:rPr>
              <a:t>Immediately after the fire, we were touched by the many offers of donations we received,</a:t>
            </a:r>
            <a:r>
              <a:rPr lang="en-US" sz="1200" i="0" kern="1200" baseline="0" dirty="0" smtClean="0">
                <a:solidFill>
                  <a:schemeClr val="tx1"/>
                </a:solidFill>
                <a:effectLst/>
                <a:latin typeface="+mn-lt"/>
                <a:ea typeface="+mn-ea"/>
                <a:cs typeface="+mn-cs"/>
              </a:rPr>
              <a:t> and indeed w</a:t>
            </a:r>
            <a:r>
              <a:rPr lang="en-US" sz="1200" i="0" kern="1200" dirty="0" smtClean="0">
                <a:solidFill>
                  <a:schemeClr val="tx1"/>
                </a:solidFill>
                <a:effectLst/>
                <a:latin typeface="+mn-lt"/>
                <a:ea typeface="+mn-ea"/>
                <a:cs typeface="+mn-cs"/>
              </a:rPr>
              <a:t>e continue to receive many offers of donations from individuals and institutions, for which we are very grateful</a:t>
            </a:r>
          </a:p>
          <a:p>
            <a:pPr marL="171450" indent="-171450">
              <a:buFont typeface="Arial" panose="020B0604020202020204" pitchFamily="34" charset="0"/>
              <a:buChar char="•"/>
            </a:pPr>
            <a:endParaRPr lang="en-US" sz="120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smtClean="0">
                <a:solidFill>
                  <a:schemeClr val="tx1"/>
                </a:solidFill>
                <a:effectLst/>
                <a:latin typeface="+mn-lt"/>
                <a:ea typeface="+mn-ea"/>
                <a:cs typeface="+mn-cs"/>
              </a:rPr>
              <a:t>This</a:t>
            </a:r>
            <a:r>
              <a:rPr lang="en-US" sz="1200" i="0" kern="1200" baseline="0" dirty="0" smtClean="0">
                <a:solidFill>
                  <a:schemeClr val="tx1"/>
                </a:solidFill>
                <a:effectLst/>
                <a:latin typeface="+mn-lt"/>
                <a:ea typeface="+mn-ea"/>
                <a:cs typeface="+mn-cs"/>
              </a:rPr>
              <a:t> has enabled us to begin the process of rebuilding, in part, our lost collections</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15</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0" kern="1200" dirty="0" smtClean="0">
                <a:solidFill>
                  <a:schemeClr val="tx1"/>
                </a:solidFill>
                <a:effectLst/>
                <a:latin typeface="+mn-lt"/>
                <a:ea typeface="+mn-ea"/>
                <a:cs typeface="+mn-cs"/>
              </a:rPr>
              <a:t>The </a:t>
            </a:r>
            <a:r>
              <a:rPr lang="en-US" sz="1200" i="0" kern="1200" dirty="0" smtClean="0">
                <a:solidFill>
                  <a:schemeClr val="tx1"/>
                </a:solidFill>
                <a:effectLst/>
                <a:latin typeface="+mn-lt"/>
                <a:ea typeface="+mn-ea"/>
                <a:cs typeface="+mn-cs"/>
              </a:rPr>
              <a:t>loss of </a:t>
            </a:r>
            <a:r>
              <a:rPr lang="en-US" sz="1200" i="0" kern="1200" dirty="0" smtClean="0">
                <a:solidFill>
                  <a:schemeClr val="tx1"/>
                </a:solidFill>
                <a:effectLst/>
                <a:latin typeface="+mn-lt"/>
                <a:ea typeface="+mn-ea"/>
                <a:cs typeface="+mn-cs"/>
              </a:rPr>
              <a:t>these </a:t>
            </a:r>
            <a:r>
              <a:rPr lang="en-US" sz="1200" i="0" kern="1200" dirty="0" smtClean="0">
                <a:solidFill>
                  <a:schemeClr val="tx1"/>
                </a:solidFill>
                <a:effectLst/>
                <a:latin typeface="+mn-lt"/>
                <a:ea typeface="+mn-ea"/>
                <a:cs typeface="+mn-cs"/>
              </a:rPr>
              <a:t>collections </a:t>
            </a:r>
            <a:r>
              <a:rPr lang="en-US" sz="1200" i="0" kern="1200" dirty="0" smtClean="0">
                <a:solidFill>
                  <a:schemeClr val="tx1"/>
                </a:solidFill>
                <a:effectLst/>
                <a:latin typeface="+mn-lt"/>
                <a:ea typeface="+mn-ea"/>
                <a:cs typeface="+mn-cs"/>
              </a:rPr>
              <a:t>however has provided</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us </a:t>
            </a:r>
            <a:r>
              <a:rPr lang="en-US" sz="1200" i="0" kern="1200" dirty="0" smtClean="0">
                <a:solidFill>
                  <a:schemeClr val="tx1"/>
                </a:solidFill>
                <a:effectLst/>
                <a:latin typeface="+mn-lt"/>
                <a:ea typeface="+mn-ea"/>
                <a:cs typeface="+mn-cs"/>
              </a:rPr>
              <a:t>with an opportunity to re-orientate the Mackintosh</a:t>
            </a:r>
            <a:r>
              <a:rPr lang="en-US" sz="1200" i="0" kern="1200" baseline="0" dirty="0" smtClean="0">
                <a:solidFill>
                  <a:schemeClr val="tx1"/>
                </a:solidFill>
                <a:effectLst/>
                <a:latin typeface="+mn-lt"/>
                <a:ea typeface="+mn-ea"/>
                <a:cs typeface="+mn-cs"/>
              </a:rPr>
              <a:t> Library so that</a:t>
            </a:r>
            <a:r>
              <a:rPr lang="en-GB" sz="1200" i="0" kern="1200" baseline="0" dirty="0" smtClean="0">
                <a:solidFill>
                  <a:schemeClr val="tx1"/>
                </a:solidFill>
                <a:effectLst/>
                <a:latin typeface="+mn-lt"/>
                <a:ea typeface="+mn-ea"/>
                <a:cs typeface="+mn-cs"/>
              </a:rPr>
              <a:t> its collections are more </a:t>
            </a:r>
            <a:r>
              <a:rPr lang="en-GB" dirty="0" smtClean="0"/>
              <a:t>tightly aligned to both the illustrious history and future direction of the Glasgow School of Art</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This raises a series of ethical and professional questions: how do we ensure that collections built today remain relevant for 100 years hence, or collections built 100 years ago relevant for today? </a:t>
            </a:r>
            <a:endParaRPr lang="en-GB" dirty="0" smtClean="0"/>
          </a:p>
          <a:p>
            <a:pPr marL="171450" indent="-171450">
              <a:buFont typeface="Arial" panose="020B0604020202020204" pitchFamily="34" charset="0"/>
              <a:buChar char="•"/>
            </a:pP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So we will not be replacing like for like, but will</a:t>
            </a:r>
            <a:r>
              <a:rPr lang="en-GB" baseline="0" dirty="0" smtClean="0"/>
              <a:t> instead build collections that add value to the learning and research experiences of our students.</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At the</a:t>
            </a:r>
            <a:r>
              <a:rPr lang="en-GB" baseline="0" dirty="0" smtClean="0"/>
              <a:t> time of speaking</a:t>
            </a:r>
            <a:r>
              <a:rPr lang="en-GB" dirty="0" smtClean="0"/>
              <a:t>, we are clear in only seeking very specific titles that hold particular relevance to our history, our alumni, and our learning, teaching and research activities</a:t>
            </a:r>
          </a:p>
          <a:p>
            <a:pPr marL="171450" indent="-171450">
              <a:buFont typeface="Arial" panose="020B0604020202020204" pitchFamily="34" charset="0"/>
              <a:buChar char="•"/>
            </a:pP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Our current Wants List of about 700 titles is available on our website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To date, this approach has proved very successful, and we </a:t>
            </a:r>
            <a:r>
              <a:rPr lang="en-GB" baseline="0" dirty="0" smtClean="0"/>
              <a:t>were </a:t>
            </a:r>
            <a:r>
              <a:rPr lang="en-GB" baseline="0" dirty="0" smtClean="0"/>
              <a:t>able to replace 22% of our priority volumes in the first 3 months after the fire</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Some notable works have been received. The book </a:t>
            </a:r>
            <a:r>
              <a:rPr lang="en-GB" baseline="0" dirty="0" smtClean="0"/>
              <a:t>in </a:t>
            </a:r>
            <a:r>
              <a:rPr lang="en-GB" baseline="0" dirty="0" smtClean="0"/>
              <a:t>my hand in this Herald article is a rare Gregynog Press volume by GSA alumnus Agnes Miller Parker, kindly donated by Blackwell’s Rare Books</a:t>
            </a:r>
          </a:p>
          <a:p>
            <a:pPr marL="171450" indent="-171450">
              <a:buFont typeface="Arial" panose="020B0604020202020204" pitchFamily="34" charset="0"/>
              <a:buChar char="•"/>
            </a:pPr>
            <a:endParaRPr lang="en-GB"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And  you can also see my then colleague Jennifer accepting</a:t>
            </a:r>
            <a:r>
              <a:rPr lang="en-GB" baseline="0" dirty="0" smtClean="0"/>
              <a:t> a donation of a rare Glasgow Style binding by former GSA Head of Embroidery Ann Macbeth, kindly donated by the Antiquarian Booksellers’ Association</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16</a:t>
            </a:fld>
            <a:endParaRPr lang="en-GB" dirty="0"/>
          </a:p>
        </p:txBody>
      </p:sp>
    </p:spTree>
    <p:extLst>
      <p:ext uri="{BB962C8B-B14F-4D97-AF65-F5344CB8AC3E}">
        <p14:creationId xmlns:p14="http://schemas.microsoft.com/office/powerpoint/2010/main" val="451201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Much as the fire has provided us with an opportunity</a:t>
            </a:r>
            <a:r>
              <a:rPr lang="en-GB" baseline="0" dirty="0" smtClean="0"/>
              <a:t> to re-evaluate and re-orientate the library’s collections, it has also opened up possibilities in use and access that hitherto were not available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The particular</a:t>
            </a:r>
            <a:r>
              <a:rPr lang="en-GB" baseline="0" dirty="0" smtClean="0"/>
              <a:t> rarity and value of the furniture and art housed in that space had meant that our learners were unable to access its unique materials, or enjoy its experiential qualities, when they wished or required to do so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But of course, a restored building will present a new reality which, as both a space and service, the library must respond to</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17</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The original Book Store above the library, too small and restricted for studio use, will become a dedicated store and reading room for our unique and distinctive collections.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This will open up these collections for the first time to both our own students and researchers, and those from other institutions and the general public. </a:t>
            </a:r>
            <a:endParaRPr lang="en-GB" baseline="0" dirty="0" smtClean="0"/>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Central to our plans for the reoccupation and use of </a:t>
            </a:r>
            <a:r>
              <a:rPr lang="en-GB" baseline="0" dirty="0" smtClean="0"/>
              <a:t>the main </a:t>
            </a:r>
            <a:r>
              <a:rPr lang="en-GB" baseline="0" dirty="0" smtClean="0"/>
              <a:t>space is the question of how we engage with </a:t>
            </a:r>
            <a:r>
              <a:rPr lang="en-GB" baseline="0" dirty="0" smtClean="0"/>
              <a:t>it in </a:t>
            </a:r>
            <a:r>
              <a:rPr lang="en-GB" baseline="0" dirty="0" smtClean="0"/>
              <a:t>ways that are learner-, rather than system-centred</a:t>
            </a:r>
          </a:p>
          <a:p>
            <a:pPr marL="0" indent="0">
              <a:buFont typeface="Arial" panose="020B0604020202020204" pitchFamily="34" charset="0"/>
              <a:buNone/>
            </a:pPr>
            <a:endParaRPr lang="en-GB" dirty="0" smtClean="0"/>
          </a:p>
          <a:p>
            <a:pPr marL="171450" indent="-171450">
              <a:buFont typeface="Arial" panose="020B0604020202020204" pitchFamily="34" charset="0"/>
              <a:buChar char="•"/>
            </a:pPr>
            <a:r>
              <a:rPr lang="en-GB" dirty="0" smtClean="0"/>
              <a:t>A learner-centred space of course requires us to open up our spaces to</a:t>
            </a:r>
            <a:r>
              <a:rPr lang="en-GB" baseline="0" dirty="0" smtClean="0"/>
              <a:t> people both physically and psychologically</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Physical access is, in reality, the easiest of these to address, but psychological barriers are more deeply ingrained</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How can we begin the process of unchaining those rare and distinctive collections we hold that can add so much both qualitatively and experientially to the learning </a:t>
            </a:r>
            <a:r>
              <a:rPr lang="en-GB" baseline="0" dirty="0" smtClean="0"/>
              <a:t>experience</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We envisage a space that is not shut away, as in previous years, but is opened up for learning and teaching, whilst respecting the needs of the public</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Here you see students on our Interaction Design programme who enjoyed a week-long residency in the Mackintosh Library in early 2014, during which time they designed and developed digital interventions into the space</a:t>
            </a:r>
            <a:endParaRPr lang="en-GB" baseline="0" dirty="0" smtClean="0"/>
          </a:p>
        </p:txBody>
      </p:sp>
      <p:sp>
        <p:nvSpPr>
          <p:cNvPr id="4" name="Slide Number Placeholder 3"/>
          <p:cNvSpPr>
            <a:spLocks noGrp="1"/>
          </p:cNvSpPr>
          <p:nvPr>
            <p:ph type="sldNum" sz="quarter" idx="10"/>
          </p:nvPr>
        </p:nvSpPr>
        <p:spPr/>
        <p:txBody>
          <a:bodyPr/>
          <a:lstStyle/>
          <a:p>
            <a:fld id="{1A6596FC-C56A-4A99-81C4-42CA6E22CBBC}" type="slidenum">
              <a:rPr lang="en-GB" smtClean="0"/>
              <a:t>18</a:t>
            </a:fld>
            <a:endParaRPr lang="en-GB"/>
          </a:p>
        </p:txBody>
      </p:sp>
    </p:spTree>
    <p:extLst>
      <p:ext uri="{BB962C8B-B14F-4D97-AF65-F5344CB8AC3E}">
        <p14:creationId xmlns:p14="http://schemas.microsoft.com/office/powerpoint/2010/main" val="323364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And here you see a tableau vivant staged by</a:t>
            </a:r>
            <a:r>
              <a:rPr lang="en-GB" baseline="0" dirty="0" smtClean="0"/>
              <a:t> students within the library as part of </a:t>
            </a:r>
            <a:r>
              <a:rPr lang="en-GB" baseline="0" dirty="0" err="1" smtClean="0"/>
              <a:t>Robyne’s</a:t>
            </a:r>
            <a:r>
              <a:rPr lang="en-GB" baseline="0" dirty="0" smtClean="0"/>
              <a:t> artistic dress elective.</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This new vision for the library sees it reclaiming its centrality in the student experience and in the life of the restored Mackintosh Building.</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19</a:t>
            </a:fld>
            <a:endParaRPr lang="en-GB" dirty="0"/>
          </a:p>
        </p:txBody>
      </p:sp>
    </p:spTree>
    <p:extLst>
      <p:ext uri="{BB962C8B-B14F-4D97-AF65-F5344CB8AC3E}">
        <p14:creationId xmlns:p14="http://schemas.microsoft.com/office/powerpoint/2010/main" val="48175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Now</a:t>
            </a:r>
            <a:r>
              <a:rPr lang="en-GB" sz="1200" kern="1200" baseline="0" dirty="0" smtClean="0">
                <a:solidFill>
                  <a:schemeClr val="tx1"/>
                </a:solidFill>
                <a:effectLst/>
                <a:latin typeface="+mn-lt"/>
                <a:ea typeface="+mn-ea"/>
                <a:cs typeface="+mn-cs"/>
              </a:rPr>
              <a:t> m</a:t>
            </a:r>
            <a:r>
              <a:rPr lang="en-GB" sz="1200" kern="1200" dirty="0" smtClean="0">
                <a:solidFill>
                  <a:schemeClr val="tx1"/>
                </a:solidFill>
                <a:effectLst/>
                <a:latin typeface="+mn-lt"/>
                <a:ea typeface="+mn-ea"/>
                <a:cs typeface="+mn-cs"/>
              </a:rPr>
              <a:t>uch </a:t>
            </a:r>
            <a:r>
              <a:rPr lang="en-GB" sz="1200" kern="1200" dirty="0" smtClean="0">
                <a:solidFill>
                  <a:schemeClr val="tx1"/>
                </a:solidFill>
                <a:effectLst/>
                <a:latin typeface="+mn-lt"/>
                <a:ea typeface="+mn-ea"/>
                <a:cs typeface="+mn-cs"/>
              </a:rPr>
              <a:t>has been written on the importance of the design of Mackintosh’s library,</a:t>
            </a:r>
            <a:r>
              <a:rPr lang="en-GB" sz="1200" kern="1200" baseline="0" dirty="0" smtClean="0">
                <a:solidFill>
                  <a:schemeClr val="tx1"/>
                </a:solidFill>
                <a:effectLst/>
                <a:latin typeface="+mn-lt"/>
                <a:ea typeface="+mn-ea"/>
                <a:cs typeface="+mn-cs"/>
              </a:rPr>
              <a:t> and my colleagues here (and indeed many of you) are infinitely more qualified to talk on that subject than I.</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So it is not the intention of this talk to add further to this architectural discourse.</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Rather, it adopts the premise that any historical library is more than an architectural space alone; the collections it contains also form an intrinsic part of its history of both use and reception. </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In the case of Mackintosh’s library, the innovative aesthetic has tended to overshadow the collections that it held</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In</a:t>
            </a:r>
            <a:r>
              <a:rPr lang="en-GB" baseline="0" dirty="0" smtClean="0"/>
              <a:t> tonight’s talk I aim to </a:t>
            </a:r>
            <a:r>
              <a:rPr lang="en-GB" baseline="0" dirty="0" smtClean="0"/>
              <a:t>address this, and provide </a:t>
            </a:r>
            <a:r>
              <a:rPr lang="en-GB" baseline="0" dirty="0" smtClean="0"/>
              <a:t>a short overview of the post-fire activities that relate specifically to the important collections held within Mackintosh’s space</a:t>
            </a:r>
          </a:p>
          <a:p>
            <a:pPr marL="171450" indent="-171450">
              <a:buFont typeface="Arial" panose="020B0604020202020204" pitchFamily="34" charset="0"/>
              <a:buChar char="•"/>
            </a:pPr>
            <a:endParaRPr lang="en-GB"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We will start with the historical research that has</a:t>
            </a:r>
            <a:r>
              <a:rPr lang="en-GB" sz="1200" kern="1200" dirty="0" smtClean="0">
                <a:solidFill>
                  <a:schemeClr val="tx1"/>
                </a:solidFill>
                <a:effectLst/>
                <a:latin typeface="+mn-lt"/>
                <a:ea typeface="+mn-ea"/>
                <a:cs typeface="+mn-cs"/>
              </a:rPr>
              <a:t> been conducted into the early library collections at </a:t>
            </a:r>
            <a:r>
              <a:rPr lang="en-GB" sz="1200" kern="1200" dirty="0" smtClean="0">
                <a:solidFill>
                  <a:schemeClr val="tx1"/>
                </a:solidFill>
                <a:effectLst/>
                <a:latin typeface="+mn-lt"/>
                <a:ea typeface="+mn-ea"/>
                <a:cs typeface="+mn-cs"/>
              </a:rPr>
              <a:t>GSA</a:t>
            </a:r>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2</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20</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Mackintosh’s space is now so synonymous with the GSA library, that it is often overlooked that a collection had existed within the School for many years.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u="none"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The fire</a:t>
            </a:r>
            <a:r>
              <a:rPr lang="en-GB" sz="1200" u="none" kern="1200" baseline="0" dirty="0" smtClean="0">
                <a:solidFill>
                  <a:schemeClr val="tx1"/>
                </a:solidFill>
                <a:effectLst/>
                <a:latin typeface="+mn-lt"/>
                <a:ea typeface="+mn-ea"/>
                <a:cs typeface="+mn-cs"/>
              </a:rPr>
              <a:t> provided us with an opportunity to reconsider p</a:t>
            </a:r>
            <a:r>
              <a:rPr lang="en-GB" sz="1200" u="none" kern="1200" dirty="0" smtClean="0">
                <a:solidFill>
                  <a:schemeClr val="tx1"/>
                </a:solidFill>
                <a:effectLst/>
                <a:latin typeface="+mn-lt"/>
                <a:ea typeface="+mn-ea"/>
                <a:cs typeface="+mn-cs"/>
              </a:rPr>
              <a:t>rimary </a:t>
            </a:r>
            <a:r>
              <a:rPr lang="en-GB" sz="1200" u="none" kern="1200" dirty="0" smtClean="0">
                <a:solidFill>
                  <a:schemeClr val="tx1"/>
                </a:solidFill>
                <a:effectLst/>
                <a:latin typeface="+mn-lt"/>
                <a:ea typeface="+mn-ea"/>
                <a:cs typeface="+mn-cs"/>
              </a:rPr>
              <a:t>documents that remain in the School’s archives</a:t>
            </a:r>
            <a:r>
              <a:rPr lang="en-GB" sz="1200" u="none" kern="1200" baseline="0" dirty="0" smtClean="0">
                <a:solidFill>
                  <a:schemeClr val="tx1"/>
                </a:solidFill>
                <a:effectLst/>
                <a:latin typeface="+mn-lt"/>
                <a:ea typeface="+mn-ea"/>
                <a:cs typeface="+mn-cs"/>
              </a:rPr>
              <a:t> (such as the Minutes of the Library and Materials Sub-Committee of Governors)</a:t>
            </a:r>
            <a:r>
              <a:rPr lang="en-GB" sz="1200" u="none" kern="1200" dirty="0" smtClean="0">
                <a:solidFill>
                  <a:schemeClr val="tx1"/>
                </a:solidFill>
                <a:effectLst/>
                <a:latin typeface="+mn-lt"/>
                <a:ea typeface="+mn-ea"/>
                <a:cs typeface="+mn-cs"/>
              </a:rPr>
              <a:t> </a:t>
            </a:r>
            <a:r>
              <a:rPr lang="en-GB" sz="1200" u="none" kern="1200" baseline="0" dirty="0" smtClean="0">
                <a:solidFill>
                  <a:schemeClr val="tx1"/>
                </a:solidFill>
                <a:effectLst/>
                <a:latin typeface="+mn-lt"/>
                <a:ea typeface="+mn-ea"/>
                <a:cs typeface="+mn-cs"/>
              </a:rPr>
              <a:t>in order </a:t>
            </a:r>
            <a:r>
              <a:rPr lang="en-GB" sz="1200" u="none" kern="1200" dirty="0" smtClean="0">
                <a:solidFill>
                  <a:schemeClr val="tx1"/>
                </a:solidFill>
                <a:effectLst/>
                <a:latin typeface="+mn-lt"/>
                <a:ea typeface="+mn-ea"/>
                <a:cs typeface="+mn-cs"/>
              </a:rPr>
              <a:t>to </a:t>
            </a:r>
            <a:r>
              <a:rPr lang="en-GB" sz="1200" u="none" kern="1200" dirty="0" smtClean="0">
                <a:solidFill>
                  <a:schemeClr val="tx1"/>
                </a:solidFill>
                <a:effectLst/>
                <a:latin typeface="+mn-lt"/>
                <a:ea typeface="+mn-ea"/>
                <a:cs typeface="+mn-cs"/>
              </a:rPr>
              <a:t>construct,</a:t>
            </a:r>
            <a:r>
              <a:rPr lang="en-GB" sz="1200" u="none" kern="1200" baseline="0" dirty="0" smtClean="0">
                <a:solidFill>
                  <a:schemeClr val="tx1"/>
                </a:solidFill>
                <a:effectLst/>
                <a:latin typeface="+mn-lt"/>
                <a:ea typeface="+mn-ea"/>
                <a:cs typeface="+mn-cs"/>
              </a:rPr>
              <a:t> for the first time, an evidenced narrative of </a:t>
            </a:r>
            <a:r>
              <a:rPr lang="en-GB" sz="1200" u="none" kern="1200" dirty="0" smtClean="0">
                <a:solidFill>
                  <a:schemeClr val="tx1"/>
                </a:solidFill>
                <a:effectLst/>
                <a:latin typeface="+mn-lt"/>
                <a:ea typeface="+mn-ea"/>
                <a:cs typeface="+mn-cs"/>
              </a:rPr>
              <a:t>the history of the library and the strategies that were employed to develop its </a:t>
            </a:r>
            <a:r>
              <a:rPr lang="en-GB" sz="1200" u="none" kern="1200" dirty="0" smtClean="0">
                <a:solidFill>
                  <a:schemeClr val="tx1"/>
                </a:solidFill>
                <a:effectLst/>
                <a:latin typeface="+mn-lt"/>
                <a:ea typeface="+mn-ea"/>
                <a:cs typeface="+mn-cs"/>
              </a:rPr>
              <a:t>collections.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u="none"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Here, I will provide</a:t>
            </a:r>
            <a:r>
              <a:rPr lang="en-GB" sz="1200" u="none" kern="1200" baseline="0" dirty="0" smtClean="0">
                <a:solidFill>
                  <a:schemeClr val="tx1"/>
                </a:solidFill>
                <a:effectLst/>
                <a:latin typeface="+mn-lt"/>
                <a:ea typeface="+mn-ea"/>
                <a:cs typeface="+mn-cs"/>
              </a:rPr>
              <a:t> a rather potted version of the history we have uncovered:</a:t>
            </a:r>
            <a:endParaRPr lang="en-GB" sz="1200" u="none" kern="1200" dirty="0" smtClean="0">
              <a:solidFill>
                <a:schemeClr val="tx1"/>
              </a:solidFill>
              <a:effectLst/>
              <a:latin typeface="+mn-lt"/>
              <a:ea typeface="+mn-ea"/>
              <a:cs typeface="+mn-cs"/>
            </a:endParaRPr>
          </a:p>
          <a:p>
            <a:pPr marL="0" indent="0">
              <a:buFont typeface="Arial" panose="020B0604020202020204" pitchFamily="34" charset="0"/>
              <a:buNone/>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We now know, for example, that a library is first mentioned in 1847 when the Governors ‘request their fellow citizens to assist them in making additions to the lending library, which is far from being sufficient for the wants of the school; and, as the use of the library is valued highly by the students, it is desirable to extend it as much as possible.’ </a:t>
            </a: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The date of 1847 is </a:t>
            </a:r>
            <a:r>
              <a:rPr lang="en-GB" sz="1200" u="none" kern="1200" dirty="0" smtClean="0">
                <a:solidFill>
                  <a:schemeClr val="tx1"/>
                </a:solidFill>
                <a:effectLst/>
                <a:latin typeface="+mn-lt"/>
                <a:ea typeface="+mn-ea"/>
                <a:cs typeface="+mn-cs"/>
              </a:rPr>
              <a:t>perhaps significant</a:t>
            </a:r>
            <a:r>
              <a:rPr lang="en-GB" sz="1200" u="none" kern="1200" dirty="0" smtClean="0">
                <a:solidFill>
                  <a:schemeClr val="tx1"/>
                </a:solidFill>
                <a:effectLst/>
                <a:latin typeface="+mn-lt"/>
                <a:ea typeface="+mn-ea"/>
                <a:cs typeface="+mn-cs"/>
              </a:rPr>
              <a:t>, for it comes just 2 years after the Glasgow School first opened its doors, and it is clear that within a very short period of time following its foundation the School was actively constructing a library for its students.</a:t>
            </a: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After these formative years, the next mention of the library does not occur for another 35 years, in 1885 when the School was housed in the </a:t>
            </a:r>
            <a:r>
              <a:rPr lang="en-GB" sz="1200" u="none" kern="1200" dirty="0" smtClean="0">
                <a:solidFill>
                  <a:schemeClr val="tx1"/>
                </a:solidFill>
                <a:effectLst/>
                <a:latin typeface="+mn-lt"/>
                <a:ea typeface="+mn-ea"/>
                <a:cs typeface="+mn-cs"/>
              </a:rPr>
              <a:t>McLellan</a:t>
            </a:r>
            <a:r>
              <a:rPr lang="en-GB" sz="1200" u="none" kern="1200" baseline="0" dirty="0" smtClean="0">
                <a:solidFill>
                  <a:schemeClr val="tx1"/>
                </a:solidFill>
                <a:effectLst/>
                <a:latin typeface="+mn-lt"/>
                <a:ea typeface="+mn-ea"/>
                <a:cs typeface="+mn-cs"/>
              </a:rPr>
              <a:t> Galleries</a:t>
            </a:r>
            <a:endParaRPr lang="en-GB" sz="1200" u="none" kern="1200" dirty="0" smtClean="0">
              <a:solidFill>
                <a:schemeClr val="tx1"/>
              </a:solidFill>
              <a:effectLst/>
              <a:latin typeface="+mn-lt"/>
              <a:ea typeface="+mn-ea"/>
              <a:cs typeface="+mn-cs"/>
            </a:endParaRPr>
          </a:p>
          <a:p>
            <a:pPr marL="0" indent="0">
              <a:buFont typeface="Arial" panose="020B0604020202020204" pitchFamily="34" charset="0"/>
              <a:buNone/>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The </a:t>
            </a:r>
            <a:r>
              <a:rPr lang="en-GB" sz="1200" u="none" kern="1200" dirty="0" smtClean="0">
                <a:solidFill>
                  <a:schemeClr val="tx1"/>
                </a:solidFill>
                <a:effectLst/>
                <a:latin typeface="+mn-lt"/>
                <a:ea typeface="+mn-ea"/>
                <a:cs typeface="+mn-cs"/>
              </a:rPr>
              <a:t>1887 </a:t>
            </a:r>
            <a:r>
              <a:rPr lang="en-GB" sz="1200" i="1" u="none" kern="1200" dirty="0" smtClean="0">
                <a:solidFill>
                  <a:schemeClr val="tx1"/>
                </a:solidFill>
                <a:effectLst/>
                <a:latin typeface="+mn-lt"/>
                <a:ea typeface="+mn-ea"/>
                <a:cs typeface="+mn-cs"/>
              </a:rPr>
              <a:t>Annual Report </a:t>
            </a:r>
            <a:r>
              <a:rPr lang="en-GB" sz="1200" u="none" kern="1200" dirty="0" smtClean="0">
                <a:solidFill>
                  <a:schemeClr val="tx1"/>
                </a:solidFill>
                <a:effectLst/>
                <a:latin typeface="+mn-lt"/>
                <a:ea typeface="+mn-ea"/>
                <a:cs typeface="+mn-cs"/>
              </a:rPr>
              <a:t>observes that though the library had been ‘thoroughly overhauled, arranged and catalogued’ and was open during set hours, it had become necessary to use the ladies luncheon room as a reading room.</a:t>
            </a:r>
          </a:p>
        </p:txBody>
      </p:sp>
      <p:sp>
        <p:nvSpPr>
          <p:cNvPr id="4" name="Slide Number Placeholder 3"/>
          <p:cNvSpPr>
            <a:spLocks noGrp="1"/>
          </p:cNvSpPr>
          <p:nvPr>
            <p:ph type="sldNum" sz="quarter" idx="10"/>
          </p:nvPr>
        </p:nvSpPr>
        <p:spPr/>
        <p:txBody>
          <a:bodyPr/>
          <a:lstStyle/>
          <a:p>
            <a:fld id="{671880E0-F5F1-4298-A4B2-1825A3CD4419}" type="slidenum">
              <a:rPr lang="en-GB" smtClean="0"/>
              <a:t>3</a:t>
            </a:fld>
            <a:endParaRPr lang="en-GB" dirty="0"/>
          </a:p>
        </p:txBody>
      </p:sp>
    </p:spTree>
    <p:extLst>
      <p:ext uri="{BB962C8B-B14F-4D97-AF65-F5344CB8AC3E}">
        <p14:creationId xmlns:p14="http://schemas.microsoft.com/office/powerpoint/2010/main" val="564393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In 20 March 1893 William</a:t>
            </a:r>
            <a:r>
              <a:rPr lang="en-GB" sz="1200" u="none" kern="1200" baseline="0" dirty="0" smtClean="0">
                <a:solidFill>
                  <a:schemeClr val="tx1"/>
                </a:solidFill>
                <a:effectLst/>
                <a:latin typeface="+mn-lt"/>
                <a:ea typeface="+mn-ea"/>
                <a:cs typeface="+mn-cs"/>
              </a:rPr>
              <a:t> Forrest</a:t>
            </a:r>
            <a:r>
              <a:rPr lang="en-GB" sz="1200" u="none" kern="1200" dirty="0" smtClean="0">
                <a:solidFill>
                  <a:schemeClr val="tx1"/>
                </a:solidFill>
                <a:effectLst/>
                <a:latin typeface="+mn-lt"/>
                <a:ea typeface="+mn-ea"/>
                <a:cs typeface="+mn-cs"/>
              </a:rPr>
              <a:t> Salmon submitted a plan to alleviate the situation</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with a new library space within the Corporation Buildings that would release the ladies’ luncheon room for its original intended </a:t>
            </a:r>
            <a:r>
              <a:rPr lang="en-GB" sz="1200" u="none" kern="1200" dirty="0" smtClean="0">
                <a:solidFill>
                  <a:schemeClr val="tx1"/>
                </a:solidFill>
                <a:effectLst/>
                <a:latin typeface="+mn-lt"/>
                <a:ea typeface="+mn-ea"/>
                <a:cs typeface="+mn-cs"/>
              </a:rPr>
              <a:t>use.</a:t>
            </a: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The following year the </a:t>
            </a:r>
            <a:r>
              <a:rPr lang="en-GB" sz="1200" i="1" u="none" kern="1200" dirty="0" smtClean="0">
                <a:solidFill>
                  <a:schemeClr val="tx1"/>
                </a:solidFill>
                <a:effectLst/>
                <a:latin typeface="+mn-lt"/>
                <a:ea typeface="+mn-ea"/>
                <a:cs typeface="+mn-cs"/>
              </a:rPr>
              <a:t>Annual Report </a:t>
            </a:r>
            <a:r>
              <a:rPr lang="en-GB" sz="1200" u="none" kern="1200" dirty="0" smtClean="0">
                <a:solidFill>
                  <a:schemeClr val="tx1"/>
                </a:solidFill>
                <a:effectLst/>
                <a:latin typeface="+mn-lt"/>
                <a:ea typeface="+mn-ea"/>
                <a:cs typeface="+mn-cs"/>
              </a:rPr>
              <a:t>noted that ‘a special room has been set aside…, suitably provided with book-cases and tables, where students can consult the books which may aid them in their particular study.’ </a:t>
            </a: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No plans of Salmon’s scheme survive.</a:t>
            </a: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This new space seems to have acted as the catalyst for the appointment of the School’s very first librarian in 1894, the artist James Joseph</a:t>
            </a:r>
            <a:r>
              <a:rPr lang="en-GB" sz="1200" u="none" kern="1200" baseline="0" dirty="0" smtClean="0">
                <a:solidFill>
                  <a:schemeClr val="tx1"/>
                </a:solidFill>
                <a:effectLst/>
                <a:latin typeface="+mn-lt"/>
                <a:ea typeface="+mn-ea"/>
                <a:cs typeface="+mn-cs"/>
              </a:rPr>
              <a:t> Francis Xavier King, shown here in a portrait by David Forrester Wilson</a:t>
            </a:r>
            <a:endParaRPr lang="en-GB" sz="120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4</a:t>
            </a:fld>
            <a:endParaRPr lang="en-GB" dirty="0"/>
          </a:p>
        </p:txBody>
      </p:sp>
    </p:spTree>
    <p:extLst>
      <p:ext uri="{BB962C8B-B14F-4D97-AF65-F5344CB8AC3E}">
        <p14:creationId xmlns:p14="http://schemas.microsoft.com/office/powerpoint/2010/main" val="2280603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1899 saw the completion of the first stage of Mackintosh’s new accommodation for the School, and the library moved into the first floor museum space, where it was to reside for the next ten years.</a:t>
            </a: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An undated but contemporary photograph taken by T. &amp; R. Annan shows an antique drawing class taking place against the backdrop of library bookcases extending along the east wall.</a:t>
            </a: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It was only </a:t>
            </a:r>
            <a:r>
              <a:rPr lang="en-GB" sz="1200" u="none" kern="1200" dirty="0" smtClean="0">
                <a:solidFill>
                  <a:schemeClr val="tx1"/>
                </a:solidFill>
                <a:effectLst/>
                <a:latin typeface="+mn-lt"/>
                <a:ea typeface="+mn-ea"/>
                <a:cs typeface="+mn-cs"/>
              </a:rPr>
              <a:t>with </a:t>
            </a:r>
            <a:r>
              <a:rPr lang="en-GB" sz="1200" u="none" kern="1200" dirty="0" smtClean="0">
                <a:solidFill>
                  <a:schemeClr val="tx1"/>
                </a:solidFill>
                <a:effectLst/>
                <a:latin typeface="+mn-lt"/>
                <a:ea typeface="+mn-ea"/>
                <a:cs typeface="+mn-cs"/>
              </a:rPr>
              <a:t>the subsequent opening of the second stage</a:t>
            </a:r>
            <a:r>
              <a:rPr lang="en-GB" sz="1200" u="none" kern="1200" baseline="0" dirty="0" smtClean="0">
                <a:solidFill>
                  <a:schemeClr val="tx1"/>
                </a:solidFill>
                <a:effectLst/>
                <a:latin typeface="+mn-lt"/>
                <a:ea typeface="+mn-ea"/>
                <a:cs typeface="+mn-cs"/>
              </a:rPr>
              <a:t> of Mackintosh’s building that the Governors were finally able to observe: “</a:t>
            </a:r>
            <a:r>
              <a:rPr lang="en-GB" sz="1200" u="none" kern="1200" dirty="0" smtClean="0">
                <a:solidFill>
                  <a:schemeClr val="tx1"/>
                </a:solidFill>
                <a:effectLst/>
                <a:latin typeface="+mn-lt"/>
                <a:ea typeface="+mn-ea"/>
                <a:cs typeface="+mn-cs"/>
              </a:rPr>
              <a:t>The library has, for the first time in the history of the school, a room specially devoted to it. It is well lighted by those long windows that make a striking feature on the west elevation. The arrangements are as complete as possible and quietness and seclusion are secured.”</a:t>
            </a:r>
          </a:p>
        </p:txBody>
      </p:sp>
      <p:sp>
        <p:nvSpPr>
          <p:cNvPr id="4" name="Slide Number Placeholder 3"/>
          <p:cNvSpPr>
            <a:spLocks noGrp="1"/>
          </p:cNvSpPr>
          <p:nvPr>
            <p:ph type="sldNum" sz="quarter" idx="10"/>
          </p:nvPr>
        </p:nvSpPr>
        <p:spPr/>
        <p:txBody>
          <a:bodyPr/>
          <a:lstStyle/>
          <a:p>
            <a:fld id="{671880E0-F5F1-4298-A4B2-1825A3CD4419}" type="slidenum">
              <a:rPr lang="en-GB" smtClean="0"/>
              <a:t>5</a:t>
            </a:fld>
            <a:endParaRPr lang="en-GB" dirty="0"/>
          </a:p>
        </p:txBody>
      </p:sp>
    </p:spTree>
    <p:extLst>
      <p:ext uri="{BB962C8B-B14F-4D97-AF65-F5344CB8AC3E}">
        <p14:creationId xmlns:p14="http://schemas.microsoft.com/office/powerpoint/2010/main" val="418383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Following its move to Mackintosh’s </a:t>
            </a:r>
            <a:r>
              <a:rPr lang="en-GB" sz="1200" u="none" kern="1200" dirty="0" smtClean="0">
                <a:solidFill>
                  <a:schemeClr val="tx1"/>
                </a:solidFill>
                <a:effectLst/>
                <a:latin typeface="+mn-lt"/>
                <a:ea typeface="+mn-ea"/>
                <a:cs typeface="+mn-cs"/>
              </a:rPr>
              <a:t>space, </a:t>
            </a:r>
            <a:r>
              <a:rPr lang="en-GB" sz="1200" u="none" kern="1200" dirty="0" smtClean="0">
                <a:solidFill>
                  <a:schemeClr val="tx1"/>
                </a:solidFill>
                <a:effectLst/>
                <a:latin typeface="+mn-lt"/>
                <a:ea typeface="+mn-ea"/>
                <a:cs typeface="+mn-cs"/>
              </a:rPr>
              <a:t>the library’s arrangement and classification </a:t>
            </a:r>
            <a:r>
              <a:rPr lang="en-GB" sz="1200" u="none" kern="1200" dirty="0" smtClean="0">
                <a:solidFill>
                  <a:schemeClr val="tx1"/>
                </a:solidFill>
                <a:effectLst/>
                <a:latin typeface="+mn-lt"/>
                <a:ea typeface="+mn-ea"/>
                <a:cs typeface="+mn-cs"/>
              </a:rPr>
              <a:t>were </a:t>
            </a:r>
            <a:r>
              <a:rPr lang="en-GB" sz="1200" u="none" kern="1200" dirty="0" smtClean="0">
                <a:solidFill>
                  <a:schemeClr val="tx1"/>
                </a:solidFill>
                <a:effectLst/>
                <a:latin typeface="+mn-lt"/>
                <a:ea typeface="+mn-ea"/>
                <a:cs typeface="+mn-cs"/>
              </a:rPr>
              <a:t>significantly formalised. </a:t>
            </a: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By 29 September, t</a:t>
            </a:r>
            <a:r>
              <a:rPr lang="en-US" sz="1200" u="none" kern="1200" dirty="0" smtClean="0">
                <a:solidFill>
                  <a:schemeClr val="tx1"/>
                </a:solidFill>
                <a:effectLst/>
                <a:latin typeface="+mn-lt"/>
                <a:ea typeface="+mn-ea"/>
                <a:cs typeface="+mn-cs"/>
              </a:rPr>
              <a:t>he collections had been transferred to their new cases by degrees and renumbered, with titles in heavy demand placed on the ground floor, and lesser-used stock and the portfolios of prints and drawings housed in the gallery.</a:t>
            </a:r>
          </a:p>
          <a:p>
            <a:pPr marL="171450" indent="-171450">
              <a:buFont typeface="Arial" panose="020B0604020202020204" pitchFamily="34" charset="0"/>
              <a:buChar char="•"/>
            </a:pPr>
            <a:endParaRPr lang="en-US" sz="1200" u="none"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We do not know </a:t>
            </a:r>
            <a:r>
              <a:rPr lang="en-US" sz="1200" u="none" kern="1200" dirty="0" smtClean="0">
                <a:solidFill>
                  <a:schemeClr val="tx1"/>
                </a:solidFill>
                <a:effectLst/>
                <a:latin typeface="+mn-lt"/>
                <a:ea typeface="+mn-ea"/>
                <a:cs typeface="+mn-cs"/>
              </a:rPr>
              <a:t>categorically</a:t>
            </a:r>
            <a:r>
              <a:rPr lang="en-US" sz="1200" u="none" kern="1200" baseline="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how </a:t>
            </a:r>
            <a:r>
              <a:rPr lang="en-US" sz="1200" u="none" kern="1200" dirty="0" smtClean="0">
                <a:solidFill>
                  <a:schemeClr val="tx1"/>
                </a:solidFill>
                <a:effectLst/>
                <a:latin typeface="+mn-lt"/>
                <a:ea typeface="+mn-ea"/>
                <a:cs typeface="+mn-cs"/>
              </a:rPr>
              <a:t>the volumes were arranged</a:t>
            </a:r>
            <a:r>
              <a:rPr lang="en-US" sz="1200" u="none" kern="1200" baseline="0" dirty="0" smtClean="0">
                <a:solidFill>
                  <a:schemeClr val="tx1"/>
                </a:solidFill>
                <a:effectLst/>
                <a:latin typeface="+mn-lt"/>
                <a:ea typeface="+mn-ea"/>
                <a:cs typeface="+mn-cs"/>
              </a:rPr>
              <a:t> for access during this time, </a:t>
            </a:r>
            <a:r>
              <a:rPr lang="en-US" sz="1200" u="none" kern="1200" baseline="0" dirty="0" smtClean="0">
                <a:solidFill>
                  <a:schemeClr val="tx1"/>
                </a:solidFill>
                <a:effectLst/>
                <a:latin typeface="+mn-lt"/>
                <a:ea typeface="+mn-ea"/>
                <a:cs typeface="+mn-cs"/>
              </a:rPr>
              <a:t>but we do know that in many other areas the library took its cue from the library of the </a:t>
            </a:r>
            <a:r>
              <a:rPr lang="en-US" sz="1200" u="none" kern="1200" baseline="0" dirty="0" smtClean="0">
                <a:solidFill>
                  <a:schemeClr val="tx1"/>
                </a:solidFill>
                <a:effectLst/>
                <a:latin typeface="+mn-lt"/>
                <a:ea typeface="+mn-ea"/>
                <a:cs typeface="+mn-cs"/>
              </a:rPr>
              <a:t>London School at South </a:t>
            </a:r>
            <a:r>
              <a:rPr lang="en-US" sz="1200" u="none" kern="1200" baseline="0" dirty="0" smtClean="0">
                <a:solidFill>
                  <a:schemeClr val="tx1"/>
                </a:solidFill>
                <a:effectLst/>
                <a:latin typeface="+mn-lt"/>
                <a:ea typeface="+mn-ea"/>
                <a:cs typeface="+mn-cs"/>
              </a:rPr>
              <a:t>Kensington which, </a:t>
            </a:r>
            <a:r>
              <a:rPr lang="en-US" sz="1200" u="none" kern="1200" baseline="0" dirty="0" err="1" smtClean="0">
                <a:solidFill>
                  <a:schemeClr val="tx1"/>
                </a:solidFill>
                <a:effectLst/>
                <a:latin typeface="+mn-lt"/>
                <a:ea typeface="+mn-ea"/>
                <a:cs typeface="+mn-cs"/>
              </a:rPr>
              <a:t>tantilisingly</a:t>
            </a:r>
            <a:r>
              <a:rPr lang="en-US" sz="1200" u="none" kern="1200" baseline="0" dirty="0" smtClean="0">
                <a:solidFill>
                  <a:schemeClr val="tx1"/>
                </a:solidFill>
                <a:effectLst/>
                <a:latin typeface="+mn-lt"/>
                <a:ea typeface="+mn-ea"/>
                <a:cs typeface="+mn-cs"/>
              </a:rPr>
              <a:t>, were arranged</a:t>
            </a:r>
            <a:r>
              <a:rPr lang="en-US" sz="1200" u="none" kern="120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a:t>
            </a:r>
            <a:r>
              <a:rPr lang="en-US" sz="1200" u="none" kern="1200" dirty="0" smtClean="0">
                <a:solidFill>
                  <a:schemeClr val="tx1"/>
                </a:solidFill>
                <a:effectLst/>
                <a:latin typeface="+mn-lt"/>
                <a:ea typeface="+mn-ea"/>
                <a:cs typeface="+mn-cs"/>
              </a:rPr>
              <a:t>as nearly as practicable according to the classification of arts and trades adopted in the Great Exhibition of 1851</a:t>
            </a:r>
            <a:r>
              <a:rPr lang="en-US" sz="1200" u="none"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6</a:t>
            </a:fld>
            <a:endParaRPr lang="en-GB" dirty="0"/>
          </a:p>
        </p:txBody>
      </p:sp>
    </p:spTree>
    <p:extLst>
      <p:ext uri="{BB962C8B-B14F-4D97-AF65-F5344CB8AC3E}">
        <p14:creationId xmlns:p14="http://schemas.microsoft.com/office/powerpoint/2010/main" val="173679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fire has also presented us with the opportunity of reconstructing the collections that would have been present in Mackintosh’s space in those early days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We </a:t>
            </a:r>
            <a:r>
              <a:rPr lang="en-GB" sz="1200" kern="1200" dirty="0" smtClean="0">
                <a:solidFill>
                  <a:schemeClr val="tx1"/>
                </a:solidFill>
                <a:effectLst/>
                <a:latin typeface="+mn-lt"/>
                <a:ea typeface="+mn-ea"/>
                <a:cs typeface="+mn-cs"/>
              </a:rPr>
              <a:t>now refer to </a:t>
            </a:r>
            <a:r>
              <a:rPr lang="en-GB" sz="1200" kern="1200" dirty="0" smtClean="0">
                <a:solidFill>
                  <a:schemeClr val="tx1"/>
                </a:solidFill>
                <a:effectLst/>
                <a:latin typeface="+mn-lt"/>
                <a:ea typeface="+mn-ea"/>
                <a:cs typeface="+mn-cs"/>
              </a:rPr>
              <a:t>these </a:t>
            </a:r>
            <a:r>
              <a:rPr lang="en-GB" sz="1200" kern="1200" dirty="0" smtClean="0">
                <a:solidFill>
                  <a:schemeClr val="tx1"/>
                </a:solidFill>
                <a:effectLst/>
                <a:latin typeface="+mn-lt"/>
                <a:ea typeface="+mn-ea"/>
                <a:cs typeface="+mn-cs"/>
              </a:rPr>
              <a:t>volumes </a:t>
            </a:r>
            <a:r>
              <a:rPr lang="en-GB" sz="1200" kern="1200" baseline="0" dirty="0" smtClean="0">
                <a:solidFill>
                  <a:schemeClr val="tx1"/>
                </a:solidFill>
                <a:effectLst/>
                <a:latin typeface="+mn-lt"/>
                <a:ea typeface="+mn-ea"/>
                <a:cs typeface="+mn-cs"/>
              </a:rPr>
              <a:t>as </a:t>
            </a:r>
            <a:r>
              <a:rPr lang="en-GB" sz="1200" kern="1200" baseline="0" dirty="0" smtClean="0">
                <a:solidFill>
                  <a:schemeClr val="tx1"/>
                </a:solidFill>
                <a:effectLst/>
                <a:latin typeface="+mn-lt"/>
                <a:ea typeface="+mn-ea"/>
                <a:cs typeface="+mn-cs"/>
              </a:rPr>
              <a:t>our Foundation Collections.</a:t>
            </a:r>
            <a:endParaRPr lang="en-GB" dirty="0" smtClean="0"/>
          </a:p>
          <a:p>
            <a:pPr marL="0" indent="0">
              <a:buFont typeface="Arial" panose="020B0604020202020204" pitchFamily="34" charset="0"/>
              <a:buNone/>
            </a:pPr>
            <a:endParaRPr lang="en-GB" dirty="0" smtClean="0"/>
          </a:p>
          <a:p>
            <a:pPr marL="171450" indent="-171450">
              <a:buFont typeface="Arial" panose="020B0604020202020204" pitchFamily="34" charset="0"/>
              <a:buChar char="•"/>
            </a:pPr>
            <a:r>
              <a:rPr lang="en-GB" baseline="0" dirty="0" smtClean="0"/>
              <a:t>We know exactly what they were for they are recorded in our v</a:t>
            </a:r>
            <a:r>
              <a:rPr lang="en-GB" dirty="0" smtClean="0"/>
              <a:t>ery first catalogue,</a:t>
            </a:r>
            <a:r>
              <a:rPr lang="en-GB" baseline="0" dirty="0" smtClean="0"/>
              <a:t> rediscovered since the fire in the School’s Archives </a:t>
            </a:r>
            <a:r>
              <a:rPr lang="en-GB" dirty="0" smtClean="0"/>
              <a:t>bound-in with other inventories.</a:t>
            </a:r>
          </a:p>
          <a:p>
            <a:pPr marL="0" indent="0">
              <a:buFont typeface="Arial" panose="020B0604020202020204" pitchFamily="34" charset="0"/>
              <a:buNone/>
            </a:pPr>
            <a:endParaRPr lang="en-GB" dirty="0" smtClean="0"/>
          </a:p>
          <a:p>
            <a:pPr marL="171450" indent="-171450">
              <a:buFont typeface="Arial" panose="020B0604020202020204" pitchFamily="34" charset="0"/>
              <a:buChar char="•"/>
            </a:pPr>
            <a:r>
              <a:rPr lang="en-GB" dirty="0" smtClean="0"/>
              <a:t>Many of the earlier entries appear to be in the hand of then headmaster Charles Heath Wilson.</a:t>
            </a:r>
            <a:r>
              <a:rPr lang="en-GB" baseline="0" dirty="0" smtClean="0"/>
              <a:t> </a:t>
            </a:r>
            <a:r>
              <a:rPr lang="en-GB" dirty="0" smtClean="0"/>
              <a:t>Later entries in the catalogue are in other hands, and generally lack the detail of Wilson's entries</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We have</a:t>
            </a:r>
            <a:r>
              <a:rPr lang="en-GB" baseline="0" dirty="0" smtClean="0"/>
              <a:t> now</a:t>
            </a:r>
            <a:r>
              <a:rPr lang="en-GB" dirty="0" smtClean="0"/>
              <a:t> transcribed the catalogue</a:t>
            </a:r>
            <a:r>
              <a:rPr lang="en-GB" baseline="0" dirty="0" smtClean="0"/>
              <a:t> and sourced digital surrogates in libraries worldwide, in order to reconstruct the foundation collections virtually</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These collections </a:t>
            </a:r>
            <a:r>
              <a:rPr lang="en-GB" baseline="0" dirty="0" smtClean="0"/>
              <a:t>can now be </a:t>
            </a:r>
            <a:r>
              <a:rPr lang="en-GB" baseline="0" dirty="0" smtClean="0"/>
              <a:t>interrogated and browsed online via </a:t>
            </a:r>
            <a:r>
              <a:rPr lang="en-GB" baseline="0" dirty="0" smtClean="0"/>
              <a:t>the library’s website.</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7</a:t>
            </a:fld>
            <a:endParaRPr lang="en-GB" dirty="0"/>
          </a:p>
        </p:txBody>
      </p:sp>
    </p:spTree>
    <p:extLst>
      <p:ext uri="{BB962C8B-B14F-4D97-AF65-F5344CB8AC3E}">
        <p14:creationId xmlns:p14="http://schemas.microsoft.com/office/powerpoint/2010/main" val="554724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u="none" kern="1200" dirty="0" smtClean="0">
                <a:solidFill>
                  <a:schemeClr val="tx1"/>
                </a:solidFill>
                <a:effectLst/>
                <a:latin typeface="+mn-lt"/>
                <a:ea typeface="+mn-ea"/>
                <a:cs typeface="+mn-cs"/>
              </a:rPr>
              <a:t>Although individual </a:t>
            </a:r>
            <a:r>
              <a:rPr lang="en-GB" sz="1200" b="0" u="none" kern="1200" dirty="0" smtClean="0">
                <a:solidFill>
                  <a:schemeClr val="tx1"/>
                </a:solidFill>
                <a:effectLst/>
                <a:latin typeface="+mn-lt"/>
                <a:ea typeface="+mn-ea"/>
                <a:cs typeface="+mn-cs"/>
              </a:rPr>
              <a:t>catalogue</a:t>
            </a:r>
            <a:r>
              <a:rPr lang="en-GB" sz="1200" b="0" u="none" kern="1200" baseline="0" dirty="0" smtClean="0">
                <a:solidFill>
                  <a:schemeClr val="tx1"/>
                </a:solidFill>
                <a:effectLst/>
                <a:latin typeface="+mn-lt"/>
                <a:ea typeface="+mn-ea"/>
                <a:cs typeface="+mn-cs"/>
              </a:rPr>
              <a:t> </a:t>
            </a:r>
            <a:r>
              <a:rPr lang="en-GB" sz="1200" b="0" u="none" kern="1200" dirty="0" smtClean="0">
                <a:solidFill>
                  <a:schemeClr val="tx1"/>
                </a:solidFill>
                <a:effectLst/>
                <a:latin typeface="+mn-lt"/>
                <a:ea typeface="+mn-ea"/>
                <a:cs typeface="+mn-cs"/>
              </a:rPr>
              <a:t>entries </a:t>
            </a:r>
            <a:r>
              <a:rPr lang="en-GB" sz="1200" b="0" u="none" kern="1200" dirty="0" smtClean="0">
                <a:solidFill>
                  <a:schemeClr val="tx1"/>
                </a:solidFill>
                <a:effectLst/>
                <a:latin typeface="+mn-lt"/>
                <a:ea typeface="+mn-ea"/>
                <a:cs typeface="+mn-cs"/>
              </a:rPr>
              <a:t>are undated the first book to be accessioned, James </a:t>
            </a:r>
            <a:r>
              <a:rPr lang="en-GB" sz="1200" b="0" u="none" kern="1200" dirty="0" err="1" smtClean="0">
                <a:solidFill>
                  <a:schemeClr val="tx1"/>
                </a:solidFill>
                <a:effectLst/>
                <a:latin typeface="+mn-lt"/>
                <a:ea typeface="+mn-ea"/>
                <a:cs typeface="+mn-cs"/>
              </a:rPr>
              <a:t>Cavanah</a:t>
            </a:r>
            <a:r>
              <a:rPr lang="en-GB" sz="1200" b="0" u="none" kern="1200" dirty="0" smtClean="0">
                <a:solidFill>
                  <a:schemeClr val="tx1"/>
                </a:solidFill>
                <a:effectLst/>
                <a:latin typeface="+mn-lt"/>
                <a:ea typeface="+mn-ea"/>
                <a:cs typeface="+mn-cs"/>
              </a:rPr>
              <a:t>  Murphy’s </a:t>
            </a:r>
            <a:r>
              <a:rPr lang="en-GB" sz="1200" b="0" i="1" u="none" kern="1200" dirty="0" smtClean="0">
                <a:solidFill>
                  <a:schemeClr val="tx1"/>
                </a:solidFill>
                <a:effectLst/>
                <a:latin typeface="+mn-lt"/>
                <a:ea typeface="+mn-ea"/>
                <a:cs typeface="+mn-cs"/>
              </a:rPr>
              <a:t>Arabian Antiquities of Spain </a:t>
            </a:r>
            <a:r>
              <a:rPr lang="en-GB" sz="1200" b="0" u="none" kern="1200" dirty="0" smtClean="0">
                <a:solidFill>
                  <a:schemeClr val="tx1"/>
                </a:solidFill>
                <a:effectLst/>
                <a:latin typeface="+mn-lt"/>
                <a:ea typeface="+mn-ea"/>
                <a:cs typeface="+mn-cs"/>
              </a:rPr>
              <a:t>(1813), is a miraculous survivor and bears a bookplate with the accession number</a:t>
            </a:r>
            <a:r>
              <a:rPr lang="en-GB" sz="1200" b="0" u="none" kern="1200" baseline="0" dirty="0" smtClean="0">
                <a:solidFill>
                  <a:schemeClr val="tx1"/>
                </a:solidFill>
                <a:effectLst/>
                <a:latin typeface="+mn-lt"/>
                <a:ea typeface="+mn-ea"/>
                <a:cs typeface="+mn-cs"/>
              </a:rPr>
              <a:t> 1 and a</a:t>
            </a:r>
            <a:r>
              <a:rPr lang="en-GB" sz="1200" b="0" u="none" kern="1200" dirty="0" smtClean="0">
                <a:solidFill>
                  <a:schemeClr val="tx1"/>
                </a:solidFill>
                <a:effectLst/>
                <a:latin typeface="+mn-lt"/>
                <a:ea typeface="+mn-ea"/>
                <a:cs typeface="+mn-cs"/>
              </a:rPr>
              <a:t>n 1847 date of deposit</a:t>
            </a:r>
          </a:p>
          <a:p>
            <a:pPr marL="0" indent="0">
              <a:buFont typeface="Arial" panose="020B0604020202020204" pitchFamily="34" charset="0"/>
              <a:buNone/>
            </a:pPr>
            <a:endParaRPr lang="en-GB" sz="1200" b="0" u="none" strike="sngStrik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u="none" kern="1200" dirty="0" smtClean="0">
                <a:solidFill>
                  <a:schemeClr val="tx1"/>
                </a:solidFill>
                <a:effectLst/>
                <a:latin typeface="+mn-lt"/>
                <a:ea typeface="+mn-ea"/>
                <a:cs typeface="+mn-cs"/>
              </a:rPr>
              <a:t>From this and other physical evidence, it is clear that it was standard practice at this time to assign each book an accession number in the catalogue, and then to inscribe this number, along with a date of deposit, towards the front of the book in question</a:t>
            </a:r>
            <a:endParaRPr lang="en-GB" sz="1200" b="0" i="0" u="none" strike="noStrike" kern="1200" baseline="300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baseline="300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baseline="300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The survival of this book is particularly miraculous: it was in fact kept in the Mackintosh Library, but had been temporarily moved to the Librarian’s Office just a few days before the fire for </a:t>
            </a:r>
            <a:r>
              <a:rPr lang="en-GB" sz="1200" b="0" i="0" u="none" strike="noStrike" kern="1200" baseline="0" dirty="0" smtClean="0">
                <a:solidFill>
                  <a:schemeClr val="tx1"/>
                </a:solidFill>
                <a:effectLst/>
                <a:latin typeface="+mn-lt"/>
                <a:ea typeface="+mn-ea"/>
                <a:cs typeface="+mn-cs"/>
              </a:rPr>
              <a:t>re-cataloguing</a:t>
            </a:r>
            <a:endParaRPr lang="en-GB" sz="1200" b="0" i="0" u="none" strike="noStrike"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b="0" i="0" u="none" strike="noStrike"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And we </a:t>
            </a:r>
            <a:r>
              <a:rPr lang="en-GB" sz="1200" b="0" i="0" u="none" strike="noStrike" kern="1200" baseline="0" dirty="0" smtClean="0">
                <a:solidFill>
                  <a:schemeClr val="tx1"/>
                </a:solidFill>
                <a:effectLst/>
                <a:latin typeface="+mn-lt"/>
                <a:ea typeface="+mn-ea"/>
                <a:cs typeface="+mn-cs"/>
              </a:rPr>
              <a:t>are beginning to discuss </a:t>
            </a:r>
            <a:r>
              <a:rPr lang="en-GB" sz="1200" b="0" i="0" u="none" strike="noStrike" kern="1200" baseline="0" dirty="0" smtClean="0">
                <a:solidFill>
                  <a:schemeClr val="tx1"/>
                </a:solidFill>
                <a:effectLst/>
                <a:latin typeface="+mn-lt"/>
                <a:ea typeface="+mn-ea"/>
                <a:cs typeface="+mn-cs"/>
              </a:rPr>
              <a:t>some </a:t>
            </a:r>
            <a:r>
              <a:rPr lang="en-GB" sz="1200" b="0" i="0" u="none" strike="noStrike" kern="1200" baseline="0" dirty="0" smtClean="0">
                <a:solidFill>
                  <a:schemeClr val="tx1"/>
                </a:solidFill>
                <a:effectLst/>
                <a:latin typeface="+mn-lt"/>
                <a:ea typeface="+mn-ea"/>
                <a:cs typeface="+mn-cs"/>
              </a:rPr>
              <a:t>suitably anarchic </a:t>
            </a:r>
            <a:r>
              <a:rPr lang="en-GB" sz="1200" b="0" i="0" u="none" strike="noStrike" kern="1200" baseline="0" dirty="0" smtClean="0">
                <a:solidFill>
                  <a:schemeClr val="tx1"/>
                </a:solidFill>
                <a:effectLst/>
                <a:latin typeface="+mn-lt"/>
                <a:ea typeface="+mn-ea"/>
                <a:cs typeface="+mn-cs"/>
              </a:rPr>
              <a:t>plans </a:t>
            </a:r>
            <a:r>
              <a:rPr lang="en-GB" sz="1200" b="0" i="0" u="none" strike="noStrike" kern="1200" baseline="0" dirty="0" smtClean="0">
                <a:solidFill>
                  <a:schemeClr val="tx1"/>
                </a:solidFill>
                <a:effectLst/>
                <a:latin typeface="+mn-lt"/>
                <a:ea typeface="+mn-ea"/>
                <a:cs typeface="+mn-cs"/>
              </a:rPr>
              <a:t>with our Exhibitions colleagues to </a:t>
            </a:r>
            <a:r>
              <a:rPr lang="en-GB" sz="1200" b="0" i="0" u="none" strike="noStrike" kern="1200" baseline="0" dirty="0" smtClean="0">
                <a:solidFill>
                  <a:schemeClr val="tx1"/>
                </a:solidFill>
                <a:effectLst/>
                <a:latin typeface="+mn-lt"/>
                <a:ea typeface="+mn-ea"/>
                <a:cs typeface="+mn-cs"/>
              </a:rPr>
              <a:t>mark </a:t>
            </a:r>
            <a:r>
              <a:rPr lang="en-GB" sz="1200" b="0" i="0" u="none" strike="noStrike" kern="1200" baseline="0" dirty="0" smtClean="0">
                <a:solidFill>
                  <a:schemeClr val="tx1"/>
                </a:solidFill>
                <a:effectLst/>
                <a:latin typeface="+mn-lt"/>
                <a:ea typeface="+mn-ea"/>
                <a:cs typeface="+mn-cs"/>
              </a:rPr>
              <a:t>the </a:t>
            </a:r>
            <a:r>
              <a:rPr lang="en-GB" sz="1200" b="0" i="0" u="none" strike="noStrike" kern="1200" baseline="0" dirty="0" smtClean="0">
                <a:solidFill>
                  <a:schemeClr val="tx1"/>
                </a:solidFill>
                <a:effectLst/>
                <a:latin typeface="+mn-lt"/>
                <a:ea typeface="+mn-ea"/>
                <a:cs typeface="+mn-cs"/>
              </a:rPr>
              <a:t>re-entry </a:t>
            </a:r>
            <a:r>
              <a:rPr lang="en-GB" sz="1200" b="0" i="0" u="none" strike="noStrike" kern="1200" baseline="0" dirty="0" smtClean="0">
                <a:solidFill>
                  <a:schemeClr val="tx1"/>
                </a:solidFill>
                <a:effectLst/>
                <a:latin typeface="+mn-lt"/>
                <a:ea typeface="+mn-ea"/>
                <a:cs typeface="+mn-cs"/>
              </a:rPr>
              <a:t>of this volume into </a:t>
            </a:r>
            <a:r>
              <a:rPr lang="en-GB" sz="1200" b="0" i="0" u="none" strike="noStrike" kern="1200" baseline="0" dirty="0" smtClean="0">
                <a:solidFill>
                  <a:schemeClr val="tx1"/>
                </a:solidFill>
                <a:effectLst/>
                <a:latin typeface="+mn-lt"/>
                <a:ea typeface="+mn-ea"/>
                <a:cs typeface="+mn-cs"/>
              </a:rPr>
              <a:t>the </a:t>
            </a:r>
            <a:r>
              <a:rPr lang="en-GB" sz="1200" b="0" i="0" u="none" strike="noStrike" kern="1200" baseline="0" dirty="0" smtClean="0">
                <a:solidFill>
                  <a:schemeClr val="tx1"/>
                </a:solidFill>
                <a:effectLst/>
                <a:latin typeface="+mn-lt"/>
                <a:ea typeface="+mn-ea"/>
                <a:cs typeface="+mn-cs"/>
              </a:rPr>
              <a:t>restored Mackintosh </a:t>
            </a:r>
            <a:r>
              <a:rPr lang="en-GB" sz="1200" b="0" i="0" u="none" strike="noStrike" kern="1200" baseline="0" dirty="0" smtClean="0">
                <a:solidFill>
                  <a:schemeClr val="tx1"/>
                </a:solidFill>
                <a:effectLst/>
                <a:latin typeface="+mn-lt"/>
                <a:ea typeface="+mn-ea"/>
                <a:cs typeface="+mn-cs"/>
              </a:rPr>
              <a:t>Library in </a:t>
            </a:r>
            <a:r>
              <a:rPr lang="en-GB" sz="1200" b="0" i="0" u="none" strike="noStrike" kern="1200" baseline="0" dirty="0" smtClean="0">
                <a:solidFill>
                  <a:schemeClr val="tx1"/>
                </a:solidFill>
                <a:effectLst/>
                <a:latin typeface="+mn-lt"/>
                <a:ea typeface="+mn-ea"/>
                <a:cs typeface="+mn-cs"/>
              </a:rPr>
              <a:t>2019</a:t>
            </a:r>
            <a:endParaRPr lang="en-GB" dirty="0" smtClean="0"/>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8</a:t>
            </a:fld>
            <a:endParaRPr lang="en-GB" dirty="0"/>
          </a:p>
        </p:txBody>
      </p:sp>
    </p:spTree>
    <p:extLst>
      <p:ext uri="{BB962C8B-B14F-4D97-AF65-F5344CB8AC3E}">
        <p14:creationId xmlns:p14="http://schemas.microsoft.com/office/powerpoint/2010/main" val="2241254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Full a full discussion</a:t>
            </a:r>
            <a:r>
              <a:rPr lang="en-GB" baseline="0" dirty="0" smtClean="0"/>
              <a:t> of the research we have conducted, post-fire, into the early library collections and how they relate to currents in late 19</a:t>
            </a:r>
            <a:r>
              <a:rPr lang="en-GB" baseline="30000" dirty="0" smtClean="0"/>
              <a:t>th</a:t>
            </a:r>
            <a:r>
              <a:rPr lang="en-GB" baseline="0" dirty="0" smtClean="0"/>
              <a:t> and early 20</a:t>
            </a:r>
            <a:r>
              <a:rPr lang="en-GB" baseline="30000" dirty="0" smtClean="0"/>
              <a:t>th</a:t>
            </a:r>
            <a:r>
              <a:rPr lang="en-GB" baseline="0" dirty="0" smtClean="0"/>
              <a:t> century design education, a research paper has just been published</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9</a:t>
            </a:fld>
            <a:endParaRPr lang="en-GB" dirty="0"/>
          </a:p>
        </p:txBody>
      </p:sp>
    </p:spTree>
    <p:extLst>
      <p:ext uri="{BB962C8B-B14F-4D97-AF65-F5344CB8AC3E}">
        <p14:creationId xmlns:p14="http://schemas.microsoft.com/office/powerpoint/2010/main" val="4212406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6492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36609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79383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42459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5687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78710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173264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0317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309819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18266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17/10/2016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90523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E6207-CB78-47CC-B165-CACF26CA4D69}" type="datetimeFigureOut">
              <a:rPr lang="en-GB" smtClean="0"/>
              <a:t>17/10/2016</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E2714-AE6B-4C5D-A01E-3D7FB029557F}" type="slidenum">
              <a:rPr lang="en-GB" smtClean="0"/>
              <a:t>‹#›</a:t>
            </a:fld>
            <a:endParaRPr lang="en-GB" dirty="0"/>
          </a:p>
        </p:txBody>
      </p:sp>
    </p:spTree>
    <p:extLst>
      <p:ext uri="{BB962C8B-B14F-4D97-AF65-F5344CB8AC3E}">
        <p14:creationId xmlns:p14="http://schemas.microsoft.com/office/powerpoint/2010/main" val="27369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d.chappell@gsa.ac.u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568883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3016210"/>
          </a:xfrm>
          <a:prstGeom prst="rect">
            <a:avLst/>
          </a:prstGeom>
          <a:noFill/>
        </p:spPr>
        <p:txBody>
          <a:bodyPr wrap="square" rtlCol="0">
            <a:spAutoFit/>
          </a:bodyPr>
          <a:lstStyle/>
          <a:p>
            <a:r>
              <a:rPr lang="en-GB" sz="4000" dirty="0" smtClean="0"/>
              <a:t>Restore</a:t>
            </a:r>
          </a:p>
          <a:p>
            <a:endParaRPr lang="en-GB" sz="1000" dirty="0" smtClean="0"/>
          </a:p>
          <a:p>
            <a:r>
              <a:rPr lang="en-GB" sz="4000" dirty="0" smtClean="0"/>
              <a:t>Research</a:t>
            </a:r>
          </a:p>
          <a:p>
            <a:endParaRPr lang="en-GB" sz="1000" dirty="0" smtClean="0"/>
          </a:p>
          <a:p>
            <a:r>
              <a:rPr lang="en-GB" sz="4000" dirty="0" smtClean="0"/>
              <a:t>Rebuild</a:t>
            </a:r>
          </a:p>
          <a:p>
            <a:endParaRPr lang="en-GB" sz="1000" dirty="0" smtClean="0"/>
          </a:p>
          <a:p>
            <a:r>
              <a:rPr lang="en-GB" sz="4000" dirty="0" smtClean="0"/>
              <a:t>Reclaim</a:t>
            </a:r>
            <a:endParaRPr lang="en-GB"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3037025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53" y="0"/>
            <a:ext cx="8705693" cy="6858000"/>
          </a:xfrm>
          <a:prstGeom prst="rect">
            <a:avLst/>
          </a:prstGeom>
        </p:spPr>
      </p:pic>
    </p:spTree>
    <p:extLst>
      <p:ext uri="{BB962C8B-B14F-4D97-AF65-F5344CB8AC3E}">
        <p14:creationId xmlns:p14="http://schemas.microsoft.com/office/powerpoint/2010/main" val="2499134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 y="21216"/>
            <a:ext cx="9144000" cy="6836783"/>
          </a:xfrm>
          <a:prstGeom prst="rect">
            <a:avLst/>
          </a:prstGeom>
        </p:spPr>
      </p:pic>
    </p:spTree>
    <p:extLst>
      <p:ext uri="{BB962C8B-B14F-4D97-AF65-F5344CB8AC3E}">
        <p14:creationId xmlns:p14="http://schemas.microsoft.com/office/powerpoint/2010/main" val="3092496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5809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397224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3016210"/>
          </a:xfrm>
          <a:prstGeom prst="rect">
            <a:avLst/>
          </a:prstGeom>
          <a:noFill/>
        </p:spPr>
        <p:txBody>
          <a:bodyPr wrap="square" rtlCol="0">
            <a:spAutoFit/>
          </a:bodyPr>
          <a:lstStyle/>
          <a:p>
            <a:r>
              <a:rPr lang="en-GB" sz="4000" dirty="0" smtClean="0"/>
              <a:t>Rebuild</a:t>
            </a:r>
          </a:p>
          <a:p>
            <a:endParaRPr lang="en-GB" sz="1000" dirty="0" smtClean="0"/>
          </a:p>
          <a:p>
            <a:r>
              <a:rPr lang="en-GB" sz="4000" dirty="0" smtClean="0"/>
              <a:t>Restore</a:t>
            </a:r>
          </a:p>
          <a:p>
            <a:endParaRPr lang="en-GB" sz="1000" dirty="0" smtClean="0"/>
          </a:p>
          <a:p>
            <a:r>
              <a:rPr lang="en-GB" sz="4000" dirty="0" smtClean="0"/>
              <a:t>Research</a:t>
            </a:r>
          </a:p>
          <a:p>
            <a:endParaRPr lang="en-GB" sz="1000" dirty="0" smtClean="0"/>
          </a:p>
          <a:p>
            <a:r>
              <a:rPr lang="en-GB" sz="4000" dirty="0" smtClean="0"/>
              <a:t>Reclaim</a:t>
            </a:r>
            <a:endParaRPr lang="en-GB"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3037025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4499992" cy="6892450"/>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254" y="-28972"/>
            <a:ext cx="4764046" cy="6886972"/>
          </a:xfrm>
          <a:prstGeom prst="rect">
            <a:avLst/>
          </a:prstGeom>
        </p:spPr>
      </p:pic>
    </p:spTree>
    <p:extLst>
      <p:ext uri="{BB962C8B-B14F-4D97-AF65-F5344CB8AC3E}">
        <p14:creationId xmlns:p14="http://schemas.microsoft.com/office/powerpoint/2010/main" val="2552273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3016210"/>
          </a:xfrm>
          <a:prstGeom prst="rect">
            <a:avLst/>
          </a:prstGeom>
          <a:noFill/>
        </p:spPr>
        <p:txBody>
          <a:bodyPr wrap="square" rtlCol="0">
            <a:spAutoFit/>
          </a:bodyPr>
          <a:lstStyle/>
          <a:p>
            <a:r>
              <a:rPr lang="en-GB" sz="4000" dirty="0" smtClean="0"/>
              <a:t>Reclaim</a:t>
            </a:r>
          </a:p>
          <a:p>
            <a:endParaRPr lang="en-GB" sz="1000" dirty="0" smtClean="0"/>
          </a:p>
          <a:p>
            <a:r>
              <a:rPr lang="en-GB" sz="4000" dirty="0" smtClean="0"/>
              <a:t>Restore</a:t>
            </a:r>
          </a:p>
          <a:p>
            <a:endParaRPr lang="en-GB" sz="1000" dirty="0" smtClean="0"/>
          </a:p>
          <a:p>
            <a:r>
              <a:rPr lang="en-GB" sz="4000" dirty="0" smtClean="0"/>
              <a:t>Rebuild</a:t>
            </a:r>
          </a:p>
          <a:p>
            <a:endParaRPr lang="en-GB" sz="1000" dirty="0" smtClean="0"/>
          </a:p>
          <a:p>
            <a:r>
              <a:rPr lang="en-GB" sz="4000" dirty="0" smtClean="0"/>
              <a:t>Research</a:t>
            </a:r>
            <a:endParaRPr lang="en-GB"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3037025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082033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4486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3016210"/>
          </a:xfrm>
          <a:prstGeom prst="rect">
            <a:avLst/>
          </a:prstGeom>
          <a:noFill/>
        </p:spPr>
        <p:txBody>
          <a:bodyPr wrap="square" rtlCol="0">
            <a:spAutoFit/>
          </a:bodyPr>
          <a:lstStyle/>
          <a:p>
            <a:r>
              <a:rPr lang="en-GB" sz="4000" dirty="0" smtClean="0"/>
              <a:t>Research</a:t>
            </a:r>
          </a:p>
          <a:p>
            <a:endParaRPr lang="en-GB" sz="1000" dirty="0" smtClean="0"/>
          </a:p>
          <a:p>
            <a:r>
              <a:rPr lang="en-GB" sz="4000" dirty="0" smtClean="0"/>
              <a:t>Restore</a:t>
            </a:r>
          </a:p>
          <a:p>
            <a:endParaRPr lang="en-GB" sz="1000" dirty="0" smtClean="0"/>
          </a:p>
          <a:p>
            <a:r>
              <a:rPr lang="en-GB" sz="4000" dirty="0" smtClean="0"/>
              <a:t>Rebuild</a:t>
            </a:r>
          </a:p>
          <a:p>
            <a:endParaRPr lang="en-GB" sz="1000" dirty="0" smtClean="0"/>
          </a:p>
          <a:p>
            <a:r>
              <a:rPr lang="en-GB" sz="4000" dirty="0" smtClean="0"/>
              <a:t>Reclaim</a:t>
            </a:r>
            <a:endParaRPr lang="en-GB"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2783243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3170099"/>
          </a:xfrm>
          <a:prstGeom prst="rect">
            <a:avLst/>
          </a:prstGeom>
          <a:noFill/>
        </p:spPr>
        <p:txBody>
          <a:bodyPr wrap="square" rtlCol="0">
            <a:spAutoFit/>
          </a:bodyPr>
          <a:lstStyle/>
          <a:p>
            <a:endParaRPr lang="en-GB" sz="4000" dirty="0"/>
          </a:p>
          <a:p>
            <a:r>
              <a:rPr lang="en-GB" sz="4000" dirty="0" smtClean="0"/>
              <a:t>Duncan Chappell</a:t>
            </a:r>
          </a:p>
          <a:p>
            <a:r>
              <a:rPr lang="en-GB" sz="4000" dirty="0" smtClean="0"/>
              <a:t>Librarian</a:t>
            </a:r>
          </a:p>
          <a:p>
            <a:r>
              <a:rPr lang="en-GB" sz="4000" dirty="0" smtClean="0"/>
              <a:t>Glasgow School of Art</a:t>
            </a:r>
          </a:p>
          <a:p>
            <a:r>
              <a:rPr lang="en-GB" sz="4000" dirty="0" smtClean="0">
                <a:hlinkClick r:id="rId3"/>
              </a:rPr>
              <a:t>d.chappell@gsa.ac.uk</a:t>
            </a:r>
            <a:r>
              <a:rPr lang="en-GB" sz="4000" dirty="0" smtClean="0"/>
              <a:t> </a:t>
            </a:r>
            <a:endParaRPr lang="en-GB" sz="4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2831801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608" y="149352"/>
            <a:ext cx="5510784" cy="6559296"/>
          </a:xfrm>
          <a:prstGeom prst="rect">
            <a:avLst/>
          </a:prstGeom>
        </p:spPr>
      </p:pic>
    </p:spTree>
    <p:extLst>
      <p:ext uri="{BB962C8B-B14F-4D97-AF65-F5344CB8AC3E}">
        <p14:creationId xmlns:p14="http://schemas.microsoft.com/office/powerpoint/2010/main" val="1951768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094748" cy="6858000"/>
          </a:xfrm>
          <a:prstGeom prst="rect">
            <a:avLst/>
          </a:prstGeom>
        </p:spPr>
      </p:pic>
      <p:sp>
        <p:nvSpPr>
          <p:cNvPr id="3" name="TextBox 2"/>
          <p:cNvSpPr txBox="1"/>
          <p:nvPr/>
        </p:nvSpPr>
        <p:spPr>
          <a:xfrm>
            <a:off x="4572000" y="1196752"/>
            <a:ext cx="4176464" cy="2246769"/>
          </a:xfrm>
          <a:prstGeom prst="rect">
            <a:avLst/>
          </a:prstGeom>
          <a:noFill/>
        </p:spPr>
        <p:txBody>
          <a:bodyPr wrap="square" rtlCol="0">
            <a:spAutoFit/>
          </a:bodyPr>
          <a:lstStyle/>
          <a:p>
            <a:r>
              <a:rPr lang="en-GB" sz="2800" b="1" i="1" dirty="0"/>
              <a:t>James Joseph Francis Xavier King</a:t>
            </a:r>
            <a:r>
              <a:rPr lang="en-GB" sz="2800" b="1" dirty="0"/>
              <a:t> (1907) </a:t>
            </a:r>
            <a:endParaRPr lang="en-GB" sz="2800" b="1" dirty="0" smtClean="0"/>
          </a:p>
          <a:p>
            <a:r>
              <a:rPr lang="en-GB" sz="2800" b="1" dirty="0" smtClean="0"/>
              <a:t>by </a:t>
            </a:r>
            <a:r>
              <a:rPr lang="en-GB" sz="2800" b="1" dirty="0"/>
              <a:t>David Forrester Wilson</a:t>
            </a:r>
            <a:br>
              <a:rPr lang="en-GB" sz="2800" b="1" dirty="0"/>
            </a:br>
            <a:r>
              <a:rPr lang="en-GB" sz="2800" b="1" dirty="0"/>
              <a:t>© The Hunterian, University of </a:t>
            </a:r>
            <a:r>
              <a:rPr lang="en-GB" sz="2800" b="1" dirty="0" smtClean="0"/>
              <a:t>Glasgow</a:t>
            </a:r>
            <a:endParaRPr lang="en-GB" sz="2800" b="1" dirty="0"/>
          </a:p>
        </p:txBody>
      </p:sp>
    </p:spTree>
    <p:extLst>
      <p:ext uri="{BB962C8B-B14F-4D97-AF65-F5344CB8AC3E}">
        <p14:creationId xmlns:p14="http://schemas.microsoft.com/office/powerpoint/2010/main" val="2301503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051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1"/>
            <a:ext cx="9144000" cy="7035800"/>
          </a:xfrm>
          <a:prstGeom prst="rect">
            <a:avLst/>
          </a:prstGeom>
        </p:spPr>
      </p:pic>
    </p:spTree>
    <p:extLst>
      <p:ext uri="{BB962C8B-B14F-4D97-AF65-F5344CB8AC3E}">
        <p14:creationId xmlns:p14="http://schemas.microsoft.com/office/powerpoint/2010/main" val="4216656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49" y="-8060"/>
            <a:ext cx="9144000" cy="6829779"/>
          </a:xfrm>
        </p:spPr>
      </p:pic>
    </p:spTree>
    <p:extLst>
      <p:ext uri="{BB962C8B-B14F-4D97-AF65-F5344CB8AC3E}">
        <p14:creationId xmlns:p14="http://schemas.microsoft.com/office/powerpoint/2010/main" val="2357785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757" y="-1"/>
            <a:ext cx="4519749" cy="687921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21217"/>
            <a:ext cx="4661817" cy="6858000"/>
          </a:xfrm>
          <a:prstGeom prst="rect">
            <a:avLst/>
          </a:prstGeom>
        </p:spPr>
      </p:pic>
    </p:spTree>
    <p:extLst>
      <p:ext uri="{BB962C8B-B14F-4D97-AF65-F5344CB8AC3E}">
        <p14:creationId xmlns:p14="http://schemas.microsoft.com/office/powerpoint/2010/main" val="1047608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GB" sz="4400" dirty="0" smtClean="0"/>
              <a:t>Chappell, D. (2016) ‘The Early History and Collections of Glasgow School of Art Library 1845-1945’, </a:t>
            </a:r>
            <a:r>
              <a:rPr lang="en-GB" sz="4400" i="1" dirty="0" smtClean="0"/>
              <a:t>Library and Information History, </a:t>
            </a:r>
            <a:r>
              <a:rPr lang="en-GB" sz="4400" dirty="0" smtClean="0"/>
              <a:t>32(3), pp.161-178</a:t>
            </a:r>
            <a:endParaRPr lang="en-GB" sz="4400" dirty="0"/>
          </a:p>
        </p:txBody>
      </p:sp>
    </p:spTree>
    <p:extLst>
      <p:ext uri="{BB962C8B-B14F-4D97-AF65-F5344CB8AC3E}">
        <p14:creationId xmlns:p14="http://schemas.microsoft.com/office/powerpoint/2010/main" val="2864436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TotalTime>
  <Words>2189</Words>
  <Application>Microsoft Office PowerPoint</Application>
  <PresentationFormat>On-screen Show (4:3)</PresentationFormat>
  <Paragraphs>182</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Chappell, Duncan</dc:creator>
  <cp:lastModifiedBy>Chappell, Duncan</cp:lastModifiedBy>
  <cp:revision>146</cp:revision>
  <cp:lastPrinted>2016-10-17T13:42:52Z</cp:lastPrinted>
  <dcterms:created xsi:type="dcterms:W3CDTF">2014-08-01T14:31:32Z</dcterms:created>
  <dcterms:modified xsi:type="dcterms:W3CDTF">2016-10-17T14:43:00Z</dcterms:modified>
</cp:coreProperties>
</file>